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52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53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54" r:id="rId75"/>
    <p:sldId id="328" r:id="rId76"/>
    <p:sldId id="329" r:id="rId77"/>
    <p:sldId id="355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</p:sldIdLst>
  <p:sldSz cx="13004800" cy="9753600"/>
  <p:notesSz cx="130048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BE114-F918-904D-94F8-02DA0B5BDDC7}" v="125" dt="2025-11-18T09:26:39.18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03"/>
    <p:restoredTop sz="94638"/>
  </p:normalViewPr>
  <p:slideViewPr>
    <p:cSldViewPr>
      <p:cViewPr varScale="1">
        <p:scale>
          <a:sx n="83" d="100"/>
          <a:sy n="83" d="100"/>
        </p:scale>
        <p:origin x="1424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 B" userId="db9ed596-3ff8-44ed-9ddf-677f7b64b4c6" providerId="ADAL" clId="{EB6FE681-8D19-5C4E-AAB3-6401E0652CD5}"/>
    <pc:docChg chg="undo custSel addSld delSld modSld">
      <pc:chgData name="Fan B" userId="db9ed596-3ff8-44ed-9ddf-677f7b64b4c6" providerId="ADAL" clId="{EB6FE681-8D19-5C4E-AAB3-6401E0652CD5}" dt="2025-11-25T08:09:32.333" v="227" actId="729"/>
      <pc:docMkLst>
        <pc:docMk/>
      </pc:docMkLst>
      <pc:sldChg chg="modSp mod">
        <pc:chgData name="Fan B" userId="db9ed596-3ff8-44ed-9ddf-677f7b64b4c6" providerId="ADAL" clId="{EB6FE681-8D19-5C4E-AAB3-6401E0652CD5}" dt="2025-11-10T12:57:56.346" v="0" actId="1076"/>
        <pc:sldMkLst>
          <pc:docMk/>
          <pc:sldMk cId="0" sldId="256"/>
        </pc:sldMkLst>
        <pc:spChg chg="mod">
          <ac:chgData name="Fan B" userId="db9ed596-3ff8-44ed-9ddf-677f7b64b4c6" providerId="ADAL" clId="{EB6FE681-8D19-5C4E-AAB3-6401E0652CD5}" dt="2025-11-10T12:57:56.346" v="0" actId="1076"/>
          <ac:spMkLst>
            <pc:docMk/>
            <pc:sldMk cId="0" sldId="256"/>
            <ac:spMk id="2" creationId="{00000000-0000-0000-0000-000000000000}"/>
          </ac:spMkLst>
        </pc:spChg>
      </pc:sldChg>
      <pc:sldChg chg="modSp mod">
        <pc:chgData name="Fan B" userId="db9ed596-3ff8-44ed-9ddf-677f7b64b4c6" providerId="ADAL" clId="{EB6FE681-8D19-5C4E-AAB3-6401E0652CD5}" dt="2025-11-10T13:35:42.911" v="62" actId="20577"/>
        <pc:sldMkLst>
          <pc:docMk/>
          <pc:sldMk cId="0" sldId="259"/>
        </pc:sldMkLst>
        <pc:spChg chg="mod">
          <ac:chgData name="Fan B" userId="db9ed596-3ff8-44ed-9ddf-677f7b64b4c6" providerId="ADAL" clId="{EB6FE681-8D19-5C4E-AAB3-6401E0652CD5}" dt="2025-11-10T13:35:42.911" v="62" actId="20577"/>
          <ac:spMkLst>
            <pc:docMk/>
            <pc:sldMk cId="0" sldId="259"/>
            <ac:spMk id="63" creationId="{00000000-0000-0000-0000-000000000000}"/>
          </ac:spMkLst>
        </pc:spChg>
      </pc:sldChg>
      <pc:sldChg chg="modSp mod">
        <pc:chgData name="Fan B" userId="db9ed596-3ff8-44ed-9ddf-677f7b64b4c6" providerId="ADAL" clId="{EB6FE681-8D19-5C4E-AAB3-6401E0652CD5}" dt="2025-11-10T13:36:48.844" v="64"/>
        <pc:sldMkLst>
          <pc:docMk/>
          <pc:sldMk cId="0" sldId="260"/>
        </pc:sldMkLst>
        <pc:spChg chg="mod">
          <ac:chgData name="Fan B" userId="db9ed596-3ff8-44ed-9ddf-677f7b64b4c6" providerId="ADAL" clId="{EB6FE681-8D19-5C4E-AAB3-6401E0652CD5}" dt="2025-11-10T13:36:48.844" v="64"/>
          <ac:spMkLst>
            <pc:docMk/>
            <pc:sldMk cId="0" sldId="260"/>
            <ac:spMk id="68" creationId="{00000000-0000-0000-0000-000000000000}"/>
          </ac:spMkLst>
        </pc:spChg>
      </pc:sldChg>
      <pc:sldChg chg="modSp mod">
        <pc:chgData name="Fan B" userId="db9ed596-3ff8-44ed-9ddf-677f7b64b4c6" providerId="ADAL" clId="{EB6FE681-8D19-5C4E-AAB3-6401E0652CD5}" dt="2025-11-10T13:36:56.646" v="66"/>
        <pc:sldMkLst>
          <pc:docMk/>
          <pc:sldMk cId="0" sldId="261"/>
        </pc:sldMkLst>
        <pc:spChg chg="mod">
          <ac:chgData name="Fan B" userId="db9ed596-3ff8-44ed-9ddf-677f7b64b4c6" providerId="ADAL" clId="{EB6FE681-8D19-5C4E-AAB3-6401E0652CD5}" dt="2025-11-10T13:36:56.646" v="66"/>
          <ac:spMkLst>
            <pc:docMk/>
            <pc:sldMk cId="0" sldId="261"/>
            <ac:spMk id="63" creationId="{00000000-0000-0000-0000-000000000000}"/>
          </ac:spMkLst>
        </pc:spChg>
      </pc:sldChg>
      <pc:sldChg chg="delSp modSp mod">
        <pc:chgData name="Fan B" userId="db9ed596-3ff8-44ed-9ddf-677f7b64b4c6" providerId="ADAL" clId="{EB6FE681-8D19-5C4E-AAB3-6401E0652CD5}" dt="2025-11-10T13:39:19.514" v="99" actId="1076"/>
        <pc:sldMkLst>
          <pc:docMk/>
          <pc:sldMk cId="0" sldId="263"/>
        </pc:sldMkLst>
        <pc:spChg chg="mod">
          <ac:chgData name="Fan B" userId="db9ed596-3ff8-44ed-9ddf-677f7b64b4c6" providerId="ADAL" clId="{EB6FE681-8D19-5C4E-AAB3-6401E0652CD5}" dt="2025-11-10T13:39:15.442" v="98" actId="14100"/>
          <ac:spMkLst>
            <pc:docMk/>
            <pc:sldMk cId="0" sldId="263"/>
            <ac:spMk id="5" creationId="{00000000-0000-0000-0000-000000000000}"/>
          </ac:spMkLst>
        </pc:spChg>
        <pc:spChg chg="mod">
          <ac:chgData name="Fan B" userId="db9ed596-3ff8-44ed-9ddf-677f7b64b4c6" providerId="ADAL" clId="{EB6FE681-8D19-5C4E-AAB3-6401E0652CD5}" dt="2025-11-10T13:39:19.514" v="99" actId="1076"/>
          <ac:spMkLst>
            <pc:docMk/>
            <pc:sldMk cId="0" sldId="263"/>
            <ac:spMk id="6" creationId="{00000000-0000-0000-0000-000000000000}"/>
          </ac:spMkLst>
        </pc:spChg>
      </pc:sldChg>
      <pc:sldChg chg="addSp delSp modSp mod">
        <pc:chgData name="Fan B" userId="db9ed596-3ff8-44ed-9ddf-677f7b64b4c6" providerId="ADAL" clId="{EB6FE681-8D19-5C4E-AAB3-6401E0652CD5}" dt="2025-11-10T13:40:41.047" v="107" actId="1076"/>
        <pc:sldMkLst>
          <pc:docMk/>
          <pc:sldMk cId="0" sldId="264"/>
        </pc:sldMkLst>
        <pc:picChg chg="add mod">
          <ac:chgData name="Fan B" userId="db9ed596-3ff8-44ed-9ddf-677f7b64b4c6" providerId="ADAL" clId="{EB6FE681-8D19-5C4E-AAB3-6401E0652CD5}" dt="2025-11-10T13:40:41.047" v="107" actId="1076"/>
          <ac:picMkLst>
            <pc:docMk/>
            <pc:sldMk cId="0" sldId="264"/>
            <ac:picMk id="102" creationId="{2F6CD87E-B735-E0D8-A3F7-75EE50A589EF}"/>
          </ac:picMkLst>
        </pc:picChg>
      </pc:sldChg>
      <pc:sldChg chg="addSp delSp modSp mod">
        <pc:chgData name="Fan B" userId="db9ed596-3ff8-44ed-9ddf-677f7b64b4c6" providerId="ADAL" clId="{EB6FE681-8D19-5C4E-AAB3-6401E0652CD5}" dt="2025-11-10T13:41:01.058" v="113" actId="14100"/>
        <pc:sldMkLst>
          <pc:docMk/>
          <pc:sldMk cId="0" sldId="265"/>
        </pc:sldMkLst>
        <pc:picChg chg="add mod">
          <ac:chgData name="Fan B" userId="db9ed596-3ff8-44ed-9ddf-677f7b64b4c6" providerId="ADAL" clId="{EB6FE681-8D19-5C4E-AAB3-6401E0652CD5}" dt="2025-11-10T13:41:01.058" v="113" actId="14100"/>
          <ac:picMkLst>
            <pc:docMk/>
            <pc:sldMk cId="0" sldId="265"/>
            <ac:picMk id="102" creationId="{6FD85998-1DE6-E29F-6200-0C6709DE5607}"/>
          </ac:picMkLst>
        </pc:picChg>
      </pc:sldChg>
      <pc:sldChg chg="addSp delSp modSp mod">
        <pc:chgData name="Fan B" userId="db9ed596-3ff8-44ed-9ddf-677f7b64b4c6" providerId="ADAL" clId="{EB6FE681-8D19-5C4E-AAB3-6401E0652CD5}" dt="2025-11-11T08:30:57.618" v="120" actId="14100"/>
        <pc:sldMkLst>
          <pc:docMk/>
          <pc:sldMk cId="0" sldId="275"/>
        </pc:sldMkLst>
        <pc:picChg chg="add mod">
          <ac:chgData name="Fan B" userId="db9ed596-3ff8-44ed-9ddf-677f7b64b4c6" providerId="ADAL" clId="{EB6FE681-8D19-5C4E-AAB3-6401E0652CD5}" dt="2025-11-11T08:30:57.618" v="120" actId="14100"/>
          <ac:picMkLst>
            <pc:docMk/>
            <pc:sldMk cId="0" sldId="275"/>
            <ac:picMk id="76" creationId="{099742C0-3DE3-5BC7-A758-4D9B5D203D41}"/>
          </ac:picMkLst>
        </pc:picChg>
      </pc:sldChg>
      <pc:sldChg chg="addSp delSp modSp mod">
        <pc:chgData name="Fan B" userId="db9ed596-3ff8-44ed-9ddf-677f7b64b4c6" providerId="ADAL" clId="{EB6FE681-8D19-5C4E-AAB3-6401E0652CD5}" dt="2025-11-11T08:54:07.587" v="129" actId="14100"/>
        <pc:sldMkLst>
          <pc:docMk/>
          <pc:sldMk cId="0" sldId="276"/>
        </pc:sldMkLst>
        <pc:spChg chg="mod">
          <ac:chgData name="Fan B" userId="db9ed596-3ff8-44ed-9ddf-677f7b64b4c6" providerId="ADAL" clId="{EB6FE681-8D19-5C4E-AAB3-6401E0652CD5}" dt="2025-11-11T08:53:37.634" v="121" actId="20577"/>
          <ac:spMkLst>
            <pc:docMk/>
            <pc:sldMk cId="0" sldId="276"/>
            <ac:spMk id="6" creationId="{00000000-0000-0000-0000-000000000000}"/>
          </ac:spMkLst>
        </pc:spChg>
        <pc:picChg chg="add mod">
          <ac:chgData name="Fan B" userId="db9ed596-3ff8-44ed-9ddf-677f7b64b4c6" providerId="ADAL" clId="{EB6FE681-8D19-5C4E-AAB3-6401E0652CD5}" dt="2025-11-11T08:54:07.587" v="129" actId="14100"/>
          <ac:picMkLst>
            <pc:docMk/>
            <pc:sldMk cId="0" sldId="276"/>
            <ac:picMk id="12" creationId="{FC39CD46-3C4D-326C-61A5-49A330A09CB4}"/>
          </ac:picMkLst>
        </pc:picChg>
      </pc:sldChg>
      <pc:sldChg chg="addSp delSp modSp mod">
        <pc:chgData name="Fan B" userId="db9ed596-3ff8-44ed-9ddf-677f7b64b4c6" providerId="ADAL" clId="{EB6FE681-8D19-5C4E-AAB3-6401E0652CD5}" dt="2025-11-11T09:08:25.873" v="139" actId="27614"/>
        <pc:sldMkLst>
          <pc:docMk/>
          <pc:sldMk cId="0" sldId="280"/>
        </pc:sldMkLst>
        <pc:picChg chg="add mod">
          <ac:chgData name="Fan B" userId="db9ed596-3ff8-44ed-9ddf-677f7b64b4c6" providerId="ADAL" clId="{EB6FE681-8D19-5C4E-AAB3-6401E0652CD5}" dt="2025-11-11T09:08:25.873" v="139" actId="27614"/>
          <ac:picMkLst>
            <pc:docMk/>
            <pc:sldMk cId="0" sldId="280"/>
            <ac:picMk id="90" creationId="{07130A6E-1213-7E5F-030C-69D6AFB11794}"/>
          </ac:picMkLst>
        </pc:picChg>
      </pc:sldChg>
      <pc:sldChg chg="addSp delSp modSp mod">
        <pc:chgData name="Fan B" userId="db9ed596-3ff8-44ed-9ddf-677f7b64b4c6" providerId="ADAL" clId="{EB6FE681-8D19-5C4E-AAB3-6401E0652CD5}" dt="2025-11-11T09:08:47.656" v="144" actId="1076"/>
        <pc:sldMkLst>
          <pc:docMk/>
          <pc:sldMk cId="0" sldId="281"/>
        </pc:sldMkLst>
        <pc:picChg chg="add mod">
          <ac:chgData name="Fan B" userId="db9ed596-3ff8-44ed-9ddf-677f7b64b4c6" providerId="ADAL" clId="{EB6FE681-8D19-5C4E-AAB3-6401E0652CD5}" dt="2025-11-11T09:08:47.656" v="144" actId="1076"/>
          <ac:picMkLst>
            <pc:docMk/>
            <pc:sldMk cId="0" sldId="281"/>
            <ac:picMk id="90" creationId="{42783F38-1A91-6C03-3A68-DD16954EA729}"/>
          </ac:picMkLst>
        </pc:picChg>
      </pc:sldChg>
      <pc:sldChg chg="addSp delSp modSp mod">
        <pc:chgData name="Fan B" userId="db9ed596-3ff8-44ed-9ddf-677f7b64b4c6" providerId="ADAL" clId="{EB6FE681-8D19-5C4E-AAB3-6401E0652CD5}" dt="2025-11-11T09:10:53.586" v="152" actId="27614"/>
        <pc:sldMkLst>
          <pc:docMk/>
          <pc:sldMk cId="0" sldId="282"/>
        </pc:sldMkLst>
        <pc:spChg chg="mod">
          <ac:chgData name="Fan B" userId="db9ed596-3ff8-44ed-9ddf-677f7b64b4c6" providerId="ADAL" clId="{EB6FE681-8D19-5C4E-AAB3-6401E0652CD5}" dt="2025-11-11T09:10:42.621" v="146" actId="1076"/>
          <ac:spMkLst>
            <pc:docMk/>
            <pc:sldMk cId="0" sldId="282"/>
            <ac:spMk id="3" creationId="{00000000-0000-0000-0000-000000000000}"/>
          </ac:spMkLst>
        </pc:spChg>
        <pc:picChg chg="add mod">
          <ac:chgData name="Fan B" userId="db9ed596-3ff8-44ed-9ddf-677f7b64b4c6" providerId="ADAL" clId="{EB6FE681-8D19-5C4E-AAB3-6401E0652CD5}" dt="2025-11-11T09:10:53.586" v="152" actId="27614"/>
          <ac:picMkLst>
            <pc:docMk/>
            <pc:sldMk cId="0" sldId="282"/>
            <ac:picMk id="98" creationId="{BB458B08-A055-8056-9211-39479CA73B3C}"/>
          </ac:picMkLst>
        </pc:picChg>
      </pc:sldChg>
      <pc:sldChg chg="addSp delSp modSp mod">
        <pc:chgData name="Fan B" userId="db9ed596-3ff8-44ed-9ddf-677f7b64b4c6" providerId="ADAL" clId="{EB6FE681-8D19-5C4E-AAB3-6401E0652CD5}" dt="2025-11-11T09:13:55.646" v="160" actId="1076"/>
        <pc:sldMkLst>
          <pc:docMk/>
          <pc:sldMk cId="0" sldId="284"/>
        </pc:sldMkLst>
        <pc:picChg chg="add mod">
          <ac:chgData name="Fan B" userId="db9ed596-3ff8-44ed-9ddf-677f7b64b4c6" providerId="ADAL" clId="{EB6FE681-8D19-5C4E-AAB3-6401E0652CD5}" dt="2025-11-11T09:13:55.646" v="160" actId="1076"/>
          <ac:picMkLst>
            <pc:docMk/>
            <pc:sldMk cId="0" sldId="284"/>
            <ac:picMk id="37" creationId="{1CC25F3C-AF32-0CC9-43C3-E19DD5CB303E}"/>
          </ac:picMkLst>
        </pc:picChg>
      </pc:sldChg>
      <pc:sldChg chg="addSp delSp modSp mod">
        <pc:chgData name="Fan B" userId="db9ed596-3ff8-44ed-9ddf-677f7b64b4c6" providerId="ADAL" clId="{EB6FE681-8D19-5C4E-AAB3-6401E0652CD5}" dt="2025-11-11T09:18:44.854" v="167" actId="1076"/>
        <pc:sldMkLst>
          <pc:docMk/>
          <pc:sldMk cId="0" sldId="285"/>
        </pc:sldMkLst>
        <pc:picChg chg="add mod">
          <ac:chgData name="Fan B" userId="db9ed596-3ff8-44ed-9ddf-677f7b64b4c6" providerId="ADAL" clId="{EB6FE681-8D19-5C4E-AAB3-6401E0652CD5}" dt="2025-11-11T09:18:44.854" v="167" actId="1076"/>
          <ac:picMkLst>
            <pc:docMk/>
            <pc:sldMk cId="0" sldId="285"/>
            <ac:picMk id="158" creationId="{F9A4F886-CDF3-0863-04D0-1057AA568F01}"/>
          </ac:picMkLst>
        </pc:picChg>
      </pc:sldChg>
      <pc:sldChg chg="addSp delSp modSp mod">
        <pc:chgData name="Fan B" userId="db9ed596-3ff8-44ed-9ddf-677f7b64b4c6" providerId="ADAL" clId="{EB6FE681-8D19-5C4E-AAB3-6401E0652CD5}" dt="2025-11-11T09:23:44.090" v="174" actId="1076"/>
        <pc:sldMkLst>
          <pc:docMk/>
          <pc:sldMk cId="0" sldId="286"/>
        </pc:sldMkLst>
        <pc:picChg chg="add mod">
          <ac:chgData name="Fan B" userId="db9ed596-3ff8-44ed-9ddf-677f7b64b4c6" providerId="ADAL" clId="{EB6FE681-8D19-5C4E-AAB3-6401E0652CD5}" dt="2025-11-11T09:23:44.090" v="174" actId="1076"/>
          <ac:picMkLst>
            <pc:docMk/>
            <pc:sldMk cId="0" sldId="286"/>
            <ac:picMk id="157" creationId="{12E90DF2-E786-B044-5E8B-AC122E9CD13D}"/>
          </ac:picMkLst>
        </pc:picChg>
      </pc:sldChg>
      <pc:sldChg chg="modSp mod">
        <pc:chgData name="Fan B" userId="db9ed596-3ff8-44ed-9ddf-677f7b64b4c6" providerId="ADAL" clId="{EB6FE681-8D19-5C4E-AAB3-6401E0652CD5}" dt="2025-11-16T11:16:24.268" v="199" actId="14100"/>
        <pc:sldMkLst>
          <pc:docMk/>
          <pc:sldMk cId="0" sldId="293"/>
        </pc:sldMkLst>
        <pc:spChg chg="mod">
          <ac:chgData name="Fan B" userId="db9ed596-3ff8-44ed-9ddf-677f7b64b4c6" providerId="ADAL" clId="{EB6FE681-8D19-5C4E-AAB3-6401E0652CD5}" dt="2025-11-16T11:16:24.268" v="199" actId="14100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Fan B" userId="db9ed596-3ff8-44ed-9ddf-677f7b64b4c6" providerId="ADAL" clId="{EB6FE681-8D19-5C4E-AAB3-6401E0652CD5}" dt="2025-11-16T12:30:53.684" v="204" actId="20577"/>
        <pc:sldMkLst>
          <pc:docMk/>
          <pc:sldMk cId="0" sldId="294"/>
        </pc:sldMkLst>
        <pc:spChg chg="mod">
          <ac:chgData name="Fan B" userId="db9ed596-3ff8-44ed-9ddf-677f7b64b4c6" providerId="ADAL" clId="{EB6FE681-8D19-5C4E-AAB3-6401E0652CD5}" dt="2025-11-16T12:30:53.684" v="204" actId="20577"/>
          <ac:spMkLst>
            <pc:docMk/>
            <pc:sldMk cId="0" sldId="294"/>
            <ac:spMk id="4" creationId="{00000000-0000-0000-0000-000000000000}"/>
          </ac:spMkLst>
        </pc:spChg>
      </pc:sldChg>
      <pc:sldChg chg="mod modShow">
        <pc:chgData name="Fan B" userId="db9ed596-3ff8-44ed-9ddf-677f7b64b4c6" providerId="ADAL" clId="{EB6FE681-8D19-5C4E-AAB3-6401E0652CD5}" dt="2025-11-16T11:59:45.523" v="200" actId="729"/>
        <pc:sldMkLst>
          <pc:docMk/>
          <pc:sldMk cId="0" sldId="295"/>
        </pc:sldMkLst>
      </pc:sldChg>
      <pc:sldChg chg="addSp modSp">
        <pc:chgData name="Fan B" userId="db9ed596-3ff8-44ed-9ddf-677f7b64b4c6" providerId="ADAL" clId="{EB6FE681-8D19-5C4E-AAB3-6401E0652CD5}" dt="2025-11-16T12:36:25.882" v="208" actId="1076"/>
        <pc:sldMkLst>
          <pc:docMk/>
          <pc:sldMk cId="0" sldId="296"/>
        </pc:sldMkLst>
        <pc:picChg chg="add mod">
          <ac:chgData name="Fan B" userId="db9ed596-3ff8-44ed-9ddf-677f7b64b4c6" providerId="ADAL" clId="{EB6FE681-8D19-5C4E-AAB3-6401E0652CD5}" dt="2025-11-16T12:36:25.882" v="208" actId="1076"/>
          <ac:picMkLst>
            <pc:docMk/>
            <pc:sldMk cId="0" sldId="296"/>
            <ac:picMk id="1026" creationId="{D88F384F-CE5E-D62D-C74A-2845A9ABA988}"/>
          </ac:picMkLst>
        </pc:picChg>
      </pc:sldChg>
      <pc:sldChg chg="mod modShow">
        <pc:chgData name="Fan B" userId="db9ed596-3ff8-44ed-9ddf-677f7b64b4c6" providerId="ADAL" clId="{EB6FE681-8D19-5C4E-AAB3-6401E0652CD5}" dt="2025-11-25T08:09:32.333" v="227" actId="729"/>
        <pc:sldMkLst>
          <pc:docMk/>
          <pc:sldMk cId="0" sldId="349"/>
        </pc:sldMkLst>
      </pc:sldChg>
      <pc:sldChg chg="mod modShow">
        <pc:chgData name="Fan B" userId="db9ed596-3ff8-44ed-9ddf-677f7b64b4c6" providerId="ADAL" clId="{EB6FE681-8D19-5C4E-AAB3-6401E0652CD5}" dt="2025-11-25T08:09:32.333" v="227" actId="729"/>
        <pc:sldMkLst>
          <pc:docMk/>
          <pc:sldMk cId="0" sldId="350"/>
        </pc:sldMkLst>
      </pc:sldChg>
      <pc:sldChg chg="add">
        <pc:chgData name="Fan B" userId="db9ed596-3ff8-44ed-9ddf-677f7b64b4c6" providerId="ADAL" clId="{EB6FE681-8D19-5C4E-AAB3-6401E0652CD5}" dt="2025-11-11T08:58:53.519" v="133"/>
        <pc:sldMkLst>
          <pc:docMk/>
          <pc:sldMk cId="1077921257" sldId="352"/>
        </pc:sldMkLst>
      </pc:sldChg>
      <pc:sldChg chg="addSp modSp new mod">
        <pc:chgData name="Fan B" userId="db9ed596-3ff8-44ed-9ddf-677f7b64b4c6" providerId="ADAL" clId="{EB6FE681-8D19-5C4E-AAB3-6401E0652CD5}" dt="2025-11-18T09:26:46.312" v="226" actId="20577"/>
        <pc:sldMkLst>
          <pc:docMk/>
          <pc:sldMk cId="406280454" sldId="353"/>
        </pc:sldMkLst>
        <pc:spChg chg="mod">
          <ac:chgData name="Fan B" userId="db9ed596-3ff8-44ed-9ddf-677f7b64b4c6" providerId="ADAL" clId="{EB6FE681-8D19-5C4E-AAB3-6401E0652CD5}" dt="2025-11-18T09:26:46.312" v="226" actId="20577"/>
          <ac:spMkLst>
            <pc:docMk/>
            <pc:sldMk cId="406280454" sldId="353"/>
            <ac:spMk id="2" creationId="{2BC0E9AC-236F-E3F4-EA07-E904D084A6F1}"/>
          </ac:spMkLst>
        </pc:spChg>
        <pc:spChg chg="add mod">
          <ac:chgData name="Fan B" userId="db9ed596-3ff8-44ed-9ddf-677f7b64b4c6" providerId="ADAL" clId="{EB6FE681-8D19-5C4E-AAB3-6401E0652CD5}" dt="2025-11-18T09:26:39.183" v="209" actId="1076"/>
          <ac:spMkLst>
            <pc:docMk/>
            <pc:sldMk cId="406280454" sldId="353"/>
            <ac:spMk id="4" creationId="{62654DA0-B442-7D1D-186C-383002B12AF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48AA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48AA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0100" y="347980"/>
            <a:ext cx="5770245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4700" y="3268979"/>
            <a:ext cx="10174605" cy="2358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48AA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362230" y="9340291"/>
            <a:ext cx="283159" cy="206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mailto:dbatra@ttic.edu" TargetMode="External"/><Relationship Id="rId2" Type="http://schemas.openxmlformats.org/officeDocument/2006/relationships/hyperlink" Target="mailto:tanmay08054@iiitd.ac.in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00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62478" y="1764308"/>
            <a:ext cx="4432300" cy="5056505"/>
            <a:chOff x="662478" y="1764308"/>
            <a:chExt cx="4432300" cy="50565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78" y="1764308"/>
              <a:ext cx="4432002" cy="50564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4382" y="1892300"/>
              <a:ext cx="737818" cy="8128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73738" y="7245169"/>
            <a:ext cx="4830445" cy="90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marR="461009" indent="608330">
              <a:lnSpc>
                <a:spcPct val="1315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Lecture</a:t>
            </a:r>
            <a:r>
              <a:rPr sz="1400" b="1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slides</a:t>
            </a:r>
            <a:r>
              <a:rPr sz="1400" b="1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1400" b="1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Kevin</a:t>
            </a:r>
            <a:r>
              <a:rPr sz="1400" b="1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ahoma"/>
                <a:cs typeface="Tahoma"/>
              </a:rPr>
              <a:t>Wayne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Copyright</a:t>
            </a:r>
            <a:r>
              <a:rPr sz="1400" b="1" spc="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400" b="1" spc="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2005</a:t>
            </a:r>
            <a:r>
              <a:rPr sz="1400" b="1" spc="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Pearson-Addison</a:t>
            </a:r>
            <a:r>
              <a:rPr sz="1400" b="1" spc="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ahoma"/>
                <a:cs typeface="Tahoma"/>
              </a:rPr>
              <a:t>Wesley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100" b="1" spc="80" dirty="0">
                <a:solidFill>
                  <a:srgbClr val="FFFFFF"/>
                </a:solidFill>
                <a:latin typeface="Tahoma"/>
                <a:cs typeface="Tahoma"/>
              </a:rPr>
              <a:t>http://</a:t>
            </a:r>
            <a:r>
              <a:rPr sz="1100" b="1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spc="105" dirty="0">
                <a:solidFill>
                  <a:srgbClr val="FFFFFF"/>
                </a:solidFill>
                <a:latin typeface="Tahoma"/>
                <a:cs typeface="Tahoma"/>
              </a:rPr>
              <a:t>www.cs.princeton.edu/</a:t>
            </a:r>
            <a:r>
              <a:rPr sz="11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spc="85" dirty="0">
                <a:solidFill>
                  <a:srgbClr val="FFFFFF"/>
                </a:solidFill>
                <a:latin typeface="Tahoma"/>
                <a:cs typeface="Tahoma"/>
              </a:rPr>
              <a:t>~wayne/</a:t>
            </a:r>
            <a:r>
              <a:rPr sz="1100" b="1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spc="150" dirty="0">
                <a:solidFill>
                  <a:srgbClr val="FFFFFF"/>
                </a:solidFill>
                <a:latin typeface="Tahoma"/>
                <a:cs typeface="Tahoma"/>
              </a:rPr>
              <a:t>kleinberg-</a:t>
            </a:r>
            <a:r>
              <a:rPr sz="1100" b="1" spc="114" dirty="0">
                <a:solidFill>
                  <a:srgbClr val="FFFFFF"/>
                </a:solidFill>
                <a:latin typeface="Tahoma"/>
                <a:cs typeface="Tahoma"/>
              </a:rPr>
              <a:t>tardos 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78456" y="2349501"/>
            <a:ext cx="6516370" cy="0"/>
          </a:xfrm>
          <a:custGeom>
            <a:avLst/>
            <a:gdLst/>
            <a:ahLst/>
            <a:cxnLst/>
            <a:rect l="l" t="t" r="r" b="b"/>
            <a:pathLst>
              <a:path w="6516370">
                <a:moveTo>
                  <a:pt x="0" y="0"/>
                </a:moveTo>
                <a:lnTo>
                  <a:pt x="6516024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662899" y="9278540"/>
            <a:ext cx="2557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Lucida Sans Unicode"/>
                <a:cs typeface="Lucida Sans Unicode"/>
              </a:rPr>
              <a:t>Last</a:t>
            </a:r>
            <a:r>
              <a:rPr sz="1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FFFFFF"/>
                </a:solidFill>
                <a:latin typeface="Lucida Sans Unicode"/>
                <a:cs typeface="Lucida Sans Unicode"/>
              </a:rPr>
              <a:t>updated</a:t>
            </a:r>
            <a:r>
              <a:rPr sz="1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1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FFFFFF"/>
                </a:solidFill>
                <a:latin typeface="Lucida Sans Unicode"/>
                <a:cs typeface="Lucida Sans Unicode"/>
              </a:rPr>
              <a:t>11/1/21</a:t>
            </a:r>
            <a:r>
              <a:rPr sz="1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FFFFFF"/>
                </a:solidFill>
                <a:latin typeface="Lucida Sans Unicode"/>
                <a:cs typeface="Lucida Sans Unicode"/>
              </a:rPr>
              <a:t>4:31</a:t>
            </a:r>
            <a:r>
              <a:rPr sz="1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PM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816600" y="1617522"/>
            <a:ext cx="4144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125" algn="l"/>
                <a:tab pos="2789555" algn="l"/>
                <a:tab pos="4015104" algn="l"/>
              </a:tabLst>
            </a:pPr>
            <a:r>
              <a:rPr sz="3600" b="1" cap="small" spc="-25" dirty="0">
                <a:solidFill>
                  <a:srgbClr val="FFFFFF"/>
                </a:solidFill>
                <a:latin typeface="Tahoma"/>
                <a:cs typeface="Tahoma"/>
              </a:rPr>
              <a:t>7.</a:t>
            </a:r>
            <a:r>
              <a:rPr sz="3600" b="1" cap="small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3600" b="1" cap="small" spc="-10" dirty="0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r>
              <a:rPr sz="3600" b="1" cap="small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3600" b="1" cap="small" spc="-20" dirty="0">
                <a:solidFill>
                  <a:srgbClr val="FFFFFF"/>
                </a:solidFill>
                <a:latin typeface="Tahoma"/>
                <a:cs typeface="Tahoma"/>
              </a:rPr>
              <a:t>Flow</a:t>
            </a:r>
            <a:r>
              <a:rPr sz="3600" b="1" cap="small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3600" b="1" cap="small" spc="-12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16600" y="2527300"/>
            <a:ext cx="5423535" cy="447040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5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35" dirty="0">
                <a:solidFill>
                  <a:srgbClr val="FFFFFF"/>
                </a:solidFill>
                <a:latin typeface="Verdana"/>
                <a:cs typeface="Verdana"/>
              </a:rPr>
              <a:t>max-</a:t>
            </a:r>
            <a:r>
              <a:rPr sz="3000" i="1" spc="-265" dirty="0">
                <a:solidFill>
                  <a:srgbClr val="FFFFFF"/>
                </a:solidFill>
                <a:latin typeface="Verdana"/>
                <a:cs typeface="Verdana"/>
              </a:rPr>
              <a:t>flow</a:t>
            </a:r>
            <a:r>
              <a:rPr sz="3000" i="1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i="1" spc="-2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000" i="1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i="1" spc="-390" dirty="0">
                <a:solidFill>
                  <a:srgbClr val="FFFFFF"/>
                </a:solidFill>
                <a:latin typeface="Verdana"/>
                <a:cs typeface="Verdana"/>
              </a:rPr>
              <a:t>min-</a:t>
            </a:r>
            <a:r>
              <a:rPr sz="3000" i="1" spc="-345" dirty="0">
                <a:solidFill>
                  <a:srgbClr val="FFFFFF"/>
                </a:solidFill>
                <a:latin typeface="Verdana"/>
                <a:cs typeface="Verdana"/>
              </a:rPr>
              <a:t>cut</a:t>
            </a:r>
            <a:r>
              <a:rPr sz="3000" i="1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i="1" spc="-310" dirty="0">
                <a:solidFill>
                  <a:srgbClr val="FFFFFF"/>
                </a:solidFill>
                <a:latin typeface="Verdana"/>
                <a:cs typeface="Verdana"/>
              </a:rPr>
              <a:t>problems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00" dirty="0">
                <a:solidFill>
                  <a:srgbClr val="FFFFFF"/>
                </a:solidFill>
                <a:latin typeface="Verdana"/>
                <a:cs typeface="Verdana"/>
              </a:rPr>
              <a:t>Ford–Fulkerson</a:t>
            </a:r>
            <a:r>
              <a:rPr sz="3000" i="1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i="1" spc="-285" dirty="0">
                <a:solidFill>
                  <a:srgbClr val="FFFFFF"/>
                </a:solidFill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35" dirty="0">
                <a:solidFill>
                  <a:srgbClr val="FFFFFF"/>
                </a:solidFill>
                <a:latin typeface="Verdana"/>
                <a:cs typeface="Verdana"/>
              </a:rPr>
              <a:t>max-</a:t>
            </a:r>
            <a:r>
              <a:rPr sz="3000" i="1" spc="-265" dirty="0">
                <a:solidFill>
                  <a:srgbClr val="FFFFFF"/>
                </a:solidFill>
                <a:latin typeface="Verdana"/>
                <a:cs typeface="Verdana"/>
              </a:rPr>
              <a:t>flow</a:t>
            </a:r>
            <a:r>
              <a:rPr sz="3000" i="1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i="1" spc="-390" dirty="0">
                <a:solidFill>
                  <a:srgbClr val="FFFFFF"/>
                </a:solidFill>
                <a:latin typeface="Verdana"/>
                <a:cs typeface="Verdana"/>
              </a:rPr>
              <a:t>min-</a:t>
            </a:r>
            <a:r>
              <a:rPr sz="3000" i="1" spc="-345" dirty="0">
                <a:solidFill>
                  <a:srgbClr val="FFFFFF"/>
                </a:solidFill>
                <a:latin typeface="Verdana"/>
                <a:cs typeface="Verdana"/>
              </a:rPr>
              <a:t>cut</a:t>
            </a:r>
            <a:r>
              <a:rPr sz="3000" i="1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i="1" spc="-375" dirty="0">
                <a:solidFill>
                  <a:srgbClr val="FFFFFF"/>
                </a:solidFill>
                <a:latin typeface="Verdana"/>
                <a:cs typeface="Verdana"/>
              </a:rPr>
              <a:t>theorem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250" dirty="0">
                <a:solidFill>
                  <a:srgbClr val="FFFFFF"/>
                </a:solidFill>
                <a:latin typeface="Verdana"/>
                <a:cs typeface="Verdana"/>
              </a:rPr>
              <a:t>capacity-</a:t>
            </a:r>
            <a:r>
              <a:rPr sz="3000" i="1" spc="-245" dirty="0">
                <a:solidFill>
                  <a:srgbClr val="FFFFFF"/>
                </a:solidFill>
                <a:latin typeface="Verdana"/>
                <a:cs typeface="Verdana"/>
              </a:rPr>
              <a:t>scaling</a:t>
            </a:r>
            <a:r>
              <a:rPr sz="3000" i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i="1" spc="-285" dirty="0">
                <a:solidFill>
                  <a:srgbClr val="FFFFFF"/>
                </a:solidFill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70" dirty="0">
                <a:solidFill>
                  <a:srgbClr val="FFFFFF"/>
                </a:solidFill>
                <a:latin typeface="Verdana"/>
                <a:cs typeface="Verdana"/>
              </a:rPr>
              <a:t>shortest</a:t>
            </a:r>
            <a:r>
              <a:rPr sz="3000" i="1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i="1" spc="-310" dirty="0">
                <a:solidFill>
                  <a:srgbClr val="FFFFFF"/>
                </a:solidFill>
                <a:latin typeface="Verdana"/>
                <a:cs typeface="Verdana"/>
              </a:rPr>
              <a:t>augmenting</a:t>
            </a:r>
            <a:r>
              <a:rPr sz="3000" i="1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i="1" spc="-330" dirty="0">
                <a:solidFill>
                  <a:srgbClr val="FFFFFF"/>
                </a:solidFill>
                <a:latin typeface="Verdana"/>
                <a:cs typeface="Verdana"/>
              </a:rPr>
              <a:t>paths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195" dirty="0">
                <a:solidFill>
                  <a:srgbClr val="FFFFFF"/>
                </a:solidFill>
                <a:latin typeface="Verdana"/>
                <a:cs typeface="Verdana"/>
              </a:rPr>
              <a:t>Dinitz’</a:t>
            </a:r>
            <a:r>
              <a:rPr sz="3000" i="1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i="1" spc="-285" dirty="0">
                <a:solidFill>
                  <a:srgbClr val="FFFFFF"/>
                </a:solidFill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15" dirty="0">
                <a:solidFill>
                  <a:srgbClr val="FFFFFF"/>
                </a:solidFill>
                <a:latin typeface="Verdana"/>
                <a:cs typeface="Verdana"/>
              </a:rPr>
              <a:t>simple</a:t>
            </a:r>
            <a:r>
              <a:rPr sz="3000" i="1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i="1" spc="-260" dirty="0">
                <a:solidFill>
                  <a:srgbClr val="FFFFFF"/>
                </a:solidFill>
                <a:latin typeface="Verdana"/>
                <a:cs typeface="Verdana"/>
              </a:rPr>
              <a:t>unit-</a:t>
            </a:r>
            <a:r>
              <a:rPr sz="3000" i="1" spc="-280" dirty="0">
                <a:solidFill>
                  <a:srgbClr val="FFFFFF"/>
                </a:solidFill>
                <a:latin typeface="Verdana"/>
                <a:cs typeface="Verdana"/>
              </a:rPr>
              <a:t>capacity</a:t>
            </a:r>
            <a:r>
              <a:rPr sz="3000" i="1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i="1" spc="-355" dirty="0">
                <a:solidFill>
                  <a:srgbClr val="FFFFFF"/>
                </a:solidFill>
                <a:latin typeface="Verdana"/>
                <a:cs typeface="Verdana"/>
              </a:rPr>
              <a:t>networks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Maximum-</a:t>
            </a:r>
            <a:r>
              <a:rPr spc="70" dirty="0"/>
              <a:t>flow</a:t>
            </a:r>
            <a:r>
              <a:rPr spc="140" dirty="0"/>
              <a:t> </a:t>
            </a:r>
            <a:r>
              <a:rPr spc="-10" dirty="0"/>
              <a:t>problem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0100" y="4234179"/>
            <a:ext cx="7605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5930" algn="l"/>
              </a:tabLst>
            </a:pPr>
            <a:r>
              <a:rPr sz="2400" spc="-85" dirty="0">
                <a:solidFill>
                  <a:srgbClr val="0048AA"/>
                </a:solidFill>
                <a:latin typeface="Lucida Sans Unicode"/>
                <a:cs typeface="Lucida Sans Unicode"/>
              </a:rPr>
              <a:t>Max-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flow</a:t>
            </a:r>
            <a:r>
              <a:rPr sz="2400" spc="-12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problem.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Find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maximum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value.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32300" y="5436080"/>
            <a:ext cx="6673850" cy="3743960"/>
            <a:chOff x="2332300" y="5436080"/>
            <a:chExt cx="6673850" cy="3743960"/>
          </a:xfrm>
        </p:grpSpPr>
        <p:sp>
          <p:nvSpPr>
            <p:cNvPr id="9" name="object 9"/>
            <p:cNvSpPr/>
            <p:nvPr/>
          </p:nvSpPr>
          <p:spPr>
            <a:xfrm>
              <a:off x="4637532" y="7473720"/>
              <a:ext cx="2432685" cy="1577340"/>
            </a:xfrm>
            <a:custGeom>
              <a:avLst/>
              <a:gdLst/>
              <a:ahLst/>
              <a:cxnLst/>
              <a:rect l="l" t="t" r="r" b="b"/>
              <a:pathLst>
                <a:path w="2432684" h="1577340">
                  <a:moveTo>
                    <a:pt x="0" y="0"/>
                  </a:moveTo>
                  <a:lnTo>
                    <a:pt x="10657" y="6907"/>
                  </a:lnTo>
                  <a:lnTo>
                    <a:pt x="2432650" y="1576759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1457" y="7430893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0" y="0"/>
                  </a:moveTo>
                  <a:lnTo>
                    <a:pt x="69152" y="117467"/>
                  </a:lnTo>
                  <a:lnTo>
                    <a:pt x="76732" y="49734"/>
                  </a:lnTo>
                  <a:lnTo>
                    <a:pt x="135465" y="15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72629" y="7463205"/>
              <a:ext cx="1774189" cy="1547495"/>
            </a:xfrm>
            <a:custGeom>
              <a:avLst/>
              <a:gdLst/>
              <a:ahLst/>
              <a:cxnLst/>
              <a:rect l="l" t="t" r="r" b="b"/>
              <a:pathLst>
                <a:path w="1774190" h="1547495">
                  <a:moveTo>
                    <a:pt x="1773754" y="0"/>
                  </a:moveTo>
                  <a:lnTo>
                    <a:pt x="1764183" y="8348"/>
                  </a:lnTo>
                  <a:lnTo>
                    <a:pt x="0" y="1547247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73771" y="7411445"/>
              <a:ext cx="132080" cy="126364"/>
            </a:xfrm>
            <a:custGeom>
              <a:avLst/>
              <a:gdLst/>
              <a:ahLst/>
              <a:cxnLst/>
              <a:rect l="l" t="t" r="r" b="b"/>
              <a:pathLst>
                <a:path w="132079" h="126365">
                  <a:moveTo>
                    <a:pt x="131949" y="0"/>
                  </a:moveTo>
                  <a:lnTo>
                    <a:pt x="0" y="34204"/>
                  </a:lnTo>
                  <a:lnTo>
                    <a:pt x="63041" y="60107"/>
                  </a:lnTo>
                  <a:lnTo>
                    <a:pt x="80144" y="126081"/>
                  </a:lnTo>
                  <a:lnTo>
                    <a:pt x="13194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62836" y="5448780"/>
              <a:ext cx="1873885" cy="1610360"/>
            </a:xfrm>
            <a:custGeom>
              <a:avLst/>
              <a:gdLst/>
              <a:ahLst/>
              <a:cxnLst/>
              <a:rect l="l" t="t" r="r" b="b"/>
              <a:pathLst>
                <a:path w="1873884" h="1610359">
                  <a:moveTo>
                    <a:pt x="1873441" y="1609895"/>
                  </a:moveTo>
                  <a:lnTo>
                    <a:pt x="1863809" y="160161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63798" y="6984297"/>
              <a:ext cx="132715" cy="125730"/>
            </a:xfrm>
            <a:custGeom>
              <a:avLst/>
              <a:gdLst/>
              <a:ahLst/>
              <a:cxnLst/>
              <a:rect l="l" t="t" r="r" b="b"/>
              <a:pathLst>
                <a:path w="132715" h="125729">
                  <a:moveTo>
                    <a:pt x="79460" y="0"/>
                  </a:moveTo>
                  <a:lnTo>
                    <a:pt x="62847" y="66099"/>
                  </a:lnTo>
                  <a:lnTo>
                    <a:pt x="0" y="92468"/>
                  </a:lnTo>
                  <a:lnTo>
                    <a:pt x="132199" y="125695"/>
                  </a:lnTo>
                  <a:lnTo>
                    <a:pt x="7946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97332" y="5757579"/>
              <a:ext cx="1739900" cy="1502410"/>
            </a:xfrm>
            <a:custGeom>
              <a:avLst/>
              <a:gdLst/>
              <a:ahLst/>
              <a:cxnLst/>
              <a:rect l="l" t="t" r="r" b="b"/>
              <a:pathLst>
                <a:path w="1739900" h="1502409">
                  <a:moveTo>
                    <a:pt x="1739896" y="0"/>
                  </a:moveTo>
                  <a:lnTo>
                    <a:pt x="1715862" y="20747"/>
                  </a:lnTo>
                  <a:lnTo>
                    <a:pt x="0" y="1501976"/>
                  </a:lnTo>
                </a:path>
              </a:pathLst>
            </a:custGeom>
            <a:ln w="635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79518" y="5651354"/>
              <a:ext cx="281305" cy="267970"/>
            </a:xfrm>
            <a:custGeom>
              <a:avLst/>
              <a:gdLst/>
              <a:ahLst/>
              <a:cxnLst/>
              <a:rect l="l" t="t" r="r" b="b"/>
              <a:pathLst>
                <a:path w="281304" h="267970">
                  <a:moveTo>
                    <a:pt x="280762" y="0"/>
                  </a:moveTo>
                  <a:lnTo>
                    <a:pt x="0" y="71239"/>
                  </a:lnTo>
                  <a:lnTo>
                    <a:pt x="133677" y="126972"/>
                  </a:lnTo>
                  <a:lnTo>
                    <a:pt x="169297" y="267354"/>
                  </a:lnTo>
                  <a:lnTo>
                    <a:pt x="280762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46037" y="7359064"/>
              <a:ext cx="1712595" cy="1524635"/>
            </a:xfrm>
            <a:custGeom>
              <a:avLst/>
              <a:gdLst/>
              <a:ahLst/>
              <a:cxnLst/>
              <a:rect l="l" t="t" r="r" b="b"/>
              <a:pathLst>
                <a:path w="1712595" h="1524634">
                  <a:moveTo>
                    <a:pt x="1712272" y="1524266"/>
                  </a:moveTo>
                  <a:lnTo>
                    <a:pt x="1688557" y="1503155"/>
                  </a:lnTo>
                  <a:lnTo>
                    <a:pt x="0" y="0"/>
                  </a:lnTo>
                </a:path>
              </a:pathLst>
            </a:custGeom>
            <a:ln w="635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00084" y="8722397"/>
              <a:ext cx="280035" cy="269240"/>
            </a:xfrm>
            <a:custGeom>
              <a:avLst/>
              <a:gdLst/>
              <a:ahLst/>
              <a:cxnLst/>
              <a:rect l="l" t="t" r="r" b="b"/>
              <a:pathLst>
                <a:path w="280035" h="269240">
                  <a:moveTo>
                    <a:pt x="172265" y="0"/>
                  </a:moveTo>
                  <a:lnTo>
                    <a:pt x="134510" y="139822"/>
                  </a:lnTo>
                  <a:lnTo>
                    <a:pt x="0" y="193512"/>
                  </a:lnTo>
                  <a:lnTo>
                    <a:pt x="279645" y="269021"/>
                  </a:lnTo>
                  <a:lnTo>
                    <a:pt x="172265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4050" y="7297605"/>
              <a:ext cx="1714500" cy="0"/>
            </a:xfrm>
            <a:custGeom>
              <a:avLst/>
              <a:gdLst/>
              <a:ahLst/>
              <a:cxnLst/>
              <a:rect l="l" t="t" r="r" b="b"/>
              <a:pathLst>
                <a:path w="1714500">
                  <a:moveTo>
                    <a:pt x="0" y="0"/>
                  </a:moveTo>
                  <a:lnTo>
                    <a:pt x="754719" y="0"/>
                  </a:lnTo>
                </a:path>
                <a:path w="1714500">
                  <a:moveTo>
                    <a:pt x="1326219" y="0"/>
                  </a:moveTo>
                  <a:lnTo>
                    <a:pt x="1714224" y="0"/>
                  </a:lnTo>
                </a:path>
              </a:pathLst>
            </a:custGeom>
            <a:ln w="635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81753" y="7168065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1" y="0"/>
                  </a:moveTo>
                  <a:lnTo>
                    <a:pt x="64771" y="129539"/>
                  </a:lnTo>
                  <a:lnTo>
                    <a:pt x="0" y="259079"/>
                  </a:lnTo>
                  <a:lnTo>
                    <a:pt x="259081" y="129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83303" y="7297603"/>
              <a:ext cx="2453005" cy="0"/>
            </a:xfrm>
            <a:custGeom>
              <a:avLst/>
              <a:gdLst/>
              <a:ahLst/>
              <a:cxnLst/>
              <a:rect l="l" t="t" r="r" b="b"/>
              <a:pathLst>
                <a:path w="2453004">
                  <a:moveTo>
                    <a:pt x="0" y="0"/>
                  </a:moveTo>
                  <a:lnTo>
                    <a:pt x="1148678" y="0"/>
                  </a:lnTo>
                </a:path>
                <a:path w="2453004">
                  <a:moveTo>
                    <a:pt x="1720178" y="0"/>
                  </a:moveTo>
                  <a:lnTo>
                    <a:pt x="2452960" y="0"/>
                  </a:lnTo>
                </a:path>
              </a:pathLst>
            </a:custGeom>
            <a:ln w="2540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93084" y="7236644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079906" y="7297614"/>
              <a:ext cx="1798955" cy="0"/>
            </a:xfrm>
            <a:custGeom>
              <a:avLst/>
              <a:gdLst/>
              <a:ahLst/>
              <a:cxnLst/>
              <a:rect l="l" t="t" r="r" b="b"/>
              <a:pathLst>
                <a:path w="1798954">
                  <a:moveTo>
                    <a:pt x="0" y="0"/>
                  </a:moveTo>
                  <a:lnTo>
                    <a:pt x="614634" y="0"/>
                  </a:lnTo>
                </a:path>
                <a:path w="1798954">
                  <a:moveTo>
                    <a:pt x="1414734" y="0"/>
                  </a:moveTo>
                  <a:lnTo>
                    <a:pt x="1798457" y="0"/>
                  </a:lnTo>
                </a:path>
              </a:pathLst>
            </a:custGeom>
            <a:ln w="2541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835181" y="723664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81" y="60958"/>
                  </a:lnTo>
                  <a:lnTo>
                    <a:pt x="1" y="121920"/>
                  </a:lnTo>
                  <a:lnTo>
                    <a:pt x="121921" y="60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7646" y="5525282"/>
              <a:ext cx="2359025" cy="0"/>
            </a:xfrm>
            <a:custGeom>
              <a:avLst/>
              <a:gdLst/>
              <a:ahLst/>
              <a:cxnLst/>
              <a:rect l="l" t="t" r="r" b="b"/>
              <a:pathLst>
                <a:path w="2359025">
                  <a:moveTo>
                    <a:pt x="0" y="0"/>
                  </a:moveTo>
                  <a:lnTo>
                    <a:pt x="1028934" y="0"/>
                  </a:lnTo>
                </a:path>
                <a:path w="2359025">
                  <a:moveTo>
                    <a:pt x="1663934" y="0"/>
                  </a:moveTo>
                  <a:lnTo>
                    <a:pt x="2358617" y="0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93084" y="546432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77646" y="9118550"/>
              <a:ext cx="2360295" cy="0"/>
            </a:xfrm>
            <a:custGeom>
              <a:avLst/>
              <a:gdLst/>
              <a:ahLst/>
              <a:cxnLst/>
              <a:rect l="l" t="t" r="r" b="b"/>
              <a:pathLst>
                <a:path w="2360295">
                  <a:moveTo>
                    <a:pt x="1739921" y="0"/>
                  </a:moveTo>
                  <a:lnTo>
                    <a:pt x="2360136" y="0"/>
                  </a:lnTo>
                </a:path>
                <a:path w="2360295">
                  <a:moveTo>
                    <a:pt x="0" y="0"/>
                  </a:moveTo>
                  <a:lnTo>
                    <a:pt x="863621" y="0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94602" y="905759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59"/>
                  </a:ln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47247" y="5502511"/>
              <a:ext cx="0" cy="1469390"/>
            </a:xfrm>
            <a:custGeom>
              <a:avLst/>
              <a:gdLst/>
              <a:ahLst/>
              <a:cxnLst/>
              <a:rect l="l" t="t" r="r" b="b"/>
              <a:pathLst>
                <a:path h="1469390">
                  <a:moveTo>
                    <a:pt x="0" y="1093849"/>
                  </a:moveTo>
                  <a:lnTo>
                    <a:pt x="0" y="1469109"/>
                  </a:lnTo>
                </a:path>
                <a:path h="1469390">
                  <a:moveTo>
                    <a:pt x="0" y="0"/>
                  </a:moveTo>
                  <a:lnTo>
                    <a:pt x="0" y="712849"/>
                  </a:lnTo>
                </a:path>
              </a:pathLst>
            </a:custGeom>
            <a:ln w="25533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6350" y="6915745"/>
              <a:ext cx="121914" cy="12191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122032" y="5699774"/>
              <a:ext cx="0" cy="1278890"/>
            </a:xfrm>
            <a:custGeom>
              <a:avLst/>
              <a:gdLst/>
              <a:ahLst/>
              <a:cxnLst/>
              <a:rect l="l" t="t" r="r" b="b"/>
              <a:pathLst>
                <a:path h="1278890">
                  <a:moveTo>
                    <a:pt x="0" y="815326"/>
                  </a:moveTo>
                  <a:lnTo>
                    <a:pt x="0" y="1278595"/>
                  </a:lnTo>
                </a:path>
                <a:path h="1278890">
                  <a:moveTo>
                    <a:pt x="0" y="0"/>
                  </a:moveTo>
                  <a:lnTo>
                    <a:pt x="0" y="434326"/>
                  </a:lnTo>
                </a:path>
              </a:pathLst>
            </a:custGeom>
            <a:ln w="2551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1123" y="6935194"/>
              <a:ext cx="121914" cy="12191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446323" y="7366372"/>
              <a:ext cx="0" cy="1466850"/>
            </a:xfrm>
            <a:custGeom>
              <a:avLst/>
              <a:gdLst/>
              <a:ahLst/>
              <a:cxnLst/>
              <a:rect l="l" t="t" r="r" b="b"/>
              <a:pathLst>
                <a:path h="1466850">
                  <a:moveTo>
                    <a:pt x="0" y="1058151"/>
                  </a:moveTo>
                  <a:lnTo>
                    <a:pt x="0" y="1466844"/>
                  </a:lnTo>
                </a:path>
                <a:path h="1466850">
                  <a:moveTo>
                    <a:pt x="0" y="0"/>
                  </a:moveTo>
                  <a:lnTo>
                    <a:pt x="0" y="677151"/>
                  </a:lnTo>
                </a:path>
              </a:pathLst>
            </a:custGeom>
            <a:ln w="25527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5423" y="8777342"/>
              <a:ext cx="121914" cy="12191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121089" y="7356648"/>
              <a:ext cx="0" cy="1477010"/>
            </a:xfrm>
            <a:custGeom>
              <a:avLst/>
              <a:gdLst/>
              <a:ahLst/>
              <a:cxnLst/>
              <a:rect l="l" t="t" r="r" b="b"/>
              <a:pathLst>
                <a:path h="1477009">
                  <a:moveTo>
                    <a:pt x="0" y="0"/>
                  </a:moveTo>
                  <a:lnTo>
                    <a:pt x="0" y="623374"/>
                  </a:lnTo>
                </a:path>
                <a:path h="1477009">
                  <a:moveTo>
                    <a:pt x="0" y="966274"/>
                  </a:moveTo>
                  <a:lnTo>
                    <a:pt x="0" y="1476569"/>
                  </a:lnTo>
                </a:path>
              </a:pathLst>
            </a:custGeom>
            <a:ln w="25538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60194" y="8777344"/>
              <a:ext cx="121914" cy="12191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172762" y="8043523"/>
              <a:ext cx="571500" cy="381000"/>
            </a:xfrm>
            <a:custGeom>
              <a:avLst/>
              <a:gdLst/>
              <a:ahLst/>
              <a:cxnLst/>
              <a:rect l="l" t="t" r="r" b="b"/>
              <a:pathLst>
                <a:path w="571500" h="381000">
                  <a:moveTo>
                    <a:pt x="5715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571500" y="3810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233164" y="8096050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400" spc="-4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BABABA"/>
                </a:solidFill>
                <a:latin typeface="Lucida Sans Unicode"/>
                <a:cs typeface="Lucida Sans Unicode"/>
              </a:rPr>
              <a:t>4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004235" y="6082116"/>
            <a:ext cx="785495" cy="719455"/>
          </a:xfrm>
          <a:custGeom>
            <a:avLst/>
            <a:gdLst/>
            <a:ahLst/>
            <a:cxnLst/>
            <a:rect l="l" t="t" r="r" b="b"/>
            <a:pathLst>
              <a:path w="785495" h="719454">
                <a:moveTo>
                  <a:pt x="644127" y="0"/>
                </a:moveTo>
                <a:lnTo>
                  <a:pt x="0" y="555995"/>
                </a:lnTo>
                <a:lnTo>
                  <a:pt x="141074" y="719430"/>
                </a:lnTo>
                <a:lnTo>
                  <a:pt x="785201" y="163436"/>
                </a:lnTo>
                <a:lnTo>
                  <a:pt x="64412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 rot="19200000">
            <a:off x="3063713" y="6359404"/>
            <a:ext cx="67717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dirty="0">
                <a:solidFill>
                  <a:srgbClr val="005493"/>
                </a:solidFill>
                <a:latin typeface="Lucida Sans Unicode"/>
                <a:cs typeface="Lucida Sans Unicode"/>
              </a:rPr>
              <a:t>10</a:t>
            </a:r>
            <a:r>
              <a:rPr sz="1400" spc="-60" dirty="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sz="2100" baseline="1984" dirty="0">
                <a:solidFill>
                  <a:srgbClr val="005493"/>
                </a:solidFill>
                <a:latin typeface="Lucida Sans Unicode"/>
                <a:cs typeface="Lucida Sans Unicode"/>
              </a:rPr>
              <a:t>/</a:t>
            </a:r>
            <a:r>
              <a:rPr sz="2100" spc="-89" baseline="1984" dirty="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sz="2100" spc="-37" baseline="1984" dirty="0">
                <a:solidFill>
                  <a:srgbClr val="005493"/>
                </a:solidFill>
                <a:latin typeface="Lucida Sans Unicode"/>
                <a:cs typeface="Lucida Sans Unicode"/>
              </a:rPr>
              <a:t>10</a:t>
            </a:r>
            <a:endParaRPr sz="2100" baseline="1984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756693" y="7163317"/>
            <a:ext cx="676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10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118769" y="7186990"/>
            <a:ext cx="571500" cy="215900"/>
          </a:xfrm>
          <a:custGeom>
            <a:avLst/>
            <a:gdLst/>
            <a:ahLst/>
            <a:cxnLst/>
            <a:rect l="l" t="t" r="r" b="b"/>
            <a:pathLst>
              <a:path w="571500" h="215900">
                <a:moveTo>
                  <a:pt x="571500" y="0"/>
                </a:moveTo>
                <a:lnTo>
                  <a:pt x="0" y="0"/>
                </a:lnTo>
                <a:lnTo>
                  <a:pt x="0" y="215899"/>
                </a:lnTo>
                <a:lnTo>
                  <a:pt x="571500" y="215899"/>
                </a:lnTo>
                <a:lnTo>
                  <a:pt x="5715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179170" y="7163317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5493"/>
                </a:solidFill>
                <a:latin typeface="Lucida Sans Unicode"/>
                <a:cs typeface="Lucida Sans Unicode"/>
              </a:rPr>
              <a:t>5</a:t>
            </a:r>
            <a:r>
              <a:rPr sz="1400" spc="-40" dirty="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005493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005493"/>
                </a:solidFill>
                <a:latin typeface="Lucida Sans Unicode"/>
                <a:cs typeface="Lucida Sans Unicode"/>
              </a:rPr>
              <a:t>5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213707" y="5325228"/>
            <a:ext cx="5092065" cy="3942715"/>
            <a:chOff x="2213707" y="5325228"/>
            <a:chExt cx="5092065" cy="3942715"/>
          </a:xfrm>
        </p:grpSpPr>
        <p:sp>
          <p:nvSpPr>
            <p:cNvPr id="45" name="object 45"/>
            <p:cNvSpPr/>
            <p:nvPr/>
          </p:nvSpPr>
          <p:spPr>
            <a:xfrm>
              <a:off x="4264533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264533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939308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9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2" y="52691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2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5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5" y="5854"/>
                  </a:lnTo>
                  <a:lnTo>
                    <a:pt x="179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939308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264533" y="708445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7"/>
                  </a:lnTo>
                  <a:lnTo>
                    <a:pt x="52691" y="52690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5"/>
                  </a:lnTo>
                  <a:lnTo>
                    <a:pt x="91052" y="336378"/>
                  </a:lnTo>
                  <a:lnTo>
                    <a:pt x="134263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8"/>
                  </a:lnTo>
                  <a:lnTo>
                    <a:pt x="307106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0"/>
                  </a:lnTo>
                  <a:lnTo>
                    <a:pt x="268745" y="23417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264533" y="708445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939308" y="5331577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9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2" y="52691"/>
                  </a:lnTo>
                  <a:lnTo>
                    <a:pt x="23418" y="91052"/>
                  </a:lnTo>
                  <a:lnTo>
                    <a:pt x="5854" y="134263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2" y="307106"/>
                  </a:lnTo>
                  <a:lnTo>
                    <a:pt x="91052" y="336379"/>
                  </a:lnTo>
                  <a:lnTo>
                    <a:pt x="134263" y="353943"/>
                  </a:lnTo>
                  <a:lnTo>
                    <a:pt x="179899" y="359797"/>
                  </a:lnTo>
                  <a:lnTo>
                    <a:pt x="225535" y="353943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3"/>
                  </a:lnTo>
                  <a:lnTo>
                    <a:pt x="336379" y="91052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5" y="5854"/>
                  </a:lnTo>
                  <a:lnTo>
                    <a:pt x="179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939308" y="533157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220058" y="707761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79898" y="0"/>
                  </a:moveTo>
                  <a:lnTo>
                    <a:pt x="134262" y="5854"/>
                  </a:lnTo>
                  <a:lnTo>
                    <a:pt x="91051" y="23417"/>
                  </a:lnTo>
                  <a:lnTo>
                    <a:pt x="52690" y="52690"/>
                  </a:lnTo>
                  <a:lnTo>
                    <a:pt x="23417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7" y="268745"/>
                  </a:lnTo>
                  <a:lnTo>
                    <a:pt x="52690" y="307105"/>
                  </a:lnTo>
                  <a:lnTo>
                    <a:pt x="91051" y="336378"/>
                  </a:lnTo>
                  <a:lnTo>
                    <a:pt x="134262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8"/>
                  </a:lnTo>
                  <a:lnTo>
                    <a:pt x="307105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5" y="52690"/>
                  </a:lnTo>
                  <a:lnTo>
                    <a:pt x="268745" y="23417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220057" y="707761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07106" y="52691"/>
                  </a:moveTo>
                  <a:lnTo>
                    <a:pt x="336379" y="91051"/>
                  </a:lnTo>
                  <a:lnTo>
                    <a:pt x="353943" y="134262"/>
                  </a:lnTo>
                  <a:lnTo>
                    <a:pt x="359797" y="179898"/>
                  </a:lnTo>
                  <a:lnTo>
                    <a:pt x="353943" y="225534"/>
                  </a:lnTo>
                  <a:lnTo>
                    <a:pt x="336379" y="268745"/>
                  </a:lnTo>
                  <a:lnTo>
                    <a:pt x="307106" y="307106"/>
                  </a:lnTo>
                  <a:lnTo>
                    <a:pt x="268745" y="336379"/>
                  </a:lnTo>
                  <a:lnTo>
                    <a:pt x="225534" y="353942"/>
                  </a:lnTo>
                  <a:lnTo>
                    <a:pt x="179898" y="359797"/>
                  </a:lnTo>
                  <a:lnTo>
                    <a:pt x="134262" y="353942"/>
                  </a:lnTo>
                  <a:lnTo>
                    <a:pt x="91051" y="336379"/>
                  </a:lnTo>
                  <a:lnTo>
                    <a:pt x="52691" y="307106"/>
                  </a:lnTo>
                  <a:lnTo>
                    <a:pt x="23418" y="268745"/>
                  </a:lnTo>
                  <a:lnTo>
                    <a:pt x="5854" y="225534"/>
                  </a:lnTo>
                  <a:lnTo>
                    <a:pt x="0" y="179898"/>
                  </a:lnTo>
                  <a:lnTo>
                    <a:pt x="5854" y="134262"/>
                  </a:lnTo>
                  <a:lnTo>
                    <a:pt x="23418" y="91051"/>
                  </a:lnTo>
                  <a:lnTo>
                    <a:pt x="52691" y="52691"/>
                  </a:lnTo>
                  <a:lnTo>
                    <a:pt x="91051" y="23418"/>
                  </a:lnTo>
                  <a:lnTo>
                    <a:pt x="134262" y="5854"/>
                  </a:lnTo>
                  <a:lnTo>
                    <a:pt x="179898" y="0"/>
                  </a:lnTo>
                  <a:lnTo>
                    <a:pt x="225534" y="5854"/>
                  </a:lnTo>
                  <a:lnTo>
                    <a:pt x="268745" y="23418"/>
                  </a:lnTo>
                  <a:lnTo>
                    <a:pt x="307106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2342828" y="7096664"/>
            <a:ext cx="114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812974" y="6066983"/>
            <a:ext cx="661035" cy="611505"/>
          </a:xfrm>
          <a:custGeom>
            <a:avLst/>
            <a:gdLst/>
            <a:ahLst/>
            <a:cxnLst/>
            <a:rect l="l" t="t" r="r" b="b"/>
            <a:pathLst>
              <a:path w="661034" h="611504">
                <a:moveTo>
                  <a:pt x="140787" y="0"/>
                </a:moveTo>
                <a:lnTo>
                  <a:pt x="0" y="163680"/>
                </a:lnTo>
                <a:lnTo>
                  <a:pt x="519927" y="610890"/>
                </a:lnTo>
                <a:lnTo>
                  <a:pt x="660716" y="447208"/>
                </a:lnTo>
                <a:lnTo>
                  <a:pt x="14078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 rot="2400000">
            <a:off x="7853899" y="6289518"/>
            <a:ext cx="56888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5"/>
              </a:lnSpc>
            </a:pPr>
            <a:r>
              <a:rPr sz="2100" baseline="1984" dirty="0">
                <a:latin typeface="Lucida Sans Unicode"/>
                <a:cs typeface="Lucida Sans Unicode"/>
              </a:rPr>
              <a:t>8</a:t>
            </a:r>
            <a:r>
              <a:rPr sz="2100" spc="-89" baseline="1984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55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598732" y="5355402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8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35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9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592382" y="7160341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8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35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8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796335" y="7811302"/>
            <a:ext cx="744855" cy="688975"/>
          </a:xfrm>
          <a:custGeom>
            <a:avLst/>
            <a:gdLst/>
            <a:ahLst/>
            <a:cxnLst/>
            <a:rect l="l" t="t" r="r" b="b"/>
            <a:pathLst>
              <a:path w="744854" h="688975">
                <a:moveTo>
                  <a:pt x="602924" y="0"/>
                </a:moveTo>
                <a:lnTo>
                  <a:pt x="0" y="525966"/>
                </a:lnTo>
                <a:lnTo>
                  <a:pt x="141926" y="688660"/>
                </a:lnTo>
                <a:lnTo>
                  <a:pt x="744852" y="162694"/>
                </a:lnTo>
                <a:lnTo>
                  <a:pt x="602924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 rot="19140000">
            <a:off x="7835682" y="8071598"/>
            <a:ext cx="67472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5"/>
              </a:lnSpc>
            </a:pPr>
            <a:r>
              <a:rPr sz="1400" dirty="0">
                <a:latin typeface="Lucida Sans Unicode"/>
                <a:cs typeface="Lucida Sans Unicode"/>
              </a:rPr>
              <a:t>10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998101" y="7825923"/>
            <a:ext cx="779145" cy="727710"/>
          </a:xfrm>
          <a:custGeom>
            <a:avLst/>
            <a:gdLst/>
            <a:ahLst/>
            <a:cxnLst/>
            <a:rect l="l" t="t" r="r" b="b"/>
            <a:pathLst>
              <a:path w="779145" h="727709">
                <a:moveTo>
                  <a:pt x="143623" y="0"/>
                </a:moveTo>
                <a:lnTo>
                  <a:pt x="0" y="161199"/>
                </a:lnTo>
                <a:lnTo>
                  <a:pt x="635314" y="727244"/>
                </a:lnTo>
                <a:lnTo>
                  <a:pt x="778937" y="566045"/>
                </a:lnTo>
                <a:lnTo>
                  <a:pt x="14362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 rot="2460000">
            <a:off x="3043908" y="8106808"/>
            <a:ext cx="67717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2100" baseline="1984" dirty="0">
                <a:solidFill>
                  <a:srgbClr val="005493"/>
                </a:solidFill>
                <a:latin typeface="Lucida Sans Unicode"/>
                <a:cs typeface="Lucida Sans Unicode"/>
              </a:rPr>
              <a:t>13</a:t>
            </a:r>
            <a:r>
              <a:rPr sz="2100" spc="-89" baseline="1984" dirty="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005493"/>
                </a:solidFill>
                <a:latin typeface="Lucida Sans Unicode"/>
                <a:cs typeface="Lucida Sans Unicode"/>
              </a:rPr>
              <a:t>/</a:t>
            </a:r>
            <a:r>
              <a:rPr sz="1400" spc="-60" dirty="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005493"/>
                </a:solidFill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807200" y="6134100"/>
            <a:ext cx="698500" cy="381000"/>
          </a:xfrm>
          <a:custGeom>
            <a:avLst/>
            <a:gdLst/>
            <a:ahLst/>
            <a:cxnLst/>
            <a:rect l="l" t="t" r="r" b="b"/>
            <a:pathLst>
              <a:path w="698500" h="381000">
                <a:moveTo>
                  <a:pt x="698500" y="0"/>
                </a:moveTo>
                <a:lnTo>
                  <a:pt x="0" y="0"/>
                </a:lnTo>
                <a:lnTo>
                  <a:pt x="0" y="381000"/>
                </a:lnTo>
                <a:lnTo>
                  <a:pt x="698500" y="381000"/>
                </a:lnTo>
                <a:lnTo>
                  <a:pt x="6985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6874827" y="6186627"/>
            <a:ext cx="5632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400" spc="-4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BABABA"/>
                </a:solidFill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53200" y="8719616"/>
            <a:ext cx="27374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6750" algn="l"/>
                <a:tab pos="923925" algn="l"/>
                <a:tab pos="2209800" algn="l"/>
                <a:tab pos="2466975" algn="l"/>
              </a:tabLst>
            </a:pP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value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	</a:t>
            </a:r>
            <a:r>
              <a:rPr sz="1600" spc="-32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	10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+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5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+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13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	</a:t>
            </a:r>
            <a:r>
              <a:rPr sz="1600" spc="-32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	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28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230188" y="6267887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400" spc="-4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BABABA"/>
                </a:solidFill>
                <a:latin typeface="Lucida Sans Unicode"/>
                <a:cs typeface="Lucida Sans Unicode"/>
              </a:rPr>
              <a:t>4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541300" y="8006784"/>
            <a:ext cx="597535" cy="492125"/>
          </a:xfrm>
          <a:custGeom>
            <a:avLst/>
            <a:gdLst/>
            <a:ahLst/>
            <a:cxnLst/>
            <a:rect l="l" t="t" r="r" b="b"/>
            <a:pathLst>
              <a:path w="597535" h="492125">
                <a:moveTo>
                  <a:pt x="117271" y="0"/>
                </a:moveTo>
                <a:lnTo>
                  <a:pt x="0" y="181274"/>
                </a:lnTo>
                <a:lnTo>
                  <a:pt x="479842" y="491698"/>
                </a:lnTo>
                <a:lnTo>
                  <a:pt x="597114" y="310424"/>
                </a:lnTo>
                <a:lnTo>
                  <a:pt x="11727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 rot="1920000">
            <a:off x="5603754" y="8170386"/>
            <a:ext cx="46403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5"/>
              </a:lnSpc>
            </a:pPr>
            <a:r>
              <a:rPr sz="2100" baseline="1984" dirty="0">
                <a:latin typeface="Lucida Sans Unicode"/>
                <a:cs typeface="Lucida Sans Unicode"/>
              </a:rPr>
              <a:t>3</a:t>
            </a:r>
            <a:r>
              <a:rPr sz="2100" spc="-97" baseline="1984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60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6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341264" y="7980032"/>
            <a:ext cx="2143760" cy="1277620"/>
          </a:xfrm>
          <a:custGeom>
            <a:avLst/>
            <a:gdLst/>
            <a:ahLst/>
            <a:cxnLst/>
            <a:rect l="l" t="t" r="r" b="b"/>
            <a:pathLst>
              <a:path w="2143759" h="1277620">
                <a:moveTo>
                  <a:pt x="876300" y="959827"/>
                </a:moveTo>
                <a:lnTo>
                  <a:pt x="0" y="959827"/>
                </a:lnTo>
                <a:lnTo>
                  <a:pt x="0" y="1277327"/>
                </a:lnTo>
                <a:lnTo>
                  <a:pt x="876300" y="1277327"/>
                </a:lnTo>
                <a:lnTo>
                  <a:pt x="876300" y="959827"/>
                </a:lnTo>
                <a:close/>
              </a:path>
              <a:path w="2143759" h="1277620">
                <a:moveTo>
                  <a:pt x="2143645" y="0"/>
                </a:moveTo>
                <a:lnTo>
                  <a:pt x="1445145" y="0"/>
                </a:lnTo>
                <a:lnTo>
                  <a:pt x="1445145" y="342900"/>
                </a:lnTo>
                <a:lnTo>
                  <a:pt x="2143645" y="342900"/>
                </a:lnTo>
                <a:lnTo>
                  <a:pt x="2143645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6854037" y="8019850"/>
            <a:ext cx="5632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400" spc="-4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BABABA"/>
                </a:solidFill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8968024" y="7074937"/>
            <a:ext cx="372745" cy="372745"/>
            <a:chOff x="8968024" y="7074937"/>
            <a:chExt cx="372745" cy="372745"/>
          </a:xfrm>
        </p:grpSpPr>
        <p:sp>
          <p:nvSpPr>
            <p:cNvPr id="73" name="object 73"/>
            <p:cNvSpPr/>
            <p:nvPr/>
          </p:nvSpPr>
          <p:spPr>
            <a:xfrm>
              <a:off x="8974374" y="708128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7"/>
                  </a:lnTo>
                  <a:lnTo>
                    <a:pt x="52691" y="52690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5"/>
                  </a:lnTo>
                  <a:lnTo>
                    <a:pt x="91052" y="336378"/>
                  </a:lnTo>
                  <a:lnTo>
                    <a:pt x="134263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8"/>
                  </a:lnTo>
                  <a:lnTo>
                    <a:pt x="307106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0"/>
                  </a:lnTo>
                  <a:lnTo>
                    <a:pt x="268745" y="23417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974374" y="7081287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307106" y="52691"/>
                  </a:moveTo>
                  <a:lnTo>
                    <a:pt x="336379" y="91051"/>
                  </a:lnTo>
                  <a:lnTo>
                    <a:pt x="353943" y="134262"/>
                  </a:lnTo>
                  <a:lnTo>
                    <a:pt x="359797" y="179898"/>
                  </a:lnTo>
                  <a:lnTo>
                    <a:pt x="353943" y="225534"/>
                  </a:lnTo>
                  <a:lnTo>
                    <a:pt x="336379" y="268745"/>
                  </a:lnTo>
                  <a:lnTo>
                    <a:pt x="307106" y="307106"/>
                  </a:lnTo>
                  <a:lnTo>
                    <a:pt x="268745" y="336379"/>
                  </a:lnTo>
                  <a:lnTo>
                    <a:pt x="225534" y="353942"/>
                  </a:lnTo>
                  <a:lnTo>
                    <a:pt x="179898" y="359797"/>
                  </a:lnTo>
                  <a:lnTo>
                    <a:pt x="134262" y="353942"/>
                  </a:lnTo>
                  <a:lnTo>
                    <a:pt x="91051" y="336379"/>
                  </a:lnTo>
                  <a:lnTo>
                    <a:pt x="52691" y="307106"/>
                  </a:lnTo>
                  <a:lnTo>
                    <a:pt x="23418" y="268745"/>
                  </a:lnTo>
                  <a:lnTo>
                    <a:pt x="5854" y="225534"/>
                  </a:lnTo>
                  <a:lnTo>
                    <a:pt x="0" y="179898"/>
                  </a:lnTo>
                  <a:lnTo>
                    <a:pt x="5854" y="134262"/>
                  </a:lnTo>
                  <a:lnTo>
                    <a:pt x="23418" y="91051"/>
                  </a:lnTo>
                  <a:lnTo>
                    <a:pt x="52691" y="52691"/>
                  </a:lnTo>
                  <a:lnTo>
                    <a:pt x="91051" y="23418"/>
                  </a:lnTo>
                  <a:lnTo>
                    <a:pt x="134262" y="5854"/>
                  </a:lnTo>
                  <a:lnTo>
                    <a:pt x="179898" y="0"/>
                  </a:lnTo>
                  <a:lnTo>
                    <a:pt x="225534" y="5854"/>
                  </a:lnTo>
                  <a:lnTo>
                    <a:pt x="268745" y="23418"/>
                  </a:lnTo>
                  <a:lnTo>
                    <a:pt x="307106" y="5269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9109825" y="7109068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4445992" y="5531084"/>
            <a:ext cx="2517775" cy="1611630"/>
            <a:chOff x="4445992" y="5531084"/>
            <a:chExt cx="2517775" cy="1611630"/>
          </a:xfrm>
        </p:grpSpPr>
        <p:sp>
          <p:nvSpPr>
            <p:cNvPr id="77" name="object 77"/>
            <p:cNvSpPr/>
            <p:nvPr/>
          </p:nvSpPr>
          <p:spPr>
            <a:xfrm>
              <a:off x="4458692" y="5543784"/>
              <a:ext cx="2439035" cy="1556385"/>
            </a:xfrm>
            <a:custGeom>
              <a:avLst/>
              <a:gdLst/>
              <a:ahLst/>
              <a:cxnLst/>
              <a:rect l="l" t="t" r="r" b="b"/>
              <a:pathLst>
                <a:path w="2439034" h="1556384">
                  <a:moveTo>
                    <a:pt x="2438554" y="1556002"/>
                  </a:moveTo>
                  <a:lnTo>
                    <a:pt x="2427848" y="154917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828055" y="7025171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90" h="117475">
                  <a:moveTo>
                    <a:pt x="65581" y="0"/>
                  </a:moveTo>
                  <a:lnTo>
                    <a:pt x="58486" y="67784"/>
                  </a:lnTo>
                  <a:lnTo>
                    <a:pt x="0" y="102778"/>
                  </a:lnTo>
                  <a:lnTo>
                    <a:pt x="135569" y="116970"/>
                  </a:lnTo>
                  <a:lnTo>
                    <a:pt x="65581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476802" y="6108370"/>
              <a:ext cx="705485" cy="557530"/>
            </a:xfrm>
            <a:custGeom>
              <a:avLst/>
              <a:gdLst/>
              <a:ahLst/>
              <a:cxnLst/>
              <a:rect l="l" t="t" r="r" b="b"/>
              <a:pathLst>
                <a:path w="705485" h="557529">
                  <a:moveTo>
                    <a:pt x="116003" y="0"/>
                  </a:moveTo>
                  <a:lnTo>
                    <a:pt x="0" y="182087"/>
                  </a:lnTo>
                  <a:lnTo>
                    <a:pt x="589108" y="557391"/>
                  </a:lnTo>
                  <a:lnTo>
                    <a:pt x="705111" y="375304"/>
                  </a:lnTo>
                  <a:lnTo>
                    <a:pt x="116003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 rot="1920000">
            <a:off x="5541390" y="6304393"/>
            <a:ext cx="5682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400" dirty="0">
                <a:latin typeface="Lucida Sans Unicode"/>
                <a:cs typeface="Lucida Sans Unicode"/>
              </a:rPr>
              <a:t>2</a:t>
            </a:r>
            <a:r>
              <a:rPr sz="1400" spc="-5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5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2762250" y="5325228"/>
            <a:ext cx="4543425" cy="3723640"/>
            <a:chOff x="2762250" y="5325228"/>
            <a:chExt cx="4543425" cy="3723640"/>
          </a:xfrm>
        </p:grpSpPr>
        <p:sp>
          <p:nvSpPr>
            <p:cNvPr id="82" name="object 82"/>
            <p:cNvSpPr/>
            <p:nvPr/>
          </p:nvSpPr>
          <p:spPr>
            <a:xfrm>
              <a:off x="6939307" y="708445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9" y="0"/>
                  </a:moveTo>
                  <a:lnTo>
                    <a:pt x="134263" y="5854"/>
                  </a:lnTo>
                  <a:lnTo>
                    <a:pt x="91052" y="23417"/>
                  </a:lnTo>
                  <a:lnTo>
                    <a:pt x="52692" y="52690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2" y="307105"/>
                  </a:lnTo>
                  <a:lnTo>
                    <a:pt x="91052" y="336378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5" y="353942"/>
                  </a:lnTo>
                  <a:lnTo>
                    <a:pt x="268745" y="336378"/>
                  </a:lnTo>
                  <a:lnTo>
                    <a:pt x="307106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0"/>
                  </a:lnTo>
                  <a:lnTo>
                    <a:pt x="268745" y="23417"/>
                  </a:lnTo>
                  <a:lnTo>
                    <a:pt x="225535" y="5854"/>
                  </a:lnTo>
                  <a:lnTo>
                    <a:pt x="179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939308" y="708445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264533" y="5331577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  <a:lnTo>
                    <a:pt x="23418" y="91052"/>
                  </a:lnTo>
                  <a:lnTo>
                    <a:pt x="5854" y="134263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3"/>
                  </a:lnTo>
                  <a:lnTo>
                    <a:pt x="179898" y="359797"/>
                  </a:lnTo>
                  <a:lnTo>
                    <a:pt x="225534" y="353943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3"/>
                  </a:lnTo>
                  <a:lnTo>
                    <a:pt x="336379" y="91052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264533" y="533157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768600" y="8699500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292683" y="50216"/>
                  </a:moveTo>
                  <a:lnTo>
                    <a:pt x="320581" y="86775"/>
                  </a:lnTo>
                  <a:lnTo>
                    <a:pt x="337320" y="127957"/>
                  </a:lnTo>
                  <a:lnTo>
                    <a:pt x="342900" y="171449"/>
                  </a:lnTo>
                  <a:lnTo>
                    <a:pt x="337320" y="214942"/>
                  </a:lnTo>
                  <a:lnTo>
                    <a:pt x="320581" y="256124"/>
                  </a:lnTo>
                  <a:lnTo>
                    <a:pt x="292683" y="292683"/>
                  </a:lnTo>
                  <a:lnTo>
                    <a:pt x="256124" y="320581"/>
                  </a:lnTo>
                  <a:lnTo>
                    <a:pt x="214942" y="337320"/>
                  </a:lnTo>
                  <a:lnTo>
                    <a:pt x="171449" y="342900"/>
                  </a:lnTo>
                  <a:lnTo>
                    <a:pt x="127957" y="337320"/>
                  </a:lnTo>
                  <a:lnTo>
                    <a:pt x="86775" y="320581"/>
                  </a:lnTo>
                  <a:lnTo>
                    <a:pt x="50216" y="292683"/>
                  </a:lnTo>
                  <a:lnTo>
                    <a:pt x="22318" y="256124"/>
                  </a:lnTo>
                  <a:lnTo>
                    <a:pt x="5579" y="214942"/>
                  </a:lnTo>
                  <a:lnTo>
                    <a:pt x="0" y="171449"/>
                  </a:lnTo>
                  <a:lnTo>
                    <a:pt x="5579" y="127957"/>
                  </a:lnTo>
                  <a:lnTo>
                    <a:pt x="22318" y="86775"/>
                  </a:lnTo>
                  <a:lnTo>
                    <a:pt x="50216" y="50216"/>
                  </a:lnTo>
                  <a:lnTo>
                    <a:pt x="86775" y="22318"/>
                  </a:lnTo>
                  <a:lnTo>
                    <a:pt x="127957" y="5579"/>
                  </a:lnTo>
                  <a:lnTo>
                    <a:pt x="171449" y="0"/>
                  </a:lnTo>
                  <a:lnTo>
                    <a:pt x="214942" y="5579"/>
                  </a:lnTo>
                  <a:lnTo>
                    <a:pt x="256124" y="22318"/>
                  </a:lnTo>
                  <a:lnTo>
                    <a:pt x="292683" y="50216"/>
                  </a:lnTo>
                </a:path>
              </a:pathLst>
            </a:custGeom>
            <a:ln w="127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5441522" y="8978360"/>
            <a:ext cx="676275" cy="236854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dirty="0">
                <a:latin typeface="Lucida Sans Unicode"/>
                <a:cs typeface="Lucida Sans Unicode"/>
              </a:rPr>
              <a:t>13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16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2387630" y="9340291"/>
            <a:ext cx="21844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25" dirty="0">
                <a:latin typeface="Lucida Sans Unicode"/>
                <a:cs typeface="Lucida Sans Unicode"/>
              </a:rPr>
              <a:t>10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102" name="图片 101" descr="文本, 信件&#10;&#10;AI 生成的内容可能不正确。">
            <a:extLst>
              <a:ext uri="{FF2B5EF4-FFF2-40B4-BE49-F238E27FC236}">
                <a16:creationId xmlns:a16="http://schemas.microsoft.com/office/drawing/2014/main" id="{6FD85998-1DE6-E29F-6200-0C6709DE5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14" y="1102173"/>
            <a:ext cx="10863898" cy="31686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62478" y="1764308"/>
            <a:ext cx="4432300" cy="5056505"/>
            <a:chOff x="662478" y="1764308"/>
            <a:chExt cx="4432300" cy="50565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78" y="1764308"/>
              <a:ext cx="4432002" cy="50564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4382" y="1892300"/>
              <a:ext cx="737817" cy="8128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5778500" y="2349500"/>
            <a:ext cx="6515100" cy="0"/>
          </a:xfrm>
          <a:custGeom>
            <a:avLst/>
            <a:gdLst/>
            <a:ahLst/>
            <a:cxnLst/>
            <a:rect l="l" t="t" r="r" b="b"/>
            <a:pathLst>
              <a:path w="6515100">
                <a:moveTo>
                  <a:pt x="0" y="0"/>
                </a:moveTo>
                <a:lnTo>
                  <a:pt x="651510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816600" y="1617522"/>
            <a:ext cx="4144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125" algn="l"/>
                <a:tab pos="2789555" algn="l"/>
                <a:tab pos="4015104" algn="l"/>
              </a:tabLst>
            </a:pPr>
            <a:r>
              <a:rPr sz="3600" b="1" cap="small" spc="-25" dirty="0">
                <a:latin typeface="Tahoma"/>
                <a:cs typeface="Tahoma"/>
              </a:rPr>
              <a:t>7.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10" dirty="0">
                <a:latin typeface="Tahoma"/>
                <a:cs typeface="Tahoma"/>
              </a:rPr>
              <a:t>Network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20" dirty="0">
                <a:latin typeface="Tahoma"/>
                <a:cs typeface="Tahoma"/>
              </a:rPr>
              <a:t>Flow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1275" dirty="0">
                <a:latin typeface="Tahoma"/>
                <a:cs typeface="Tahoma"/>
              </a:rPr>
              <a:t>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16600" y="2527300"/>
            <a:ext cx="5423535" cy="447040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5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35" dirty="0">
                <a:solidFill>
                  <a:srgbClr val="D5D5D5"/>
                </a:solidFill>
                <a:latin typeface="Verdana"/>
                <a:cs typeface="Verdana"/>
              </a:rPr>
              <a:t>max-</a:t>
            </a:r>
            <a:r>
              <a:rPr sz="3000" i="1" spc="-265" dirty="0">
                <a:solidFill>
                  <a:srgbClr val="D5D5D5"/>
                </a:solidFill>
                <a:latin typeface="Verdana"/>
                <a:cs typeface="Verdana"/>
              </a:rPr>
              <a:t>flow</a:t>
            </a:r>
            <a:r>
              <a:rPr sz="3000" i="1" spc="-17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50" dirty="0">
                <a:solidFill>
                  <a:srgbClr val="D5D5D5"/>
                </a:solidFill>
                <a:latin typeface="Verdana"/>
                <a:cs typeface="Verdana"/>
              </a:rPr>
              <a:t>and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90" dirty="0">
                <a:solidFill>
                  <a:srgbClr val="D5D5D5"/>
                </a:solidFill>
                <a:latin typeface="Verdana"/>
                <a:cs typeface="Verdana"/>
              </a:rPr>
              <a:t>min-</a:t>
            </a:r>
            <a:r>
              <a:rPr sz="3000" i="1" spc="-345" dirty="0">
                <a:solidFill>
                  <a:srgbClr val="D5D5D5"/>
                </a:solidFill>
                <a:latin typeface="Verdana"/>
                <a:cs typeface="Verdana"/>
              </a:rPr>
              <a:t>cut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10" dirty="0">
                <a:solidFill>
                  <a:srgbClr val="D5D5D5"/>
                </a:solidFill>
                <a:latin typeface="Verdana"/>
                <a:cs typeface="Verdana"/>
              </a:rPr>
              <a:t>problems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00" dirty="0">
                <a:latin typeface="Verdana"/>
                <a:cs typeface="Verdana"/>
              </a:rPr>
              <a:t>Ford–Fulkerson</a:t>
            </a:r>
            <a:r>
              <a:rPr sz="3000" i="1" spc="-165" dirty="0">
                <a:latin typeface="Verdana"/>
                <a:cs typeface="Verdana"/>
              </a:rPr>
              <a:t> </a:t>
            </a:r>
            <a:r>
              <a:rPr sz="3000" i="1" spc="-285" dirty="0"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35" dirty="0">
                <a:solidFill>
                  <a:srgbClr val="D5D5D5"/>
                </a:solidFill>
                <a:latin typeface="Verdana"/>
                <a:cs typeface="Verdana"/>
              </a:rPr>
              <a:t>max-</a:t>
            </a:r>
            <a:r>
              <a:rPr sz="3000" i="1" spc="-265" dirty="0">
                <a:solidFill>
                  <a:srgbClr val="D5D5D5"/>
                </a:solidFill>
                <a:latin typeface="Verdana"/>
                <a:cs typeface="Verdana"/>
              </a:rPr>
              <a:t>flow</a:t>
            </a:r>
            <a:r>
              <a:rPr sz="3000" i="1" spc="-17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90" dirty="0">
                <a:solidFill>
                  <a:srgbClr val="D5D5D5"/>
                </a:solidFill>
                <a:latin typeface="Verdana"/>
                <a:cs typeface="Verdana"/>
              </a:rPr>
              <a:t>min-</a:t>
            </a:r>
            <a:r>
              <a:rPr sz="3000" i="1" spc="-345" dirty="0">
                <a:solidFill>
                  <a:srgbClr val="D5D5D5"/>
                </a:solidFill>
                <a:latin typeface="Verdana"/>
                <a:cs typeface="Verdana"/>
              </a:rPr>
              <a:t>cut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75" dirty="0">
                <a:solidFill>
                  <a:srgbClr val="D5D5D5"/>
                </a:solidFill>
                <a:latin typeface="Verdana"/>
                <a:cs typeface="Verdana"/>
              </a:rPr>
              <a:t>theorem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250" dirty="0">
                <a:solidFill>
                  <a:srgbClr val="D5D5D5"/>
                </a:solidFill>
                <a:latin typeface="Verdana"/>
                <a:cs typeface="Verdana"/>
              </a:rPr>
              <a:t>capacity-</a:t>
            </a:r>
            <a:r>
              <a:rPr sz="3000" i="1" spc="-245" dirty="0">
                <a:solidFill>
                  <a:srgbClr val="D5D5D5"/>
                </a:solidFill>
                <a:latin typeface="Verdana"/>
                <a:cs typeface="Verdana"/>
              </a:rPr>
              <a:t>scaling</a:t>
            </a:r>
            <a:r>
              <a:rPr sz="3000" i="1" spc="-8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85" dirty="0">
                <a:solidFill>
                  <a:srgbClr val="D5D5D5"/>
                </a:solidFill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70" dirty="0">
                <a:solidFill>
                  <a:srgbClr val="D5D5D5"/>
                </a:solidFill>
                <a:latin typeface="Verdana"/>
                <a:cs typeface="Verdana"/>
              </a:rPr>
              <a:t>shortest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10" dirty="0">
                <a:solidFill>
                  <a:srgbClr val="D5D5D5"/>
                </a:solidFill>
                <a:latin typeface="Verdana"/>
                <a:cs typeface="Verdana"/>
              </a:rPr>
              <a:t>augmenting</a:t>
            </a:r>
            <a:r>
              <a:rPr sz="3000" i="1" spc="-16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30" dirty="0">
                <a:solidFill>
                  <a:srgbClr val="D5D5D5"/>
                </a:solidFill>
                <a:latin typeface="Verdana"/>
                <a:cs typeface="Verdana"/>
              </a:rPr>
              <a:t>paths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195" dirty="0">
                <a:solidFill>
                  <a:srgbClr val="D5D5D5"/>
                </a:solidFill>
                <a:latin typeface="Verdana"/>
                <a:cs typeface="Verdana"/>
              </a:rPr>
              <a:t>Dinitz’</a:t>
            </a:r>
            <a:r>
              <a:rPr sz="3000" i="1" spc="-14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85" dirty="0">
                <a:solidFill>
                  <a:srgbClr val="D5D5D5"/>
                </a:solidFill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15" dirty="0">
                <a:solidFill>
                  <a:srgbClr val="D5D5D5"/>
                </a:solidFill>
                <a:latin typeface="Verdana"/>
                <a:cs typeface="Verdana"/>
              </a:rPr>
              <a:t>simple</a:t>
            </a:r>
            <a:r>
              <a:rPr sz="3000" i="1" spc="-17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60" dirty="0">
                <a:solidFill>
                  <a:srgbClr val="D5D5D5"/>
                </a:solidFill>
                <a:latin typeface="Verdana"/>
                <a:cs typeface="Verdana"/>
              </a:rPr>
              <a:t>unit-</a:t>
            </a:r>
            <a:r>
              <a:rPr sz="3000" i="1" spc="-280" dirty="0">
                <a:solidFill>
                  <a:srgbClr val="D5D5D5"/>
                </a:solidFill>
                <a:latin typeface="Verdana"/>
                <a:cs typeface="Verdana"/>
              </a:rPr>
              <a:t>capacity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55" dirty="0">
                <a:solidFill>
                  <a:srgbClr val="D5D5D5"/>
                </a:solidFill>
                <a:latin typeface="Verdana"/>
                <a:cs typeface="Verdana"/>
              </a:rPr>
              <a:t>networks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24904" y="6918652"/>
            <a:ext cx="130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cap="small" dirty="0">
                <a:solidFill>
                  <a:srgbClr val="606060"/>
                </a:solidFill>
                <a:latin typeface="Tahoma"/>
                <a:cs typeface="Tahoma"/>
              </a:rPr>
              <a:t>Section</a:t>
            </a:r>
            <a:r>
              <a:rPr sz="1800" b="1" cap="small" spc="10" dirty="0">
                <a:solidFill>
                  <a:srgbClr val="606060"/>
                </a:solidFill>
                <a:latin typeface="Tahoma"/>
                <a:cs typeface="Tahoma"/>
              </a:rPr>
              <a:t> </a:t>
            </a:r>
            <a:r>
              <a:rPr sz="1800" b="1" cap="small" spc="-95" dirty="0">
                <a:solidFill>
                  <a:srgbClr val="606060"/>
                </a:solidFill>
                <a:latin typeface="Tahoma"/>
                <a:cs typeface="Tahoma"/>
              </a:rPr>
              <a:t>7.1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Toward</a:t>
            </a:r>
            <a:r>
              <a:rPr spc="75" dirty="0"/>
              <a:t> </a:t>
            </a:r>
            <a:r>
              <a:rPr spc="105" dirty="0"/>
              <a:t>a</a:t>
            </a:r>
            <a:r>
              <a:rPr spc="75" dirty="0"/>
              <a:t> </a:t>
            </a:r>
            <a:r>
              <a:rPr spc="-60" dirty="0"/>
              <a:t>max-</a:t>
            </a:r>
            <a:r>
              <a:rPr spc="70" dirty="0"/>
              <a:t>flow</a:t>
            </a:r>
            <a:r>
              <a:rPr spc="75" dirty="0"/>
              <a:t> </a:t>
            </a:r>
            <a:r>
              <a:rPr spc="4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7990205" cy="235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2400" spc="7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Start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 = 0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Find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an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spc="-204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204" dirty="0">
                <a:solidFill>
                  <a:srgbClr val="CBCBCB"/>
                </a:solidFill>
                <a:latin typeface="Cambria"/>
                <a:cs typeface="Cambria"/>
              </a:rPr>
              <a:t>↝</a:t>
            </a:r>
            <a:r>
              <a:rPr sz="2400" i="1" spc="-204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i="1" spc="140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path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P</a:t>
            </a:r>
            <a:r>
              <a:rPr sz="2400" i="1" spc="140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where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each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edge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has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f</a:t>
            </a:r>
            <a:r>
              <a:rPr sz="2400" i="1" spc="-130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e</a:t>
            </a:r>
            <a:r>
              <a:rPr sz="2400" spc="-10" dirty="0">
                <a:solidFill>
                  <a:srgbClr val="CBCBCB"/>
                </a:solidFill>
                <a:latin typeface="Times New Roman"/>
                <a:cs typeface="Times New Roman"/>
              </a:rPr>
              <a:t>) &lt; </a:t>
            </a:r>
            <a:r>
              <a:rPr sz="2400" i="1" spc="-10" dirty="0">
                <a:solidFill>
                  <a:srgbClr val="CBCBCB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solidFill>
                  <a:srgbClr val="CBCBCB"/>
                </a:solidFill>
                <a:latin typeface="Times New Roman"/>
                <a:cs typeface="Times New Roman"/>
              </a:rPr>
              <a:t>(</a:t>
            </a:r>
            <a:r>
              <a:rPr sz="2400" i="1" spc="-10" dirty="0">
                <a:solidFill>
                  <a:srgbClr val="CBCBCB"/>
                </a:solidFill>
                <a:latin typeface="Times New Roman"/>
                <a:cs typeface="Times New Roman"/>
              </a:rPr>
              <a:t>e</a:t>
            </a:r>
            <a:r>
              <a:rPr sz="2400" spc="-10" dirty="0">
                <a:solidFill>
                  <a:srgbClr val="CBCBCB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Augment flow</a:t>
            </a:r>
            <a:r>
              <a:rPr sz="2400" spc="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along</a:t>
            </a:r>
            <a:r>
              <a:rPr sz="2400" spc="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path</a:t>
            </a:r>
            <a:r>
              <a:rPr sz="2400" spc="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P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Repeat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until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you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get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stuck.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62050" y="6267450"/>
            <a:ext cx="8855710" cy="2768600"/>
            <a:chOff x="1162050" y="6267450"/>
            <a:chExt cx="8855710" cy="2768600"/>
          </a:xfrm>
        </p:grpSpPr>
        <p:sp>
          <p:nvSpPr>
            <p:cNvPr id="5" name="object 5"/>
            <p:cNvSpPr/>
            <p:nvPr/>
          </p:nvSpPr>
          <p:spPr>
            <a:xfrm>
              <a:off x="7493000" y="6426200"/>
              <a:ext cx="2444115" cy="2100580"/>
            </a:xfrm>
            <a:custGeom>
              <a:avLst/>
              <a:gdLst/>
              <a:ahLst/>
              <a:cxnLst/>
              <a:rect l="l" t="t" r="r" b="b"/>
              <a:pathLst>
                <a:path w="2444115" h="2100579">
                  <a:moveTo>
                    <a:pt x="2443820" y="2100034"/>
                  </a:moveTo>
                  <a:lnTo>
                    <a:pt x="2429372" y="2087618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35956" y="8422932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8" y="0"/>
                  </a:moveTo>
                  <a:lnTo>
                    <a:pt x="86414" y="90887"/>
                  </a:lnTo>
                  <a:lnTo>
                    <a:pt x="0" y="127145"/>
                  </a:lnTo>
                  <a:lnTo>
                    <a:pt x="181773" y="172830"/>
                  </a:lnTo>
                  <a:lnTo>
                    <a:pt x="10925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89400" y="6540500"/>
              <a:ext cx="3181985" cy="2030095"/>
            </a:xfrm>
            <a:custGeom>
              <a:avLst/>
              <a:gdLst/>
              <a:ahLst/>
              <a:cxnLst/>
              <a:rect l="l" t="t" r="r" b="b"/>
              <a:pathLst>
                <a:path w="3181984" h="2030095">
                  <a:moveTo>
                    <a:pt x="3181539" y="2030088"/>
                  </a:moveTo>
                  <a:lnTo>
                    <a:pt x="3165480" y="2019841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74462" y="8467138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90175" y="0"/>
                  </a:moveTo>
                  <a:lnTo>
                    <a:pt x="80417" y="93203"/>
                  </a:lnTo>
                  <a:lnTo>
                    <a:pt x="0" y="141321"/>
                  </a:lnTo>
                  <a:lnTo>
                    <a:pt x="186409" y="160834"/>
                  </a:lnTo>
                  <a:lnTo>
                    <a:pt x="90175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97000" y="6762610"/>
              <a:ext cx="2352675" cy="2030730"/>
            </a:xfrm>
            <a:custGeom>
              <a:avLst/>
              <a:gdLst/>
              <a:ahLst/>
              <a:cxnLst/>
              <a:rect l="l" t="t" r="r" b="b"/>
              <a:pathLst>
                <a:path w="2352675" h="2030729">
                  <a:moveTo>
                    <a:pt x="2352279" y="0"/>
                  </a:moveTo>
                  <a:lnTo>
                    <a:pt x="2337859" y="12448"/>
                  </a:lnTo>
                  <a:lnTo>
                    <a:pt x="0" y="203062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48363" y="6692900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669" y="0"/>
                  </a:moveTo>
                  <a:lnTo>
                    <a:pt x="0" y="46095"/>
                  </a:lnTo>
                  <a:lnTo>
                    <a:pt x="86495" y="82158"/>
                  </a:lnTo>
                  <a:lnTo>
                    <a:pt x="109545" y="172994"/>
                  </a:lnTo>
                  <a:lnTo>
                    <a:pt x="18166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58900" y="8839200"/>
              <a:ext cx="2344420" cy="0"/>
            </a:xfrm>
            <a:custGeom>
              <a:avLst/>
              <a:gdLst/>
              <a:ahLst/>
              <a:cxnLst/>
              <a:rect l="l" t="t" r="r" b="b"/>
              <a:pathLst>
                <a:path w="2344420">
                  <a:moveTo>
                    <a:pt x="1765581" y="0"/>
                  </a:moveTo>
                  <a:lnTo>
                    <a:pt x="2344422" y="0"/>
                  </a:lnTo>
                </a:path>
                <a:path w="2344420">
                  <a:moveTo>
                    <a:pt x="0" y="0"/>
                  </a:moveTo>
                  <a:lnTo>
                    <a:pt x="95250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42362" y="8755379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00500" y="8839201"/>
              <a:ext cx="3199765" cy="0"/>
            </a:xfrm>
            <a:custGeom>
              <a:avLst/>
              <a:gdLst/>
              <a:ahLst/>
              <a:cxnLst/>
              <a:rect l="l" t="t" r="r" b="b"/>
              <a:pathLst>
                <a:path w="3199765">
                  <a:moveTo>
                    <a:pt x="0" y="0"/>
                  </a:moveTo>
                  <a:lnTo>
                    <a:pt x="1562100" y="0"/>
                  </a:lnTo>
                </a:path>
                <a:path w="3199765">
                  <a:moveTo>
                    <a:pt x="2246556" y="0"/>
                  </a:moveTo>
                  <a:lnTo>
                    <a:pt x="3199749" y="0"/>
                  </a:lnTo>
                </a:path>
              </a:pathLst>
            </a:custGeom>
            <a:ln w="3810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39289" y="875538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18400" y="8839210"/>
              <a:ext cx="2345055" cy="0"/>
            </a:xfrm>
            <a:custGeom>
              <a:avLst/>
              <a:gdLst/>
              <a:ahLst/>
              <a:cxnLst/>
              <a:rect l="l" t="t" r="r" b="b"/>
              <a:pathLst>
                <a:path w="2345054">
                  <a:moveTo>
                    <a:pt x="0" y="0"/>
                  </a:moveTo>
                  <a:lnTo>
                    <a:pt x="1003300" y="0"/>
                  </a:lnTo>
                </a:path>
                <a:path w="2345054">
                  <a:moveTo>
                    <a:pt x="1816381" y="0"/>
                  </a:moveTo>
                  <a:lnTo>
                    <a:pt x="2344961" y="0"/>
                  </a:lnTo>
                </a:path>
              </a:pathLst>
            </a:custGeom>
            <a:ln w="38118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802400" y="8755381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11" y="83819"/>
                  </a:lnTo>
                  <a:lnTo>
                    <a:pt x="2" y="167639"/>
                  </a:lnTo>
                  <a:lnTo>
                    <a:pt x="167639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14800" y="6527799"/>
              <a:ext cx="3076575" cy="0"/>
            </a:xfrm>
            <a:custGeom>
              <a:avLst/>
              <a:gdLst/>
              <a:ahLst/>
              <a:cxnLst/>
              <a:rect l="l" t="t" r="r" b="b"/>
              <a:pathLst>
                <a:path w="3076575">
                  <a:moveTo>
                    <a:pt x="0" y="0"/>
                  </a:moveTo>
                  <a:lnTo>
                    <a:pt x="1447799" y="0"/>
                  </a:lnTo>
                </a:path>
                <a:path w="3076575">
                  <a:moveTo>
                    <a:pt x="2132256" y="0"/>
                  </a:moveTo>
                  <a:lnTo>
                    <a:pt x="3076536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30376" y="6443980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40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76786" y="6496049"/>
              <a:ext cx="0" cy="1920239"/>
            </a:xfrm>
            <a:custGeom>
              <a:avLst/>
              <a:gdLst/>
              <a:ahLst/>
              <a:cxnLst/>
              <a:rect l="l" t="t" r="r" b="b"/>
              <a:pathLst>
                <a:path h="1920240">
                  <a:moveTo>
                    <a:pt x="0" y="1250950"/>
                  </a:moveTo>
                  <a:lnTo>
                    <a:pt x="0" y="1919757"/>
                  </a:lnTo>
                </a:path>
                <a:path h="1920240">
                  <a:moveTo>
                    <a:pt x="0" y="0"/>
                  </a:moveTo>
                  <a:lnTo>
                    <a:pt x="0" y="933450"/>
                  </a:lnTo>
                </a:path>
              </a:pathLst>
            </a:custGeom>
            <a:ln w="38273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3047" y="8335804"/>
              <a:ext cx="167632" cy="16763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569281" y="6844030"/>
              <a:ext cx="0" cy="1704339"/>
            </a:xfrm>
            <a:custGeom>
              <a:avLst/>
              <a:gdLst/>
              <a:ahLst/>
              <a:cxnLst/>
              <a:rect l="l" t="t" r="r" b="b"/>
              <a:pathLst>
                <a:path h="1704340">
                  <a:moveTo>
                    <a:pt x="0" y="0"/>
                  </a:moveTo>
                  <a:lnTo>
                    <a:pt x="0" y="585469"/>
                  </a:lnTo>
                </a:path>
                <a:path h="1704340">
                  <a:moveTo>
                    <a:pt x="0" y="902969"/>
                  </a:moveTo>
                  <a:lnTo>
                    <a:pt x="0" y="1704115"/>
                  </a:lnTo>
                </a:path>
              </a:pathLst>
            </a:custGeom>
            <a:ln w="3824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85395" y="6756400"/>
              <a:ext cx="167640" cy="168275"/>
            </a:xfrm>
            <a:custGeom>
              <a:avLst/>
              <a:gdLst/>
              <a:ahLst/>
              <a:cxnLst/>
              <a:rect l="l" t="t" r="r" b="b"/>
              <a:pathLst>
                <a:path w="167640" h="168275">
                  <a:moveTo>
                    <a:pt x="83804" y="0"/>
                  </a:moveTo>
                  <a:lnTo>
                    <a:pt x="0" y="167647"/>
                  </a:lnTo>
                  <a:lnTo>
                    <a:pt x="83816" y="125730"/>
                  </a:lnTo>
                  <a:lnTo>
                    <a:pt x="167639" y="167633"/>
                  </a:lnTo>
                  <a:lnTo>
                    <a:pt x="83804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35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7"/>
                  </a:lnTo>
                  <a:lnTo>
                    <a:pt x="4301" y="190075"/>
                  </a:lnTo>
                  <a:lnTo>
                    <a:pt x="0" y="234949"/>
                  </a:lnTo>
                  <a:lnTo>
                    <a:pt x="4301" y="279823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7" y="431190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35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27900" y="627379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8"/>
                  </a:lnTo>
                  <a:lnTo>
                    <a:pt x="4301" y="190076"/>
                  </a:lnTo>
                  <a:lnTo>
                    <a:pt x="0" y="234950"/>
                  </a:lnTo>
                  <a:lnTo>
                    <a:pt x="4301" y="279824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1"/>
                  </a:lnTo>
                  <a:lnTo>
                    <a:pt x="146538" y="452696"/>
                  </a:lnTo>
                  <a:lnTo>
                    <a:pt x="190076" y="465599"/>
                  </a:lnTo>
                  <a:lnTo>
                    <a:pt x="234950" y="469900"/>
                  </a:lnTo>
                  <a:lnTo>
                    <a:pt x="279824" y="465599"/>
                  </a:lnTo>
                  <a:lnTo>
                    <a:pt x="323362" y="452696"/>
                  </a:lnTo>
                  <a:lnTo>
                    <a:pt x="364227" y="431191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27900" y="6273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68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49" y="0"/>
                  </a:moveTo>
                  <a:lnTo>
                    <a:pt x="190075" y="4300"/>
                  </a:lnTo>
                  <a:lnTo>
                    <a:pt x="146537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7" y="452695"/>
                  </a:lnTo>
                  <a:lnTo>
                    <a:pt x="190075" y="465598"/>
                  </a:lnTo>
                  <a:lnTo>
                    <a:pt x="234949" y="469899"/>
                  </a:lnTo>
                  <a:lnTo>
                    <a:pt x="279823" y="465598"/>
                  </a:lnTo>
                  <a:lnTo>
                    <a:pt x="323361" y="452695"/>
                  </a:lnTo>
                  <a:lnTo>
                    <a:pt x="364226" y="431190"/>
                  </a:lnTo>
                  <a:lnTo>
                    <a:pt x="401083" y="401084"/>
                  </a:lnTo>
                  <a:lnTo>
                    <a:pt x="431190" y="364227"/>
                  </a:lnTo>
                  <a:lnTo>
                    <a:pt x="452695" y="323361"/>
                  </a:lnTo>
                  <a:lnTo>
                    <a:pt x="465598" y="279823"/>
                  </a:lnTo>
                  <a:lnTo>
                    <a:pt x="469899" y="234949"/>
                  </a:lnTo>
                  <a:lnTo>
                    <a:pt x="465598" y="190075"/>
                  </a:lnTo>
                  <a:lnTo>
                    <a:pt x="452695" y="146537"/>
                  </a:lnTo>
                  <a:lnTo>
                    <a:pt x="431190" y="105672"/>
                  </a:lnTo>
                  <a:lnTo>
                    <a:pt x="401083" y="68815"/>
                  </a:lnTo>
                  <a:lnTo>
                    <a:pt x="364226" y="38708"/>
                  </a:lnTo>
                  <a:lnTo>
                    <a:pt x="323361" y="17203"/>
                  </a:lnTo>
                  <a:lnTo>
                    <a:pt x="279823" y="4300"/>
                  </a:lnTo>
                  <a:lnTo>
                    <a:pt x="23494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68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41226" y="8601471"/>
            <a:ext cx="12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321550" y="8553450"/>
            <a:ext cx="3149600" cy="482600"/>
            <a:chOff x="7321550" y="8553450"/>
            <a:chExt cx="3149600" cy="482600"/>
          </a:xfrm>
        </p:grpSpPr>
        <p:sp>
          <p:nvSpPr>
            <p:cNvPr id="31" name="object 31"/>
            <p:cNvSpPr/>
            <p:nvPr/>
          </p:nvSpPr>
          <p:spPr>
            <a:xfrm>
              <a:off x="7327899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7"/>
                  </a:lnTo>
                  <a:lnTo>
                    <a:pt x="4301" y="190075"/>
                  </a:lnTo>
                  <a:lnTo>
                    <a:pt x="0" y="234949"/>
                  </a:lnTo>
                  <a:lnTo>
                    <a:pt x="4301" y="279823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7" y="431190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279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994899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9949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0181865" y="8601471"/>
            <a:ext cx="96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733800" y="6267450"/>
            <a:ext cx="684530" cy="1479550"/>
            <a:chOff x="3733800" y="6267450"/>
            <a:chExt cx="684530" cy="1479550"/>
          </a:xfrm>
        </p:grpSpPr>
        <p:sp>
          <p:nvSpPr>
            <p:cNvPr id="37" name="object 37"/>
            <p:cNvSpPr/>
            <p:nvPr/>
          </p:nvSpPr>
          <p:spPr>
            <a:xfrm>
              <a:off x="3835400" y="627379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8"/>
                  </a:lnTo>
                  <a:lnTo>
                    <a:pt x="4301" y="190076"/>
                  </a:lnTo>
                  <a:lnTo>
                    <a:pt x="0" y="234950"/>
                  </a:lnTo>
                  <a:lnTo>
                    <a:pt x="4301" y="279824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1"/>
                  </a:lnTo>
                  <a:lnTo>
                    <a:pt x="146538" y="452696"/>
                  </a:lnTo>
                  <a:lnTo>
                    <a:pt x="190076" y="465599"/>
                  </a:lnTo>
                  <a:lnTo>
                    <a:pt x="234950" y="469900"/>
                  </a:lnTo>
                  <a:lnTo>
                    <a:pt x="279824" y="465599"/>
                  </a:lnTo>
                  <a:lnTo>
                    <a:pt x="323362" y="452696"/>
                  </a:lnTo>
                  <a:lnTo>
                    <a:pt x="364227" y="431191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835400" y="6273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733800" y="7429500"/>
              <a:ext cx="684530" cy="317500"/>
            </a:xfrm>
            <a:custGeom>
              <a:avLst/>
              <a:gdLst/>
              <a:ahLst/>
              <a:cxnLst/>
              <a:rect l="l" t="t" r="r" b="b"/>
              <a:pathLst>
                <a:path w="684529" h="317500">
                  <a:moveTo>
                    <a:pt x="684456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684456" y="317500"/>
                  </a:lnTo>
                  <a:lnTo>
                    <a:pt x="684456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843301" y="74242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247900" y="7302500"/>
            <a:ext cx="822960" cy="772160"/>
          </a:xfrm>
          <a:custGeom>
            <a:avLst/>
            <a:gdLst/>
            <a:ahLst/>
            <a:cxnLst/>
            <a:rect l="l" t="t" r="r" b="b"/>
            <a:pathLst>
              <a:path w="822960" h="772159">
                <a:moveTo>
                  <a:pt x="615499" y="0"/>
                </a:moveTo>
                <a:lnTo>
                  <a:pt x="0" y="531284"/>
                </a:lnTo>
                <a:lnTo>
                  <a:pt x="207460" y="771630"/>
                </a:lnTo>
                <a:lnTo>
                  <a:pt x="822960" y="240346"/>
                </a:lnTo>
                <a:lnTo>
                  <a:pt x="615499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 rot="19200000">
            <a:off x="2347335" y="7567065"/>
            <a:ext cx="65101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6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55" dirty="0">
                <a:latin typeface="Lucida Sans Unicode"/>
                <a:cs typeface="Lucida Sans Unicode"/>
              </a:rPr>
              <a:t> </a:t>
            </a:r>
            <a:r>
              <a:rPr sz="2400" spc="-52" baseline="1736" dirty="0">
                <a:latin typeface="Lucida Sans Unicode"/>
                <a:cs typeface="Lucida Sans Unicode"/>
              </a:rPr>
              <a:t>10</a:t>
            </a:r>
            <a:endParaRPr sz="2400" baseline="1736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13600" y="7429500"/>
            <a:ext cx="684530" cy="317500"/>
          </a:xfrm>
          <a:custGeom>
            <a:avLst/>
            <a:gdLst/>
            <a:ahLst/>
            <a:cxnLst/>
            <a:rect l="l" t="t" r="r" b="b"/>
            <a:pathLst>
              <a:path w="684529" h="317500">
                <a:moveTo>
                  <a:pt x="684456" y="0"/>
                </a:moveTo>
                <a:lnTo>
                  <a:pt x="0" y="0"/>
                </a:lnTo>
                <a:lnTo>
                  <a:pt x="0" y="317500"/>
                </a:lnTo>
                <a:lnTo>
                  <a:pt x="684456" y="317500"/>
                </a:lnTo>
                <a:lnTo>
                  <a:pt x="68445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323101" y="74242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6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631201" y="8643416"/>
            <a:ext cx="6400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562600" y="6337300"/>
            <a:ext cx="684530" cy="317500"/>
          </a:xfrm>
          <a:custGeom>
            <a:avLst/>
            <a:gdLst/>
            <a:ahLst/>
            <a:cxnLst/>
            <a:rect l="l" t="t" r="r" b="b"/>
            <a:pathLst>
              <a:path w="684529" h="317500">
                <a:moveTo>
                  <a:pt x="684456" y="0"/>
                </a:moveTo>
                <a:lnTo>
                  <a:pt x="0" y="0"/>
                </a:lnTo>
                <a:lnTo>
                  <a:pt x="0" y="317500"/>
                </a:lnTo>
                <a:lnTo>
                  <a:pt x="684456" y="317500"/>
                </a:lnTo>
                <a:lnTo>
                  <a:pt x="68445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672101" y="63320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4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486400" y="7327900"/>
            <a:ext cx="748030" cy="635635"/>
          </a:xfrm>
          <a:custGeom>
            <a:avLst/>
            <a:gdLst/>
            <a:ahLst/>
            <a:cxnLst/>
            <a:rect l="l" t="t" r="r" b="b"/>
            <a:pathLst>
              <a:path w="748029" h="635634">
                <a:moveTo>
                  <a:pt x="170592" y="0"/>
                </a:moveTo>
                <a:lnTo>
                  <a:pt x="0" y="267776"/>
                </a:lnTo>
                <a:lnTo>
                  <a:pt x="577264" y="635534"/>
                </a:lnTo>
                <a:lnTo>
                  <a:pt x="747857" y="367757"/>
                </a:lnTo>
                <a:lnTo>
                  <a:pt x="170592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 rot="1920000">
            <a:off x="5619375" y="7550298"/>
            <a:ext cx="528906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95"/>
              </a:lnSpc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spc="-50" dirty="0"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72101" y="86561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9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09602" y="5793779"/>
            <a:ext cx="3068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flow</a:t>
            </a:r>
            <a:r>
              <a:rPr sz="1800" b="1" spc="5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network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G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and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flow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spc="5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311400" y="8648700"/>
            <a:ext cx="813435" cy="317500"/>
          </a:xfrm>
          <a:custGeom>
            <a:avLst/>
            <a:gdLst/>
            <a:ahLst/>
            <a:cxnLst/>
            <a:rect l="l" t="t" r="r" b="b"/>
            <a:pathLst>
              <a:path w="813435" h="317500">
                <a:moveTo>
                  <a:pt x="813081" y="0"/>
                </a:moveTo>
                <a:lnTo>
                  <a:pt x="0" y="0"/>
                </a:lnTo>
                <a:lnTo>
                  <a:pt x="0" y="317500"/>
                </a:lnTo>
                <a:lnTo>
                  <a:pt x="813081" y="317500"/>
                </a:lnTo>
                <a:lnTo>
                  <a:pt x="81308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2420901" y="8643416"/>
            <a:ext cx="6400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714001" y="8598306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Lucida Sans Unicode"/>
                <a:cs typeface="Lucida Sans Unicode"/>
              </a:rPr>
              <a:t>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675901" y="7696606"/>
            <a:ext cx="146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value</a:t>
            </a:r>
            <a:r>
              <a:rPr sz="18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8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flow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0813310" y="8077200"/>
            <a:ext cx="173355" cy="439420"/>
            <a:chOff x="10813310" y="8077200"/>
            <a:chExt cx="173355" cy="439420"/>
          </a:xfrm>
        </p:grpSpPr>
        <p:sp>
          <p:nvSpPr>
            <p:cNvPr id="57" name="object 57"/>
            <p:cNvSpPr/>
            <p:nvPr/>
          </p:nvSpPr>
          <p:spPr>
            <a:xfrm>
              <a:off x="10857715" y="8089900"/>
              <a:ext cx="116205" cy="351790"/>
            </a:xfrm>
            <a:custGeom>
              <a:avLst/>
              <a:gdLst/>
              <a:ahLst/>
              <a:cxnLst/>
              <a:rect l="l" t="t" r="r" b="b"/>
              <a:pathLst>
                <a:path w="116204" h="351790">
                  <a:moveTo>
                    <a:pt x="0" y="351603"/>
                  </a:moveTo>
                  <a:lnTo>
                    <a:pt x="3970" y="339540"/>
                  </a:lnTo>
                  <a:lnTo>
                    <a:pt x="115721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13310" y="8381429"/>
              <a:ext cx="115808" cy="134867"/>
            </a:xfrm>
            <a:prstGeom prst="rect">
              <a:avLst/>
            </a:prstGeom>
          </p:spPr>
        </p:pic>
      </p:grpSp>
      <p:sp>
        <p:nvSpPr>
          <p:cNvPr id="59" name="object 59"/>
          <p:cNvSpPr/>
          <p:nvPr/>
        </p:nvSpPr>
        <p:spPr>
          <a:xfrm>
            <a:off x="8496300" y="7226300"/>
            <a:ext cx="823594" cy="771525"/>
          </a:xfrm>
          <a:custGeom>
            <a:avLst/>
            <a:gdLst/>
            <a:ahLst/>
            <a:cxnLst/>
            <a:rect l="l" t="t" r="r" b="b"/>
            <a:pathLst>
              <a:path w="823595" h="771525">
                <a:moveTo>
                  <a:pt x="207041" y="0"/>
                </a:moveTo>
                <a:lnTo>
                  <a:pt x="0" y="240708"/>
                </a:lnTo>
                <a:lnTo>
                  <a:pt x="616424" y="770916"/>
                </a:lnTo>
                <a:lnTo>
                  <a:pt x="823466" y="530209"/>
                </a:lnTo>
                <a:lnTo>
                  <a:pt x="20704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 rot="2400000">
            <a:off x="8604753" y="7520312"/>
            <a:ext cx="650411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5"/>
              </a:lnSpc>
            </a:pPr>
            <a:r>
              <a:rPr sz="2400" baseline="1736" dirty="0">
                <a:latin typeface="Lucida Sans Unicode"/>
                <a:cs typeface="Lucida Sans Unicode"/>
              </a:rPr>
              <a:t>0</a:t>
            </a:r>
            <a:r>
              <a:rPr sz="2400" spc="-82" baseline="1736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2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087901" y="5537606"/>
            <a:ext cx="508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flow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5411851" y="5880100"/>
            <a:ext cx="992505" cy="426720"/>
            <a:chOff x="5411851" y="5880100"/>
            <a:chExt cx="992505" cy="426720"/>
          </a:xfrm>
        </p:grpSpPr>
        <p:sp>
          <p:nvSpPr>
            <p:cNvPr id="63" name="object 63"/>
            <p:cNvSpPr/>
            <p:nvPr/>
          </p:nvSpPr>
          <p:spPr>
            <a:xfrm>
              <a:off x="5424551" y="5905729"/>
              <a:ext cx="230504" cy="326390"/>
            </a:xfrm>
            <a:custGeom>
              <a:avLst/>
              <a:gdLst/>
              <a:ahLst/>
              <a:cxnLst/>
              <a:rect l="l" t="t" r="r" b="b"/>
              <a:pathLst>
                <a:path w="230504" h="326389">
                  <a:moveTo>
                    <a:pt x="230134" y="325862"/>
                  </a:moveTo>
                  <a:lnTo>
                    <a:pt x="222808" y="315489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579982" y="6161154"/>
              <a:ext cx="120650" cy="135255"/>
            </a:xfrm>
            <a:custGeom>
              <a:avLst/>
              <a:gdLst/>
              <a:ahLst/>
              <a:cxnLst/>
              <a:rect l="l" t="t" r="r" b="b"/>
              <a:pathLst>
                <a:path w="120650" h="135254">
                  <a:moveTo>
                    <a:pt x="99588" y="0"/>
                  </a:moveTo>
                  <a:lnTo>
                    <a:pt x="67377" y="60063"/>
                  </a:lnTo>
                  <a:lnTo>
                    <a:pt x="0" y="70332"/>
                  </a:lnTo>
                  <a:lnTo>
                    <a:pt x="120126" y="134754"/>
                  </a:lnTo>
                  <a:lnTo>
                    <a:pt x="9958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91829" y="5892800"/>
              <a:ext cx="200025" cy="346075"/>
            </a:xfrm>
            <a:custGeom>
              <a:avLst/>
              <a:gdLst/>
              <a:ahLst/>
              <a:cxnLst/>
              <a:rect l="l" t="t" r="r" b="b"/>
              <a:pathLst>
                <a:path w="200025" h="346075">
                  <a:moveTo>
                    <a:pt x="0" y="345486"/>
                  </a:moveTo>
                  <a:lnTo>
                    <a:pt x="6349" y="334488"/>
                  </a:lnTo>
                  <a:lnTo>
                    <a:pt x="199467" y="0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152460" y="6170411"/>
              <a:ext cx="114300" cy="136525"/>
            </a:xfrm>
            <a:custGeom>
              <a:avLst/>
              <a:gdLst/>
              <a:ahLst/>
              <a:cxnLst/>
              <a:rect l="l" t="t" r="r" b="b"/>
              <a:pathLst>
                <a:path w="114300" h="136525">
                  <a:moveTo>
                    <a:pt x="8166" y="0"/>
                  </a:moveTo>
                  <a:lnTo>
                    <a:pt x="0" y="136066"/>
                  </a:lnTo>
                  <a:lnTo>
                    <a:pt x="113752" y="60960"/>
                  </a:lnTo>
                  <a:lnTo>
                    <a:pt x="45720" y="56876"/>
                  </a:lnTo>
                  <a:lnTo>
                    <a:pt x="8166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6218201" y="5537606"/>
            <a:ext cx="940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capacity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70350" y="6521450"/>
            <a:ext cx="3290570" cy="2106930"/>
            <a:chOff x="4070350" y="6521450"/>
            <a:chExt cx="3290570" cy="2106930"/>
          </a:xfrm>
        </p:grpSpPr>
        <p:sp>
          <p:nvSpPr>
            <p:cNvPr id="3" name="object 3"/>
            <p:cNvSpPr/>
            <p:nvPr/>
          </p:nvSpPr>
          <p:spPr>
            <a:xfrm>
              <a:off x="4089400" y="6540500"/>
              <a:ext cx="3181985" cy="2030095"/>
            </a:xfrm>
            <a:custGeom>
              <a:avLst/>
              <a:gdLst/>
              <a:ahLst/>
              <a:cxnLst/>
              <a:rect l="l" t="t" r="r" b="b"/>
              <a:pathLst>
                <a:path w="3181984" h="2030095">
                  <a:moveTo>
                    <a:pt x="3181539" y="2030088"/>
                  </a:moveTo>
                  <a:lnTo>
                    <a:pt x="3165480" y="2019841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174462" y="8467138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90175" y="0"/>
                  </a:moveTo>
                  <a:lnTo>
                    <a:pt x="80417" y="93203"/>
                  </a:lnTo>
                  <a:lnTo>
                    <a:pt x="0" y="141321"/>
                  </a:lnTo>
                  <a:lnTo>
                    <a:pt x="186409" y="160834"/>
                  </a:lnTo>
                  <a:lnTo>
                    <a:pt x="90175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377950" y="6692900"/>
            <a:ext cx="2452370" cy="2119630"/>
            <a:chOff x="1377950" y="6692900"/>
            <a:chExt cx="2452370" cy="2119630"/>
          </a:xfrm>
        </p:grpSpPr>
        <p:sp>
          <p:nvSpPr>
            <p:cNvPr id="6" name="object 6"/>
            <p:cNvSpPr/>
            <p:nvPr/>
          </p:nvSpPr>
          <p:spPr>
            <a:xfrm>
              <a:off x="1397000" y="6762610"/>
              <a:ext cx="2352675" cy="2030730"/>
            </a:xfrm>
            <a:custGeom>
              <a:avLst/>
              <a:gdLst/>
              <a:ahLst/>
              <a:cxnLst/>
              <a:rect l="l" t="t" r="r" b="b"/>
              <a:pathLst>
                <a:path w="2352675" h="2030729">
                  <a:moveTo>
                    <a:pt x="2352279" y="0"/>
                  </a:moveTo>
                  <a:lnTo>
                    <a:pt x="2337859" y="12448"/>
                  </a:lnTo>
                  <a:lnTo>
                    <a:pt x="0" y="203062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48363" y="6692900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669" y="0"/>
                  </a:moveTo>
                  <a:lnTo>
                    <a:pt x="0" y="46095"/>
                  </a:lnTo>
                  <a:lnTo>
                    <a:pt x="86495" y="82158"/>
                  </a:lnTo>
                  <a:lnTo>
                    <a:pt x="109545" y="172994"/>
                  </a:lnTo>
                  <a:lnTo>
                    <a:pt x="18166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9779541" y="8755381"/>
            <a:ext cx="190500" cy="167640"/>
            <a:chOff x="9779541" y="8755381"/>
            <a:chExt cx="190500" cy="167640"/>
          </a:xfrm>
        </p:grpSpPr>
        <p:sp>
          <p:nvSpPr>
            <p:cNvPr id="9" name="object 9"/>
            <p:cNvSpPr/>
            <p:nvPr/>
          </p:nvSpPr>
          <p:spPr>
            <a:xfrm>
              <a:off x="9779541" y="8839209"/>
              <a:ext cx="83820" cy="0"/>
            </a:xfrm>
            <a:custGeom>
              <a:avLst/>
              <a:gdLst/>
              <a:ahLst/>
              <a:cxnLst/>
              <a:rect l="l" t="t" r="r" b="b"/>
              <a:pathLst>
                <a:path w="83820">
                  <a:moveTo>
                    <a:pt x="0" y="0"/>
                  </a:moveTo>
                  <a:lnTo>
                    <a:pt x="83820" y="0"/>
                  </a:lnTo>
                </a:path>
              </a:pathLst>
            </a:custGeom>
            <a:ln w="38118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802399" y="8755381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11" y="83819"/>
                  </a:lnTo>
                  <a:lnTo>
                    <a:pt x="2" y="167639"/>
                  </a:lnTo>
                  <a:lnTo>
                    <a:pt x="167639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051300" y="6502400"/>
            <a:ext cx="3309620" cy="2125980"/>
            <a:chOff x="4051300" y="6502400"/>
            <a:chExt cx="3309620" cy="2125980"/>
          </a:xfrm>
        </p:grpSpPr>
        <p:sp>
          <p:nvSpPr>
            <p:cNvPr id="12" name="object 12"/>
            <p:cNvSpPr/>
            <p:nvPr/>
          </p:nvSpPr>
          <p:spPr>
            <a:xfrm>
              <a:off x="4089400" y="6540500"/>
              <a:ext cx="3111500" cy="1985010"/>
            </a:xfrm>
            <a:custGeom>
              <a:avLst/>
              <a:gdLst/>
              <a:ahLst/>
              <a:cxnLst/>
              <a:rect l="l" t="t" r="r" b="b"/>
              <a:pathLst>
                <a:path w="3111500" h="1985009">
                  <a:moveTo>
                    <a:pt x="3110879" y="1985001"/>
                  </a:moveTo>
                  <a:lnTo>
                    <a:pt x="3078760" y="1964507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21946" y="8335546"/>
              <a:ext cx="339090" cy="292735"/>
            </a:xfrm>
            <a:custGeom>
              <a:avLst/>
              <a:gdLst/>
              <a:ahLst/>
              <a:cxnLst/>
              <a:rect l="l" t="t" r="r" b="b"/>
              <a:pathLst>
                <a:path w="339090" h="292734">
                  <a:moveTo>
                    <a:pt x="163953" y="0"/>
                  </a:moveTo>
                  <a:lnTo>
                    <a:pt x="146213" y="169461"/>
                  </a:lnTo>
                  <a:lnTo>
                    <a:pt x="0" y="256947"/>
                  </a:lnTo>
                  <a:lnTo>
                    <a:pt x="338924" y="292426"/>
                  </a:lnTo>
                  <a:lnTo>
                    <a:pt x="1639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358900" y="6692900"/>
            <a:ext cx="2471420" cy="2138680"/>
            <a:chOff x="1358900" y="6692900"/>
            <a:chExt cx="2471420" cy="2138680"/>
          </a:xfrm>
        </p:grpSpPr>
        <p:sp>
          <p:nvSpPr>
            <p:cNvPr id="15" name="object 15"/>
            <p:cNvSpPr/>
            <p:nvPr/>
          </p:nvSpPr>
          <p:spPr>
            <a:xfrm>
              <a:off x="1397000" y="6817383"/>
              <a:ext cx="2289175" cy="1976120"/>
            </a:xfrm>
            <a:custGeom>
              <a:avLst/>
              <a:gdLst/>
              <a:ahLst/>
              <a:cxnLst/>
              <a:rect l="l" t="t" r="r" b="b"/>
              <a:pathLst>
                <a:path w="2289175" h="1976120">
                  <a:moveTo>
                    <a:pt x="2288830" y="0"/>
                  </a:moveTo>
                  <a:lnTo>
                    <a:pt x="2259990" y="24896"/>
                  </a:lnTo>
                  <a:lnTo>
                    <a:pt x="0" y="1975848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99723" y="6692900"/>
              <a:ext cx="330835" cy="314960"/>
            </a:xfrm>
            <a:custGeom>
              <a:avLst/>
              <a:gdLst/>
              <a:ahLst/>
              <a:cxnLst/>
              <a:rect l="l" t="t" r="r" b="b"/>
              <a:pathLst>
                <a:path w="330835" h="314959">
                  <a:moveTo>
                    <a:pt x="330309" y="0"/>
                  </a:moveTo>
                  <a:lnTo>
                    <a:pt x="0" y="83811"/>
                  </a:lnTo>
                  <a:lnTo>
                    <a:pt x="157266" y="149379"/>
                  </a:lnTo>
                  <a:lnTo>
                    <a:pt x="199172" y="314534"/>
                  </a:lnTo>
                  <a:lnTo>
                    <a:pt x="33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7518400" y="8839210"/>
            <a:ext cx="1003300" cy="0"/>
          </a:xfrm>
          <a:custGeom>
            <a:avLst/>
            <a:gdLst/>
            <a:ahLst/>
            <a:cxnLst/>
            <a:rect l="l" t="t" r="r" b="b"/>
            <a:pathLst>
              <a:path w="1003300">
                <a:moveTo>
                  <a:pt x="0" y="0"/>
                </a:moveTo>
                <a:lnTo>
                  <a:pt x="1003300" y="0"/>
                </a:lnTo>
              </a:path>
            </a:pathLst>
          </a:custGeom>
          <a:ln w="76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3733800" y="6267450"/>
            <a:ext cx="6283960" cy="2768600"/>
            <a:chOff x="3733800" y="6267450"/>
            <a:chExt cx="6283960" cy="2768600"/>
          </a:xfrm>
        </p:grpSpPr>
        <p:sp>
          <p:nvSpPr>
            <p:cNvPr id="19" name="object 19"/>
            <p:cNvSpPr/>
            <p:nvPr/>
          </p:nvSpPr>
          <p:spPr>
            <a:xfrm>
              <a:off x="9334781" y="8839210"/>
              <a:ext cx="445134" cy="0"/>
            </a:xfrm>
            <a:custGeom>
              <a:avLst/>
              <a:gdLst/>
              <a:ahLst/>
              <a:cxnLst/>
              <a:rect l="l" t="t" r="r" b="b"/>
              <a:pathLst>
                <a:path w="445134">
                  <a:moveTo>
                    <a:pt x="0" y="0"/>
                  </a:moveTo>
                  <a:lnTo>
                    <a:pt x="444759" y="0"/>
                  </a:lnTo>
                </a:path>
              </a:pathLst>
            </a:custGeom>
            <a:ln w="76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65239" y="868680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1" y="152399"/>
                  </a:lnTo>
                  <a:lnTo>
                    <a:pt x="2" y="304800"/>
                  </a:lnTo>
                  <a:lnTo>
                    <a:pt x="304797" y="152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93000" y="6426200"/>
              <a:ext cx="2444115" cy="2100580"/>
            </a:xfrm>
            <a:custGeom>
              <a:avLst/>
              <a:gdLst/>
              <a:ahLst/>
              <a:cxnLst/>
              <a:rect l="l" t="t" r="r" b="b"/>
              <a:pathLst>
                <a:path w="2444115" h="2100579">
                  <a:moveTo>
                    <a:pt x="2443820" y="2100034"/>
                  </a:moveTo>
                  <a:lnTo>
                    <a:pt x="2429372" y="2087618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835956" y="8422932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8" y="0"/>
                  </a:moveTo>
                  <a:lnTo>
                    <a:pt x="86414" y="90887"/>
                  </a:lnTo>
                  <a:lnTo>
                    <a:pt x="0" y="127145"/>
                  </a:lnTo>
                  <a:lnTo>
                    <a:pt x="181773" y="172830"/>
                  </a:lnTo>
                  <a:lnTo>
                    <a:pt x="10925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47056" y="8839201"/>
              <a:ext cx="953769" cy="0"/>
            </a:xfrm>
            <a:custGeom>
              <a:avLst/>
              <a:gdLst/>
              <a:ahLst/>
              <a:cxnLst/>
              <a:rect l="l" t="t" r="r" b="b"/>
              <a:pathLst>
                <a:path w="953770">
                  <a:moveTo>
                    <a:pt x="0" y="0"/>
                  </a:moveTo>
                  <a:lnTo>
                    <a:pt x="953193" y="0"/>
                  </a:lnTo>
                </a:path>
              </a:pathLst>
            </a:custGeom>
            <a:ln w="3810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39289" y="875538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14800" y="6527799"/>
              <a:ext cx="3076575" cy="0"/>
            </a:xfrm>
            <a:custGeom>
              <a:avLst/>
              <a:gdLst/>
              <a:ahLst/>
              <a:cxnLst/>
              <a:rect l="l" t="t" r="r" b="b"/>
              <a:pathLst>
                <a:path w="3076575">
                  <a:moveTo>
                    <a:pt x="2132256" y="0"/>
                  </a:moveTo>
                  <a:lnTo>
                    <a:pt x="3076536" y="0"/>
                  </a:lnTo>
                </a:path>
                <a:path w="3076575">
                  <a:moveTo>
                    <a:pt x="0" y="0"/>
                  </a:moveTo>
                  <a:lnTo>
                    <a:pt x="1447799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30376" y="6443980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40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76786" y="6496049"/>
              <a:ext cx="0" cy="1920239"/>
            </a:xfrm>
            <a:custGeom>
              <a:avLst/>
              <a:gdLst/>
              <a:ahLst/>
              <a:cxnLst/>
              <a:rect l="l" t="t" r="r" b="b"/>
              <a:pathLst>
                <a:path h="1920240">
                  <a:moveTo>
                    <a:pt x="0" y="1250950"/>
                  </a:moveTo>
                  <a:lnTo>
                    <a:pt x="0" y="1919757"/>
                  </a:lnTo>
                </a:path>
                <a:path h="1920240">
                  <a:moveTo>
                    <a:pt x="0" y="0"/>
                  </a:moveTo>
                  <a:lnTo>
                    <a:pt x="0" y="933450"/>
                  </a:lnTo>
                </a:path>
              </a:pathLst>
            </a:custGeom>
            <a:ln w="38273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3047" y="8335804"/>
              <a:ext cx="167632" cy="16763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569281" y="6844030"/>
              <a:ext cx="0" cy="1704339"/>
            </a:xfrm>
            <a:custGeom>
              <a:avLst/>
              <a:gdLst/>
              <a:ahLst/>
              <a:cxnLst/>
              <a:rect l="l" t="t" r="r" b="b"/>
              <a:pathLst>
                <a:path h="1704340">
                  <a:moveTo>
                    <a:pt x="0" y="902969"/>
                  </a:moveTo>
                  <a:lnTo>
                    <a:pt x="0" y="1704115"/>
                  </a:lnTo>
                </a:path>
                <a:path h="1704340">
                  <a:moveTo>
                    <a:pt x="0" y="0"/>
                  </a:moveTo>
                  <a:lnTo>
                    <a:pt x="0" y="585469"/>
                  </a:lnTo>
                </a:path>
              </a:pathLst>
            </a:custGeom>
            <a:ln w="3824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85395" y="6756400"/>
              <a:ext cx="167640" cy="168275"/>
            </a:xfrm>
            <a:custGeom>
              <a:avLst/>
              <a:gdLst/>
              <a:ahLst/>
              <a:cxnLst/>
              <a:rect l="l" t="t" r="r" b="b"/>
              <a:pathLst>
                <a:path w="167640" h="168275">
                  <a:moveTo>
                    <a:pt x="83804" y="0"/>
                  </a:moveTo>
                  <a:lnTo>
                    <a:pt x="0" y="167647"/>
                  </a:lnTo>
                  <a:lnTo>
                    <a:pt x="83816" y="125730"/>
                  </a:lnTo>
                  <a:lnTo>
                    <a:pt x="167639" y="167633"/>
                  </a:lnTo>
                  <a:lnTo>
                    <a:pt x="83804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327900" y="627379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8"/>
                  </a:lnTo>
                  <a:lnTo>
                    <a:pt x="4301" y="190076"/>
                  </a:lnTo>
                  <a:lnTo>
                    <a:pt x="0" y="234950"/>
                  </a:lnTo>
                  <a:lnTo>
                    <a:pt x="4301" y="279824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1"/>
                  </a:lnTo>
                  <a:lnTo>
                    <a:pt x="146538" y="452696"/>
                  </a:lnTo>
                  <a:lnTo>
                    <a:pt x="190076" y="465599"/>
                  </a:lnTo>
                  <a:lnTo>
                    <a:pt x="234950" y="469900"/>
                  </a:lnTo>
                  <a:lnTo>
                    <a:pt x="279824" y="465599"/>
                  </a:lnTo>
                  <a:lnTo>
                    <a:pt x="323362" y="452696"/>
                  </a:lnTo>
                  <a:lnTo>
                    <a:pt x="364227" y="431191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27900" y="6273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279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7"/>
                  </a:lnTo>
                  <a:lnTo>
                    <a:pt x="4301" y="190075"/>
                  </a:lnTo>
                  <a:lnTo>
                    <a:pt x="0" y="234949"/>
                  </a:lnTo>
                  <a:lnTo>
                    <a:pt x="4301" y="279823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7" y="431190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279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35400" y="627379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8"/>
                  </a:lnTo>
                  <a:lnTo>
                    <a:pt x="4301" y="190076"/>
                  </a:lnTo>
                  <a:lnTo>
                    <a:pt x="0" y="234950"/>
                  </a:lnTo>
                  <a:lnTo>
                    <a:pt x="4301" y="279824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1"/>
                  </a:lnTo>
                  <a:lnTo>
                    <a:pt x="146538" y="452696"/>
                  </a:lnTo>
                  <a:lnTo>
                    <a:pt x="190076" y="465599"/>
                  </a:lnTo>
                  <a:lnTo>
                    <a:pt x="234950" y="469900"/>
                  </a:lnTo>
                  <a:lnTo>
                    <a:pt x="279824" y="465599"/>
                  </a:lnTo>
                  <a:lnTo>
                    <a:pt x="323362" y="452696"/>
                  </a:lnTo>
                  <a:lnTo>
                    <a:pt x="364227" y="431191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35400" y="6273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733800" y="7429500"/>
              <a:ext cx="684530" cy="317500"/>
            </a:xfrm>
            <a:custGeom>
              <a:avLst/>
              <a:gdLst/>
              <a:ahLst/>
              <a:cxnLst/>
              <a:rect l="l" t="t" r="r" b="b"/>
              <a:pathLst>
                <a:path w="684529" h="317500">
                  <a:moveTo>
                    <a:pt x="684456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684456" y="317500"/>
                  </a:lnTo>
                  <a:lnTo>
                    <a:pt x="684456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Toward</a:t>
            </a:r>
            <a:r>
              <a:rPr spc="75" dirty="0"/>
              <a:t> </a:t>
            </a:r>
            <a:r>
              <a:rPr spc="105" dirty="0"/>
              <a:t>a</a:t>
            </a:r>
            <a:r>
              <a:rPr spc="75" dirty="0"/>
              <a:t> </a:t>
            </a:r>
            <a:r>
              <a:rPr spc="-60" dirty="0"/>
              <a:t>max-</a:t>
            </a:r>
            <a:r>
              <a:rPr spc="70" dirty="0"/>
              <a:t>flow</a:t>
            </a:r>
            <a:r>
              <a:rPr spc="75" dirty="0"/>
              <a:t> </a:t>
            </a:r>
            <a:r>
              <a:rPr spc="40" dirty="0"/>
              <a:t>algorithm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74700" y="1338580"/>
            <a:ext cx="7990205" cy="235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2400" spc="7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5772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Start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with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f</a:t>
            </a:r>
            <a:r>
              <a:rPr sz="2400" i="1" spc="-125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CBCBCB"/>
                </a:solidFill>
                <a:latin typeface="Times New Roman"/>
                <a:cs typeface="Times New Roman"/>
              </a:rPr>
              <a:t>) = 0</a:t>
            </a:r>
            <a:r>
              <a:rPr sz="2400" spc="150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for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each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edge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e</a:t>
            </a:r>
            <a:r>
              <a:rPr sz="2400" i="1" spc="-5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Symbol"/>
                <a:cs typeface="Symbol"/>
              </a:rPr>
              <a:t></a:t>
            </a:r>
            <a:r>
              <a:rPr sz="2400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Find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spc="-204" dirty="0">
                <a:latin typeface="Times New Roman"/>
                <a:cs typeface="Times New Roman"/>
              </a:rPr>
              <a:t>s</a:t>
            </a:r>
            <a:r>
              <a:rPr sz="2400" spc="-204" dirty="0">
                <a:latin typeface="Cambria"/>
                <a:cs typeface="Cambria"/>
              </a:rPr>
              <a:t>↝</a:t>
            </a:r>
            <a:r>
              <a:rPr sz="2400" i="1" spc="-204" dirty="0">
                <a:latin typeface="Times New Roman"/>
                <a:cs typeface="Times New Roman"/>
              </a:rPr>
              <a:t>t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where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) &lt; </a:t>
            </a:r>
            <a:r>
              <a:rPr sz="2400" i="1" spc="-10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i="1" spc="-10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Augment flow</a:t>
            </a:r>
            <a:r>
              <a:rPr sz="2400" spc="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along</a:t>
            </a:r>
            <a:r>
              <a:rPr sz="2400" spc="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path</a:t>
            </a:r>
            <a:r>
              <a:rPr sz="2400" spc="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P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Repeat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until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you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get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stuck.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339850" y="8553450"/>
            <a:ext cx="4241800" cy="482600"/>
            <a:chOff x="1339850" y="8553450"/>
            <a:chExt cx="4241800" cy="482600"/>
          </a:xfrm>
        </p:grpSpPr>
        <p:sp>
          <p:nvSpPr>
            <p:cNvPr id="41" name="object 41"/>
            <p:cNvSpPr/>
            <p:nvPr/>
          </p:nvSpPr>
          <p:spPr>
            <a:xfrm>
              <a:off x="1358900" y="8839199"/>
              <a:ext cx="2344420" cy="0"/>
            </a:xfrm>
            <a:custGeom>
              <a:avLst/>
              <a:gdLst/>
              <a:ahLst/>
              <a:cxnLst/>
              <a:rect l="l" t="t" r="r" b="b"/>
              <a:pathLst>
                <a:path w="2344420">
                  <a:moveTo>
                    <a:pt x="0" y="0"/>
                  </a:moveTo>
                  <a:lnTo>
                    <a:pt x="952500" y="0"/>
                  </a:lnTo>
                </a:path>
                <a:path w="2344420">
                  <a:moveTo>
                    <a:pt x="1765581" y="0"/>
                  </a:moveTo>
                  <a:lnTo>
                    <a:pt x="2344422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642362" y="8755380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000500" y="8839201"/>
              <a:ext cx="1562100" cy="0"/>
            </a:xfrm>
            <a:custGeom>
              <a:avLst/>
              <a:gdLst/>
              <a:ahLst/>
              <a:cxnLst/>
              <a:rect l="l" t="t" r="r" b="b"/>
              <a:pathLst>
                <a:path w="1562100">
                  <a:moveTo>
                    <a:pt x="0" y="0"/>
                  </a:moveTo>
                  <a:lnTo>
                    <a:pt x="1562100" y="0"/>
                  </a:lnTo>
                </a:path>
              </a:pathLst>
            </a:custGeom>
            <a:ln w="3810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35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7"/>
                  </a:lnTo>
                  <a:lnTo>
                    <a:pt x="4301" y="190075"/>
                  </a:lnTo>
                  <a:lnTo>
                    <a:pt x="0" y="234949"/>
                  </a:lnTo>
                  <a:lnTo>
                    <a:pt x="4301" y="279823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7" y="431190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835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1400" y="8648700"/>
              <a:ext cx="813435" cy="317500"/>
            </a:xfrm>
            <a:custGeom>
              <a:avLst/>
              <a:gdLst/>
              <a:ahLst/>
              <a:cxnLst/>
              <a:rect l="l" t="t" r="r" b="b"/>
              <a:pathLst>
                <a:path w="813435" h="317500">
                  <a:moveTo>
                    <a:pt x="813081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813081" y="317500"/>
                  </a:lnTo>
                  <a:lnTo>
                    <a:pt x="813081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843301" y="74242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247900" y="7302500"/>
            <a:ext cx="822960" cy="772160"/>
          </a:xfrm>
          <a:custGeom>
            <a:avLst/>
            <a:gdLst/>
            <a:ahLst/>
            <a:cxnLst/>
            <a:rect l="l" t="t" r="r" b="b"/>
            <a:pathLst>
              <a:path w="822960" h="772159">
                <a:moveTo>
                  <a:pt x="615499" y="0"/>
                </a:moveTo>
                <a:lnTo>
                  <a:pt x="0" y="531284"/>
                </a:lnTo>
                <a:lnTo>
                  <a:pt x="207460" y="771630"/>
                </a:lnTo>
                <a:lnTo>
                  <a:pt x="822960" y="240346"/>
                </a:lnTo>
                <a:lnTo>
                  <a:pt x="615499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 rot="19200000">
            <a:off x="2347335" y="7567065"/>
            <a:ext cx="65101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6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55" dirty="0">
                <a:latin typeface="Lucida Sans Unicode"/>
                <a:cs typeface="Lucida Sans Unicode"/>
              </a:rPr>
              <a:t> </a:t>
            </a:r>
            <a:r>
              <a:rPr sz="2400" spc="-52" baseline="1736" dirty="0">
                <a:latin typeface="Lucida Sans Unicode"/>
                <a:cs typeface="Lucida Sans Unicode"/>
              </a:rPr>
              <a:t>10</a:t>
            </a:r>
            <a:endParaRPr sz="2400" baseline="1736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213600" y="7429500"/>
            <a:ext cx="684530" cy="317500"/>
          </a:xfrm>
          <a:custGeom>
            <a:avLst/>
            <a:gdLst/>
            <a:ahLst/>
            <a:cxnLst/>
            <a:rect l="l" t="t" r="r" b="b"/>
            <a:pathLst>
              <a:path w="684529" h="317500">
                <a:moveTo>
                  <a:pt x="684456" y="0"/>
                </a:moveTo>
                <a:lnTo>
                  <a:pt x="0" y="0"/>
                </a:lnTo>
                <a:lnTo>
                  <a:pt x="0" y="317500"/>
                </a:lnTo>
                <a:lnTo>
                  <a:pt x="684456" y="317500"/>
                </a:lnTo>
                <a:lnTo>
                  <a:pt x="68445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323101" y="74242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6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631201" y="8643416"/>
            <a:ext cx="6400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562600" y="6337300"/>
            <a:ext cx="684530" cy="317500"/>
          </a:xfrm>
          <a:custGeom>
            <a:avLst/>
            <a:gdLst/>
            <a:ahLst/>
            <a:cxnLst/>
            <a:rect l="l" t="t" r="r" b="b"/>
            <a:pathLst>
              <a:path w="684529" h="317500">
                <a:moveTo>
                  <a:pt x="684456" y="0"/>
                </a:moveTo>
                <a:lnTo>
                  <a:pt x="0" y="0"/>
                </a:lnTo>
                <a:lnTo>
                  <a:pt x="0" y="317500"/>
                </a:lnTo>
                <a:lnTo>
                  <a:pt x="684456" y="317500"/>
                </a:lnTo>
                <a:lnTo>
                  <a:pt x="68445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672101" y="63320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4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486400" y="7327900"/>
            <a:ext cx="748030" cy="635635"/>
          </a:xfrm>
          <a:custGeom>
            <a:avLst/>
            <a:gdLst/>
            <a:ahLst/>
            <a:cxnLst/>
            <a:rect l="l" t="t" r="r" b="b"/>
            <a:pathLst>
              <a:path w="748029" h="635634">
                <a:moveTo>
                  <a:pt x="170592" y="0"/>
                </a:moveTo>
                <a:lnTo>
                  <a:pt x="0" y="267776"/>
                </a:lnTo>
                <a:lnTo>
                  <a:pt x="577264" y="635534"/>
                </a:lnTo>
                <a:lnTo>
                  <a:pt x="747857" y="367757"/>
                </a:lnTo>
                <a:lnTo>
                  <a:pt x="170592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 rot="1920000">
            <a:off x="5619375" y="7550298"/>
            <a:ext cx="528906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95"/>
              </a:lnSpc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spc="-50" dirty="0"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672101" y="86561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9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420901" y="8643416"/>
            <a:ext cx="6400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0714001" y="8598306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Lucida Sans Unicode"/>
                <a:cs typeface="Lucida Sans Unicode"/>
              </a:rPr>
              <a:t>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496300" y="7226300"/>
            <a:ext cx="823594" cy="771525"/>
          </a:xfrm>
          <a:custGeom>
            <a:avLst/>
            <a:gdLst/>
            <a:ahLst/>
            <a:cxnLst/>
            <a:rect l="l" t="t" r="r" b="b"/>
            <a:pathLst>
              <a:path w="823595" h="771525">
                <a:moveTo>
                  <a:pt x="207041" y="0"/>
                </a:moveTo>
                <a:lnTo>
                  <a:pt x="0" y="240708"/>
                </a:lnTo>
                <a:lnTo>
                  <a:pt x="616424" y="770916"/>
                </a:lnTo>
                <a:lnTo>
                  <a:pt x="823466" y="530209"/>
                </a:lnTo>
                <a:lnTo>
                  <a:pt x="20704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 rot="2400000">
            <a:off x="8604753" y="7520312"/>
            <a:ext cx="650411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5"/>
              </a:lnSpc>
            </a:pPr>
            <a:r>
              <a:rPr sz="2400" baseline="1736" dirty="0">
                <a:latin typeface="Lucida Sans Unicode"/>
                <a:cs typeface="Lucida Sans Unicode"/>
              </a:rPr>
              <a:t>0</a:t>
            </a:r>
            <a:r>
              <a:rPr sz="2400" spc="-82" baseline="1736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2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09602" y="5793779"/>
            <a:ext cx="3068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flow</a:t>
            </a:r>
            <a:r>
              <a:rPr sz="1800" b="1" spc="5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network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G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and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flow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spc="5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162050" y="8553450"/>
            <a:ext cx="482600" cy="482600"/>
            <a:chOff x="1162050" y="8553450"/>
            <a:chExt cx="482600" cy="482600"/>
          </a:xfrm>
        </p:grpSpPr>
        <p:sp>
          <p:nvSpPr>
            <p:cNvPr id="64" name="object 64"/>
            <p:cNvSpPr/>
            <p:nvPr/>
          </p:nvSpPr>
          <p:spPr>
            <a:xfrm>
              <a:off x="1168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49" y="0"/>
                  </a:moveTo>
                  <a:lnTo>
                    <a:pt x="190075" y="4300"/>
                  </a:lnTo>
                  <a:lnTo>
                    <a:pt x="146537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7" y="452695"/>
                  </a:lnTo>
                  <a:lnTo>
                    <a:pt x="190075" y="465598"/>
                  </a:lnTo>
                  <a:lnTo>
                    <a:pt x="234949" y="469899"/>
                  </a:lnTo>
                  <a:lnTo>
                    <a:pt x="279823" y="465598"/>
                  </a:lnTo>
                  <a:lnTo>
                    <a:pt x="323361" y="452695"/>
                  </a:lnTo>
                  <a:lnTo>
                    <a:pt x="364226" y="431190"/>
                  </a:lnTo>
                  <a:lnTo>
                    <a:pt x="401083" y="401084"/>
                  </a:lnTo>
                  <a:lnTo>
                    <a:pt x="431190" y="364227"/>
                  </a:lnTo>
                  <a:lnTo>
                    <a:pt x="452695" y="323361"/>
                  </a:lnTo>
                  <a:lnTo>
                    <a:pt x="465598" y="279823"/>
                  </a:lnTo>
                  <a:lnTo>
                    <a:pt x="469899" y="234949"/>
                  </a:lnTo>
                  <a:lnTo>
                    <a:pt x="465598" y="190075"/>
                  </a:lnTo>
                  <a:lnTo>
                    <a:pt x="452695" y="146537"/>
                  </a:lnTo>
                  <a:lnTo>
                    <a:pt x="431190" y="105672"/>
                  </a:lnTo>
                  <a:lnTo>
                    <a:pt x="401083" y="68815"/>
                  </a:lnTo>
                  <a:lnTo>
                    <a:pt x="364226" y="38708"/>
                  </a:lnTo>
                  <a:lnTo>
                    <a:pt x="323361" y="17203"/>
                  </a:lnTo>
                  <a:lnTo>
                    <a:pt x="279823" y="4300"/>
                  </a:lnTo>
                  <a:lnTo>
                    <a:pt x="23494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168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341226" y="8601471"/>
            <a:ext cx="12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9988550" y="8553450"/>
            <a:ext cx="482600" cy="482600"/>
            <a:chOff x="9988550" y="8553450"/>
            <a:chExt cx="482600" cy="482600"/>
          </a:xfrm>
        </p:grpSpPr>
        <p:sp>
          <p:nvSpPr>
            <p:cNvPr id="68" name="object 68"/>
            <p:cNvSpPr/>
            <p:nvPr/>
          </p:nvSpPr>
          <p:spPr>
            <a:xfrm>
              <a:off x="9994899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9949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10181865" y="8601471"/>
            <a:ext cx="96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70350" y="6521450"/>
            <a:ext cx="3290570" cy="2106930"/>
            <a:chOff x="4070350" y="6521450"/>
            <a:chExt cx="3290570" cy="2106930"/>
          </a:xfrm>
        </p:grpSpPr>
        <p:sp>
          <p:nvSpPr>
            <p:cNvPr id="3" name="object 3"/>
            <p:cNvSpPr/>
            <p:nvPr/>
          </p:nvSpPr>
          <p:spPr>
            <a:xfrm>
              <a:off x="4089400" y="6540500"/>
              <a:ext cx="3181985" cy="2030095"/>
            </a:xfrm>
            <a:custGeom>
              <a:avLst/>
              <a:gdLst/>
              <a:ahLst/>
              <a:cxnLst/>
              <a:rect l="l" t="t" r="r" b="b"/>
              <a:pathLst>
                <a:path w="3181984" h="2030095">
                  <a:moveTo>
                    <a:pt x="3181539" y="2030088"/>
                  </a:moveTo>
                  <a:lnTo>
                    <a:pt x="3165480" y="2019841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174462" y="8467138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90175" y="0"/>
                  </a:moveTo>
                  <a:lnTo>
                    <a:pt x="80417" y="93203"/>
                  </a:lnTo>
                  <a:lnTo>
                    <a:pt x="0" y="141321"/>
                  </a:lnTo>
                  <a:lnTo>
                    <a:pt x="186409" y="160834"/>
                  </a:lnTo>
                  <a:lnTo>
                    <a:pt x="90175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377950" y="6692900"/>
            <a:ext cx="2452370" cy="2119630"/>
            <a:chOff x="1377950" y="6692900"/>
            <a:chExt cx="2452370" cy="2119630"/>
          </a:xfrm>
        </p:grpSpPr>
        <p:sp>
          <p:nvSpPr>
            <p:cNvPr id="6" name="object 6"/>
            <p:cNvSpPr/>
            <p:nvPr/>
          </p:nvSpPr>
          <p:spPr>
            <a:xfrm>
              <a:off x="1397000" y="6762610"/>
              <a:ext cx="2352675" cy="2030730"/>
            </a:xfrm>
            <a:custGeom>
              <a:avLst/>
              <a:gdLst/>
              <a:ahLst/>
              <a:cxnLst/>
              <a:rect l="l" t="t" r="r" b="b"/>
              <a:pathLst>
                <a:path w="2352675" h="2030729">
                  <a:moveTo>
                    <a:pt x="2352279" y="0"/>
                  </a:moveTo>
                  <a:lnTo>
                    <a:pt x="2337859" y="12448"/>
                  </a:lnTo>
                  <a:lnTo>
                    <a:pt x="0" y="203062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48363" y="6692900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669" y="0"/>
                  </a:moveTo>
                  <a:lnTo>
                    <a:pt x="0" y="46095"/>
                  </a:lnTo>
                  <a:lnTo>
                    <a:pt x="86495" y="82158"/>
                  </a:lnTo>
                  <a:lnTo>
                    <a:pt x="109545" y="172994"/>
                  </a:lnTo>
                  <a:lnTo>
                    <a:pt x="18166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9779541" y="8755381"/>
            <a:ext cx="190500" cy="167640"/>
            <a:chOff x="9779541" y="8755381"/>
            <a:chExt cx="190500" cy="167640"/>
          </a:xfrm>
        </p:grpSpPr>
        <p:sp>
          <p:nvSpPr>
            <p:cNvPr id="9" name="object 9"/>
            <p:cNvSpPr/>
            <p:nvPr/>
          </p:nvSpPr>
          <p:spPr>
            <a:xfrm>
              <a:off x="9779541" y="8839209"/>
              <a:ext cx="83820" cy="0"/>
            </a:xfrm>
            <a:custGeom>
              <a:avLst/>
              <a:gdLst/>
              <a:ahLst/>
              <a:cxnLst/>
              <a:rect l="l" t="t" r="r" b="b"/>
              <a:pathLst>
                <a:path w="83820">
                  <a:moveTo>
                    <a:pt x="0" y="0"/>
                  </a:moveTo>
                  <a:lnTo>
                    <a:pt x="83820" y="0"/>
                  </a:lnTo>
                </a:path>
              </a:pathLst>
            </a:custGeom>
            <a:ln w="38118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802399" y="8755381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11" y="83819"/>
                  </a:lnTo>
                  <a:lnTo>
                    <a:pt x="2" y="167639"/>
                  </a:lnTo>
                  <a:lnTo>
                    <a:pt x="167639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051300" y="6502400"/>
            <a:ext cx="3309620" cy="2125980"/>
            <a:chOff x="4051300" y="6502400"/>
            <a:chExt cx="3309620" cy="2125980"/>
          </a:xfrm>
        </p:grpSpPr>
        <p:sp>
          <p:nvSpPr>
            <p:cNvPr id="12" name="object 12"/>
            <p:cNvSpPr/>
            <p:nvPr/>
          </p:nvSpPr>
          <p:spPr>
            <a:xfrm>
              <a:off x="4089400" y="6540500"/>
              <a:ext cx="3111500" cy="1985010"/>
            </a:xfrm>
            <a:custGeom>
              <a:avLst/>
              <a:gdLst/>
              <a:ahLst/>
              <a:cxnLst/>
              <a:rect l="l" t="t" r="r" b="b"/>
              <a:pathLst>
                <a:path w="3111500" h="1985009">
                  <a:moveTo>
                    <a:pt x="3110879" y="1985001"/>
                  </a:moveTo>
                  <a:lnTo>
                    <a:pt x="3078760" y="1964507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21946" y="8335546"/>
              <a:ext cx="339090" cy="292735"/>
            </a:xfrm>
            <a:custGeom>
              <a:avLst/>
              <a:gdLst/>
              <a:ahLst/>
              <a:cxnLst/>
              <a:rect l="l" t="t" r="r" b="b"/>
              <a:pathLst>
                <a:path w="339090" h="292734">
                  <a:moveTo>
                    <a:pt x="163953" y="0"/>
                  </a:moveTo>
                  <a:lnTo>
                    <a:pt x="146213" y="169461"/>
                  </a:lnTo>
                  <a:lnTo>
                    <a:pt x="0" y="256947"/>
                  </a:lnTo>
                  <a:lnTo>
                    <a:pt x="338924" y="292426"/>
                  </a:lnTo>
                  <a:lnTo>
                    <a:pt x="1639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358900" y="6692900"/>
            <a:ext cx="2471420" cy="2138680"/>
            <a:chOff x="1358900" y="6692900"/>
            <a:chExt cx="2471420" cy="2138680"/>
          </a:xfrm>
        </p:grpSpPr>
        <p:sp>
          <p:nvSpPr>
            <p:cNvPr id="15" name="object 15"/>
            <p:cNvSpPr/>
            <p:nvPr/>
          </p:nvSpPr>
          <p:spPr>
            <a:xfrm>
              <a:off x="1397000" y="6817383"/>
              <a:ext cx="2289175" cy="1976120"/>
            </a:xfrm>
            <a:custGeom>
              <a:avLst/>
              <a:gdLst/>
              <a:ahLst/>
              <a:cxnLst/>
              <a:rect l="l" t="t" r="r" b="b"/>
              <a:pathLst>
                <a:path w="2289175" h="1976120">
                  <a:moveTo>
                    <a:pt x="2288830" y="0"/>
                  </a:moveTo>
                  <a:lnTo>
                    <a:pt x="2259990" y="24896"/>
                  </a:lnTo>
                  <a:lnTo>
                    <a:pt x="0" y="1975848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99723" y="6692900"/>
              <a:ext cx="330835" cy="314960"/>
            </a:xfrm>
            <a:custGeom>
              <a:avLst/>
              <a:gdLst/>
              <a:ahLst/>
              <a:cxnLst/>
              <a:rect l="l" t="t" r="r" b="b"/>
              <a:pathLst>
                <a:path w="330835" h="314959">
                  <a:moveTo>
                    <a:pt x="330309" y="0"/>
                  </a:moveTo>
                  <a:lnTo>
                    <a:pt x="0" y="83811"/>
                  </a:lnTo>
                  <a:lnTo>
                    <a:pt x="157266" y="149379"/>
                  </a:lnTo>
                  <a:lnTo>
                    <a:pt x="199172" y="314534"/>
                  </a:lnTo>
                  <a:lnTo>
                    <a:pt x="33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7518400" y="8839210"/>
            <a:ext cx="1003300" cy="0"/>
          </a:xfrm>
          <a:custGeom>
            <a:avLst/>
            <a:gdLst/>
            <a:ahLst/>
            <a:cxnLst/>
            <a:rect l="l" t="t" r="r" b="b"/>
            <a:pathLst>
              <a:path w="1003300">
                <a:moveTo>
                  <a:pt x="0" y="0"/>
                </a:moveTo>
                <a:lnTo>
                  <a:pt x="1003300" y="0"/>
                </a:lnTo>
              </a:path>
            </a:pathLst>
          </a:custGeom>
          <a:ln w="76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3733800" y="6267450"/>
            <a:ext cx="6283960" cy="2768600"/>
            <a:chOff x="3733800" y="6267450"/>
            <a:chExt cx="6283960" cy="2768600"/>
          </a:xfrm>
        </p:grpSpPr>
        <p:sp>
          <p:nvSpPr>
            <p:cNvPr id="19" name="object 19"/>
            <p:cNvSpPr/>
            <p:nvPr/>
          </p:nvSpPr>
          <p:spPr>
            <a:xfrm>
              <a:off x="9334781" y="8839210"/>
              <a:ext cx="445134" cy="0"/>
            </a:xfrm>
            <a:custGeom>
              <a:avLst/>
              <a:gdLst/>
              <a:ahLst/>
              <a:cxnLst/>
              <a:rect l="l" t="t" r="r" b="b"/>
              <a:pathLst>
                <a:path w="445134">
                  <a:moveTo>
                    <a:pt x="0" y="0"/>
                  </a:moveTo>
                  <a:lnTo>
                    <a:pt x="444759" y="0"/>
                  </a:lnTo>
                </a:path>
              </a:pathLst>
            </a:custGeom>
            <a:ln w="76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65239" y="868680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1" y="152399"/>
                  </a:lnTo>
                  <a:lnTo>
                    <a:pt x="2" y="304800"/>
                  </a:lnTo>
                  <a:lnTo>
                    <a:pt x="304797" y="152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93000" y="6426200"/>
              <a:ext cx="2444115" cy="2100580"/>
            </a:xfrm>
            <a:custGeom>
              <a:avLst/>
              <a:gdLst/>
              <a:ahLst/>
              <a:cxnLst/>
              <a:rect l="l" t="t" r="r" b="b"/>
              <a:pathLst>
                <a:path w="2444115" h="2100579">
                  <a:moveTo>
                    <a:pt x="2443820" y="2100034"/>
                  </a:moveTo>
                  <a:lnTo>
                    <a:pt x="2429372" y="2087618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835956" y="8422932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8" y="0"/>
                  </a:moveTo>
                  <a:lnTo>
                    <a:pt x="86414" y="90887"/>
                  </a:lnTo>
                  <a:lnTo>
                    <a:pt x="0" y="127145"/>
                  </a:lnTo>
                  <a:lnTo>
                    <a:pt x="181773" y="172830"/>
                  </a:lnTo>
                  <a:lnTo>
                    <a:pt x="10925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47056" y="8839201"/>
              <a:ext cx="953769" cy="0"/>
            </a:xfrm>
            <a:custGeom>
              <a:avLst/>
              <a:gdLst/>
              <a:ahLst/>
              <a:cxnLst/>
              <a:rect l="l" t="t" r="r" b="b"/>
              <a:pathLst>
                <a:path w="953770">
                  <a:moveTo>
                    <a:pt x="0" y="0"/>
                  </a:moveTo>
                  <a:lnTo>
                    <a:pt x="953193" y="0"/>
                  </a:lnTo>
                </a:path>
              </a:pathLst>
            </a:custGeom>
            <a:ln w="3810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39289" y="875538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14800" y="6527799"/>
              <a:ext cx="3076575" cy="0"/>
            </a:xfrm>
            <a:custGeom>
              <a:avLst/>
              <a:gdLst/>
              <a:ahLst/>
              <a:cxnLst/>
              <a:rect l="l" t="t" r="r" b="b"/>
              <a:pathLst>
                <a:path w="3076575">
                  <a:moveTo>
                    <a:pt x="2132256" y="0"/>
                  </a:moveTo>
                  <a:lnTo>
                    <a:pt x="3076536" y="0"/>
                  </a:lnTo>
                </a:path>
                <a:path w="3076575">
                  <a:moveTo>
                    <a:pt x="0" y="0"/>
                  </a:moveTo>
                  <a:lnTo>
                    <a:pt x="1447799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30376" y="6443980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40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76786" y="6496049"/>
              <a:ext cx="0" cy="1920239"/>
            </a:xfrm>
            <a:custGeom>
              <a:avLst/>
              <a:gdLst/>
              <a:ahLst/>
              <a:cxnLst/>
              <a:rect l="l" t="t" r="r" b="b"/>
              <a:pathLst>
                <a:path h="1920240">
                  <a:moveTo>
                    <a:pt x="0" y="1250950"/>
                  </a:moveTo>
                  <a:lnTo>
                    <a:pt x="0" y="1919757"/>
                  </a:lnTo>
                </a:path>
                <a:path h="1920240">
                  <a:moveTo>
                    <a:pt x="0" y="0"/>
                  </a:moveTo>
                  <a:lnTo>
                    <a:pt x="0" y="933450"/>
                  </a:lnTo>
                </a:path>
              </a:pathLst>
            </a:custGeom>
            <a:ln w="38273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3047" y="8335804"/>
              <a:ext cx="167632" cy="16763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569281" y="6844030"/>
              <a:ext cx="0" cy="1704339"/>
            </a:xfrm>
            <a:custGeom>
              <a:avLst/>
              <a:gdLst/>
              <a:ahLst/>
              <a:cxnLst/>
              <a:rect l="l" t="t" r="r" b="b"/>
              <a:pathLst>
                <a:path h="1704340">
                  <a:moveTo>
                    <a:pt x="0" y="902969"/>
                  </a:moveTo>
                  <a:lnTo>
                    <a:pt x="0" y="1704115"/>
                  </a:lnTo>
                </a:path>
                <a:path h="1704340">
                  <a:moveTo>
                    <a:pt x="0" y="0"/>
                  </a:moveTo>
                  <a:lnTo>
                    <a:pt x="0" y="585469"/>
                  </a:lnTo>
                </a:path>
              </a:pathLst>
            </a:custGeom>
            <a:ln w="3824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85395" y="6756400"/>
              <a:ext cx="167640" cy="168275"/>
            </a:xfrm>
            <a:custGeom>
              <a:avLst/>
              <a:gdLst/>
              <a:ahLst/>
              <a:cxnLst/>
              <a:rect l="l" t="t" r="r" b="b"/>
              <a:pathLst>
                <a:path w="167640" h="168275">
                  <a:moveTo>
                    <a:pt x="83804" y="0"/>
                  </a:moveTo>
                  <a:lnTo>
                    <a:pt x="0" y="167647"/>
                  </a:lnTo>
                  <a:lnTo>
                    <a:pt x="83816" y="125730"/>
                  </a:lnTo>
                  <a:lnTo>
                    <a:pt x="167639" y="167633"/>
                  </a:lnTo>
                  <a:lnTo>
                    <a:pt x="83804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327900" y="627379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8"/>
                  </a:lnTo>
                  <a:lnTo>
                    <a:pt x="4301" y="190076"/>
                  </a:lnTo>
                  <a:lnTo>
                    <a:pt x="0" y="234950"/>
                  </a:lnTo>
                  <a:lnTo>
                    <a:pt x="4301" y="279824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1"/>
                  </a:lnTo>
                  <a:lnTo>
                    <a:pt x="146538" y="452696"/>
                  </a:lnTo>
                  <a:lnTo>
                    <a:pt x="190076" y="465599"/>
                  </a:lnTo>
                  <a:lnTo>
                    <a:pt x="234950" y="469900"/>
                  </a:lnTo>
                  <a:lnTo>
                    <a:pt x="279824" y="465599"/>
                  </a:lnTo>
                  <a:lnTo>
                    <a:pt x="323362" y="452696"/>
                  </a:lnTo>
                  <a:lnTo>
                    <a:pt x="364227" y="431191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27900" y="6273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279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7"/>
                  </a:lnTo>
                  <a:lnTo>
                    <a:pt x="4301" y="190075"/>
                  </a:lnTo>
                  <a:lnTo>
                    <a:pt x="0" y="234949"/>
                  </a:lnTo>
                  <a:lnTo>
                    <a:pt x="4301" y="279823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7" y="431190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279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35400" y="627379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8"/>
                  </a:lnTo>
                  <a:lnTo>
                    <a:pt x="4301" y="190076"/>
                  </a:lnTo>
                  <a:lnTo>
                    <a:pt x="0" y="234950"/>
                  </a:lnTo>
                  <a:lnTo>
                    <a:pt x="4301" y="279824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1"/>
                  </a:lnTo>
                  <a:lnTo>
                    <a:pt x="146538" y="452696"/>
                  </a:lnTo>
                  <a:lnTo>
                    <a:pt x="190076" y="465599"/>
                  </a:lnTo>
                  <a:lnTo>
                    <a:pt x="234950" y="469900"/>
                  </a:lnTo>
                  <a:lnTo>
                    <a:pt x="279824" y="465599"/>
                  </a:lnTo>
                  <a:lnTo>
                    <a:pt x="323362" y="452696"/>
                  </a:lnTo>
                  <a:lnTo>
                    <a:pt x="364227" y="431191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35400" y="6273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733800" y="7429500"/>
              <a:ext cx="684530" cy="317500"/>
            </a:xfrm>
            <a:custGeom>
              <a:avLst/>
              <a:gdLst/>
              <a:ahLst/>
              <a:cxnLst/>
              <a:rect l="l" t="t" r="r" b="b"/>
              <a:pathLst>
                <a:path w="684529" h="317500">
                  <a:moveTo>
                    <a:pt x="684456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684456" y="317500"/>
                  </a:lnTo>
                  <a:lnTo>
                    <a:pt x="684456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Toward</a:t>
            </a:r>
            <a:r>
              <a:rPr spc="75" dirty="0"/>
              <a:t> </a:t>
            </a:r>
            <a:r>
              <a:rPr spc="105" dirty="0"/>
              <a:t>a</a:t>
            </a:r>
            <a:r>
              <a:rPr spc="75" dirty="0"/>
              <a:t> </a:t>
            </a:r>
            <a:r>
              <a:rPr spc="-60" dirty="0"/>
              <a:t>max-</a:t>
            </a:r>
            <a:r>
              <a:rPr spc="70" dirty="0"/>
              <a:t>flow</a:t>
            </a:r>
            <a:r>
              <a:rPr spc="75" dirty="0"/>
              <a:t> </a:t>
            </a:r>
            <a:r>
              <a:rPr spc="40" dirty="0"/>
              <a:t>algorithm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74700" y="1338580"/>
            <a:ext cx="7990205" cy="235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2400" spc="7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5772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Start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with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f</a:t>
            </a:r>
            <a:r>
              <a:rPr sz="2400" i="1" spc="-125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CBCBCB"/>
                </a:solidFill>
                <a:latin typeface="Times New Roman"/>
                <a:cs typeface="Times New Roman"/>
              </a:rPr>
              <a:t>) = 0</a:t>
            </a:r>
            <a:r>
              <a:rPr sz="2400" spc="150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for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each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edge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e</a:t>
            </a:r>
            <a:r>
              <a:rPr sz="2400" i="1" spc="-5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Symbol"/>
                <a:cs typeface="Symbol"/>
              </a:rPr>
              <a:t></a:t>
            </a:r>
            <a:r>
              <a:rPr sz="2400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Find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an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spc="-204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204" dirty="0">
                <a:solidFill>
                  <a:srgbClr val="CBCBCB"/>
                </a:solidFill>
                <a:latin typeface="Cambria"/>
                <a:cs typeface="Cambria"/>
              </a:rPr>
              <a:t>↝</a:t>
            </a:r>
            <a:r>
              <a:rPr sz="2400" i="1" spc="-204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i="1" spc="140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path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P</a:t>
            </a:r>
            <a:r>
              <a:rPr sz="2400" i="1" spc="140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where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each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edge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has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f</a:t>
            </a:r>
            <a:r>
              <a:rPr sz="2400" i="1" spc="-130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e</a:t>
            </a:r>
            <a:r>
              <a:rPr sz="2400" spc="-10" dirty="0">
                <a:solidFill>
                  <a:srgbClr val="CBCBCB"/>
                </a:solidFill>
                <a:latin typeface="Times New Roman"/>
                <a:cs typeface="Times New Roman"/>
              </a:rPr>
              <a:t>) &lt; </a:t>
            </a:r>
            <a:r>
              <a:rPr sz="2400" i="1" spc="-10" dirty="0">
                <a:solidFill>
                  <a:srgbClr val="CBCBCB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solidFill>
                  <a:srgbClr val="CBCBCB"/>
                </a:solidFill>
                <a:latin typeface="Times New Roman"/>
                <a:cs typeface="Times New Roman"/>
              </a:rPr>
              <a:t>(</a:t>
            </a:r>
            <a:r>
              <a:rPr sz="2400" i="1" spc="-10" dirty="0">
                <a:solidFill>
                  <a:srgbClr val="CBCBCB"/>
                </a:solidFill>
                <a:latin typeface="Times New Roman"/>
                <a:cs typeface="Times New Roman"/>
              </a:rPr>
              <a:t>e</a:t>
            </a:r>
            <a:r>
              <a:rPr sz="2400" spc="-10" dirty="0">
                <a:solidFill>
                  <a:srgbClr val="CBCBCB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Augment flow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along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Repeat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until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you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get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stuck.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339850" y="8553450"/>
            <a:ext cx="4241800" cy="482600"/>
            <a:chOff x="1339850" y="8553450"/>
            <a:chExt cx="4241800" cy="482600"/>
          </a:xfrm>
        </p:grpSpPr>
        <p:sp>
          <p:nvSpPr>
            <p:cNvPr id="41" name="object 41"/>
            <p:cNvSpPr/>
            <p:nvPr/>
          </p:nvSpPr>
          <p:spPr>
            <a:xfrm>
              <a:off x="1358900" y="8839199"/>
              <a:ext cx="2344420" cy="0"/>
            </a:xfrm>
            <a:custGeom>
              <a:avLst/>
              <a:gdLst/>
              <a:ahLst/>
              <a:cxnLst/>
              <a:rect l="l" t="t" r="r" b="b"/>
              <a:pathLst>
                <a:path w="2344420">
                  <a:moveTo>
                    <a:pt x="0" y="0"/>
                  </a:moveTo>
                  <a:lnTo>
                    <a:pt x="952500" y="0"/>
                  </a:lnTo>
                </a:path>
                <a:path w="2344420">
                  <a:moveTo>
                    <a:pt x="1765581" y="0"/>
                  </a:moveTo>
                  <a:lnTo>
                    <a:pt x="2344422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642362" y="8755380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000500" y="8839201"/>
              <a:ext cx="1562100" cy="0"/>
            </a:xfrm>
            <a:custGeom>
              <a:avLst/>
              <a:gdLst/>
              <a:ahLst/>
              <a:cxnLst/>
              <a:rect l="l" t="t" r="r" b="b"/>
              <a:pathLst>
                <a:path w="1562100">
                  <a:moveTo>
                    <a:pt x="0" y="0"/>
                  </a:moveTo>
                  <a:lnTo>
                    <a:pt x="1562100" y="0"/>
                  </a:lnTo>
                </a:path>
              </a:pathLst>
            </a:custGeom>
            <a:ln w="3810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35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7"/>
                  </a:lnTo>
                  <a:lnTo>
                    <a:pt x="4301" y="190075"/>
                  </a:lnTo>
                  <a:lnTo>
                    <a:pt x="0" y="234949"/>
                  </a:lnTo>
                  <a:lnTo>
                    <a:pt x="4301" y="279823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7" y="431190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835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1400" y="8648700"/>
              <a:ext cx="813435" cy="317500"/>
            </a:xfrm>
            <a:custGeom>
              <a:avLst/>
              <a:gdLst/>
              <a:ahLst/>
              <a:cxnLst/>
              <a:rect l="l" t="t" r="r" b="b"/>
              <a:pathLst>
                <a:path w="813435" h="317500">
                  <a:moveTo>
                    <a:pt x="813081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813081" y="317500"/>
                  </a:lnTo>
                  <a:lnTo>
                    <a:pt x="813081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843301" y="74242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247900" y="7302500"/>
            <a:ext cx="822960" cy="772160"/>
          </a:xfrm>
          <a:custGeom>
            <a:avLst/>
            <a:gdLst/>
            <a:ahLst/>
            <a:cxnLst/>
            <a:rect l="l" t="t" r="r" b="b"/>
            <a:pathLst>
              <a:path w="822960" h="772159">
                <a:moveTo>
                  <a:pt x="615499" y="0"/>
                </a:moveTo>
                <a:lnTo>
                  <a:pt x="0" y="531284"/>
                </a:lnTo>
                <a:lnTo>
                  <a:pt x="207460" y="771630"/>
                </a:lnTo>
                <a:lnTo>
                  <a:pt x="822960" y="240346"/>
                </a:lnTo>
                <a:lnTo>
                  <a:pt x="615499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213600" y="7429500"/>
            <a:ext cx="684530" cy="317500"/>
          </a:xfrm>
          <a:custGeom>
            <a:avLst/>
            <a:gdLst/>
            <a:ahLst/>
            <a:cxnLst/>
            <a:rect l="l" t="t" r="r" b="b"/>
            <a:pathLst>
              <a:path w="684529" h="317500">
                <a:moveTo>
                  <a:pt x="684456" y="0"/>
                </a:moveTo>
                <a:lnTo>
                  <a:pt x="0" y="0"/>
                </a:lnTo>
                <a:lnTo>
                  <a:pt x="0" y="317500"/>
                </a:lnTo>
                <a:lnTo>
                  <a:pt x="684456" y="317500"/>
                </a:lnTo>
                <a:lnTo>
                  <a:pt x="68445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323101" y="74242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6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562600" y="6337300"/>
            <a:ext cx="684530" cy="317500"/>
          </a:xfrm>
          <a:custGeom>
            <a:avLst/>
            <a:gdLst/>
            <a:ahLst/>
            <a:cxnLst/>
            <a:rect l="l" t="t" r="r" b="b"/>
            <a:pathLst>
              <a:path w="684529" h="317500">
                <a:moveTo>
                  <a:pt x="684456" y="0"/>
                </a:moveTo>
                <a:lnTo>
                  <a:pt x="0" y="0"/>
                </a:lnTo>
                <a:lnTo>
                  <a:pt x="0" y="317500"/>
                </a:lnTo>
                <a:lnTo>
                  <a:pt x="684456" y="317500"/>
                </a:lnTo>
                <a:lnTo>
                  <a:pt x="68445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672101" y="63320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4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486400" y="7226300"/>
            <a:ext cx="3833495" cy="771525"/>
          </a:xfrm>
          <a:custGeom>
            <a:avLst/>
            <a:gdLst/>
            <a:ahLst/>
            <a:cxnLst/>
            <a:rect l="l" t="t" r="r" b="b"/>
            <a:pathLst>
              <a:path w="3833495" h="771525">
                <a:moveTo>
                  <a:pt x="747852" y="469366"/>
                </a:moveTo>
                <a:lnTo>
                  <a:pt x="170586" y="101600"/>
                </a:lnTo>
                <a:lnTo>
                  <a:pt x="0" y="369379"/>
                </a:lnTo>
                <a:lnTo>
                  <a:pt x="577253" y="737146"/>
                </a:lnTo>
                <a:lnTo>
                  <a:pt x="747852" y="469366"/>
                </a:lnTo>
                <a:close/>
              </a:path>
              <a:path w="3833495" h="771525">
                <a:moveTo>
                  <a:pt x="3833355" y="530212"/>
                </a:moveTo>
                <a:lnTo>
                  <a:pt x="3216935" y="0"/>
                </a:lnTo>
                <a:lnTo>
                  <a:pt x="3009900" y="240715"/>
                </a:lnTo>
                <a:lnTo>
                  <a:pt x="3626320" y="770928"/>
                </a:lnTo>
                <a:lnTo>
                  <a:pt x="3833355" y="530212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672101" y="86561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9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420901" y="8643416"/>
            <a:ext cx="6400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6" name="object 56"/>
          <p:cNvSpPr txBox="1"/>
          <p:nvPr/>
        </p:nvSpPr>
        <p:spPr>
          <a:xfrm rot="2400000">
            <a:off x="8604753" y="7520312"/>
            <a:ext cx="650411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5"/>
              </a:lnSpc>
            </a:pPr>
            <a:r>
              <a:rPr sz="2400" baseline="1736" dirty="0">
                <a:latin typeface="Lucida Sans Unicode"/>
                <a:cs typeface="Lucida Sans Unicode"/>
              </a:rPr>
              <a:t>0</a:t>
            </a:r>
            <a:r>
              <a:rPr sz="2400" spc="-82" baseline="1736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2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714001" y="8598306"/>
            <a:ext cx="1100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465" algn="l"/>
              </a:tabLst>
            </a:pPr>
            <a:r>
              <a:rPr sz="1800" spc="-50" dirty="0">
                <a:latin typeface="Lucida Sans Unicode"/>
                <a:cs typeface="Lucida Sans Unicode"/>
              </a:rPr>
              <a:t>0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300" dirty="0">
                <a:solidFill>
                  <a:srgbClr val="8D3124"/>
                </a:solidFill>
                <a:latin typeface="Lucida Sans Unicode"/>
                <a:cs typeface="Lucida Sans Unicode"/>
              </a:rPr>
              <a:t>+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8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spc="-30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8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8" name="object 58"/>
          <p:cNvSpPr txBox="1"/>
          <p:nvPr/>
        </p:nvSpPr>
        <p:spPr>
          <a:xfrm rot="1920000">
            <a:off x="5785509" y="7199613"/>
            <a:ext cx="24166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90"/>
              </a:lnSpc>
            </a:pP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 txBox="1"/>
          <p:nvPr/>
        </p:nvSpPr>
        <p:spPr>
          <a:xfrm rot="1920000">
            <a:off x="5584982" y="7539273"/>
            <a:ext cx="565457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2400" b="1" spc="-1964" baseline="1736" dirty="0">
                <a:solidFill>
                  <a:srgbClr val="8D3124"/>
                </a:solidFill>
                <a:latin typeface="Arial"/>
                <a:cs typeface="Arial"/>
              </a:rPr>
              <a:t>—</a:t>
            </a: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spc="-50" dirty="0"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0" name="object 60"/>
          <p:cNvSpPr txBox="1"/>
          <p:nvPr/>
        </p:nvSpPr>
        <p:spPr>
          <a:xfrm rot="19200000">
            <a:off x="2163202" y="7508521"/>
            <a:ext cx="242353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1" name="object 61"/>
          <p:cNvSpPr txBox="1"/>
          <p:nvPr/>
        </p:nvSpPr>
        <p:spPr>
          <a:xfrm rot="19200000">
            <a:off x="2311073" y="7580621"/>
            <a:ext cx="69095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2400" b="1" spc="-1942" baseline="1736" dirty="0">
                <a:solidFill>
                  <a:srgbClr val="8D3124"/>
                </a:solidFill>
                <a:latin typeface="Arial"/>
                <a:cs typeface="Arial"/>
              </a:rPr>
              <a:t>—</a:t>
            </a: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6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55" dirty="0">
                <a:latin typeface="Lucida Sans Unicode"/>
                <a:cs typeface="Lucida Sans Unicode"/>
              </a:rPr>
              <a:t> </a:t>
            </a:r>
            <a:r>
              <a:rPr sz="2400" spc="-37" baseline="1736" dirty="0">
                <a:latin typeface="Lucida Sans Unicode"/>
                <a:cs typeface="Lucida Sans Unicode"/>
              </a:rPr>
              <a:t>10</a:t>
            </a:r>
            <a:endParaRPr sz="2400" baseline="1736">
              <a:latin typeface="Lucida Sans Unicode"/>
              <a:cs typeface="Lucida Sans Unicode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593101" y="8303056"/>
            <a:ext cx="678180" cy="6096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480"/>
              </a:spcBef>
            </a:pP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400" b="1" spc="-1950" baseline="3472" dirty="0">
                <a:solidFill>
                  <a:srgbClr val="8D3124"/>
                </a:solidFill>
                <a:latin typeface="Arial"/>
                <a:cs typeface="Arial"/>
              </a:rPr>
              <a:t>—</a:t>
            </a: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09602" y="5793779"/>
            <a:ext cx="3068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flow</a:t>
            </a:r>
            <a:r>
              <a:rPr sz="1800" b="1" spc="5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network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G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and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flow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spc="5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162050" y="8553450"/>
            <a:ext cx="482600" cy="482600"/>
            <a:chOff x="1162050" y="8553450"/>
            <a:chExt cx="482600" cy="482600"/>
          </a:xfrm>
        </p:grpSpPr>
        <p:sp>
          <p:nvSpPr>
            <p:cNvPr id="65" name="object 65"/>
            <p:cNvSpPr/>
            <p:nvPr/>
          </p:nvSpPr>
          <p:spPr>
            <a:xfrm>
              <a:off x="1168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49" y="0"/>
                  </a:moveTo>
                  <a:lnTo>
                    <a:pt x="190075" y="4300"/>
                  </a:lnTo>
                  <a:lnTo>
                    <a:pt x="146537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7" y="452695"/>
                  </a:lnTo>
                  <a:lnTo>
                    <a:pt x="190075" y="465598"/>
                  </a:lnTo>
                  <a:lnTo>
                    <a:pt x="234949" y="469899"/>
                  </a:lnTo>
                  <a:lnTo>
                    <a:pt x="279823" y="465598"/>
                  </a:lnTo>
                  <a:lnTo>
                    <a:pt x="323361" y="452695"/>
                  </a:lnTo>
                  <a:lnTo>
                    <a:pt x="364226" y="431190"/>
                  </a:lnTo>
                  <a:lnTo>
                    <a:pt x="401083" y="401084"/>
                  </a:lnTo>
                  <a:lnTo>
                    <a:pt x="431190" y="364227"/>
                  </a:lnTo>
                  <a:lnTo>
                    <a:pt x="452695" y="323361"/>
                  </a:lnTo>
                  <a:lnTo>
                    <a:pt x="465598" y="279823"/>
                  </a:lnTo>
                  <a:lnTo>
                    <a:pt x="469899" y="234949"/>
                  </a:lnTo>
                  <a:lnTo>
                    <a:pt x="465598" y="190075"/>
                  </a:lnTo>
                  <a:lnTo>
                    <a:pt x="452695" y="146537"/>
                  </a:lnTo>
                  <a:lnTo>
                    <a:pt x="431190" y="105672"/>
                  </a:lnTo>
                  <a:lnTo>
                    <a:pt x="401083" y="68815"/>
                  </a:lnTo>
                  <a:lnTo>
                    <a:pt x="364226" y="38708"/>
                  </a:lnTo>
                  <a:lnTo>
                    <a:pt x="323361" y="17203"/>
                  </a:lnTo>
                  <a:lnTo>
                    <a:pt x="279823" y="4300"/>
                  </a:lnTo>
                  <a:lnTo>
                    <a:pt x="23494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168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341226" y="8601471"/>
            <a:ext cx="12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9988550" y="8553450"/>
            <a:ext cx="482600" cy="482600"/>
            <a:chOff x="9988550" y="8553450"/>
            <a:chExt cx="482600" cy="482600"/>
          </a:xfrm>
        </p:grpSpPr>
        <p:sp>
          <p:nvSpPr>
            <p:cNvPr id="69" name="object 69"/>
            <p:cNvSpPr/>
            <p:nvPr/>
          </p:nvSpPr>
          <p:spPr>
            <a:xfrm>
              <a:off x="9994899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9949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0181865" y="8601471"/>
            <a:ext cx="96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Toward</a:t>
            </a:r>
            <a:r>
              <a:rPr spc="75" dirty="0"/>
              <a:t> </a:t>
            </a:r>
            <a:r>
              <a:rPr spc="105" dirty="0"/>
              <a:t>a</a:t>
            </a:r>
            <a:r>
              <a:rPr spc="75" dirty="0"/>
              <a:t> </a:t>
            </a:r>
            <a:r>
              <a:rPr spc="-60" dirty="0"/>
              <a:t>max-</a:t>
            </a:r>
            <a:r>
              <a:rPr spc="70" dirty="0"/>
              <a:t>flow</a:t>
            </a:r>
            <a:r>
              <a:rPr spc="75" dirty="0"/>
              <a:t> </a:t>
            </a:r>
            <a:r>
              <a:rPr spc="4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7990205" cy="235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2400" spc="7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5772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Start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with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f</a:t>
            </a:r>
            <a:r>
              <a:rPr sz="2400" i="1" spc="-125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CBCBCB"/>
                </a:solidFill>
                <a:latin typeface="Times New Roman"/>
                <a:cs typeface="Times New Roman"/>
              </a:rPr>
              <a:t>) = 0</a:t>
            </a:r>
            <a:r>
              <a:rPr sz="2400" spc="150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for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each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edge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e</a:t>
            </a:r>
            <a:r>
              <a:rPr sz="2400" i="1" spc="-5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Symbol"/>
                <a:cs typeface="Symbol"/>
              </a:rPr>
              <a:t></a:t>
            </a:r>
            <a:r>
              <a:rPr sz="2400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Find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an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spc="-204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204" dirty="0">
                <a:solidFill>
                  <a:srgbClr val="CBCBCB"/>
                </a:solidFill>
                <a:latin typeface="Cambria"/>
                <a:cs typeface="Cambria"/>
              </a:rPr>
              <a:t>↝</a:t>
            </a:r>
            <a:r>
              <a:rPr sz="2400" i="1" spc="-204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i="1" spc="140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path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P</a:t>
            </a:r>
            <a:r>
              <a:rPr sz="2400" i="1" spc="140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where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each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edge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has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f</a:t>
            </a:r>
            <a:r>
              <a:rPr sz="2400" i="1" spc="-130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e</a:t>
            </a:r>
            <a:r>
              <a:rPr sz="2400" spc="-10" dirty="0">
                <a:solidFill>
                  <a:srgbClr val="CBCBCB"/>
                </a:solidFill>
                <a:latin typeface="Times New Roman"/>
                <a:cs typeface="Times New Roman"/>
              </a:rPr>
              <a:t>) &lt; </a:t>
            </a:r>
            <a:r>
              <a:rPr sz="2400" i="1" spc="-10" dirty="0">
                <a:solidFill>
                  <a:srgbClr val="CBCBCB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solidFill>
                  <a:srgbClr val="CBCBCB"/>
                </a:solidFill>
                <a:latin typeface="Times New Roman"/>
                <a:cs typeface="Times New Roman"/>
              </a:rPr>
              <a:t>(</a:t>
            </a:r>
            <a:r>
              <a:rPr sz="2400" i="1" spc="-10" dirty="0">
                <a:solidFill>
                  <a:srgbClr val="CBCBCB"/>
                </a:solidFill>
                <a:latin typeface="Times New Roman"/>
                <a:cs typeface="Times New Roman"/>
              </a:rPr>
              <a:t>e</a:t>
            </a:r>
            <a:r>
              <a:rPr sz="2400" spc="-10" dirty="0">
                <a:solidFill>
                  <a:srgbClr val="CBCBCB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Augment flow</a:t>
            </a:r>
            <a:r>
              <a:rPr sz="2400" spc="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along</a:t>
            </a:r>
            <a:r>
              <a:rPr sz="2400" spc="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path</a:t>
            </a:r>
            <a:r>
              <a:rPr sz="2400" spc="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P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Repeat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until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you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stuck.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39850" y="6267450"/>
            <a:ext cx="8677910" cy="2655570"/>
            <a:chOff x="1339850" y="6267450"/>
            <a:chExt cx="8677910" cy="2655570"/>
          </a:xfrm>
        </p:grpSpPr>
        <p:sp>
          <p:nvSpPr>
            <p:cNvPr id="5" name="object 5"/>
            <p:cNvSpPr/>
            <p:nvPr/>
          </p:nvSpPr>
          <p:spPr>
            <a:xfrm>
              <a:off x="4089400" y="6540500"/>
              <a:ext cx="3181985" cy="2030095"/>
            </a:xfrm>
            <a:custGeom>
              <a:avLst/>
              <a:gdLst/>
              <a:ahLst/>
              <a:cxnLst/>
              <a:rect l="l" t="t" r="r" b="b"/>
              <a:pathLst>
                <a:path w="3181984" h="2030095">
                  <a:moveTo>
                    <a:pt x="3181539" y="2030088"/>
                  </a:moveTo>
                  <a:lnTo>
                    <a:pt x="3165480" y="2019841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74462" y="8467138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90175" y="0"/>
                  </a:moveTo>
                  <a:lnTo>
                    <a:pt x="80417" y="93203"/>
                  </a:lnTo>
                  <a:lnTo>
                    <a:pt x="0" y="141321"/>
                  </a:lnTo>
                  <a:lnTo>
                    <a:pt x="186409" y="160834"/>
                  </a:lnTo>
                  <a:lnTo>
                    <a:pt x="90175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97000" y="6762610"/>
              <a:ext cx="2352675" cy="2030730"/>
            </a:xfrm>
            <a:custGeom>
              <a:avLst/>
              <a:gdLst/>
              <a:ahLst/>
              <a:cxnLst/>
              <a:rect l="l" t="t" r="r" b="b"/>
              <a:pathLst>
                <a:path w="2352675" h="2030729">
                  <a:moveTo>
                    <a:pt x="2352279" y="0"/>
                  </a:moveTo>
                  <a:lnTo>
                    <a:pt x="2337859" y="12448"/>
                  </a:lnTo>
                  <a:lnTo>
                    <a:pt x="0" y="203062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48363" y="6692900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669" y="0"/>
                  </a:moveTo>
                  <a:lnTo>
                    <a:pt x="0" y="46095"/>
                  </a:lnTo>
                  <a:lnTo>
                    <a:pt x="86495" y="82158"/>
                  </a:lnTo>
                  <a:lnTo>
                    <a:pt x="109545" y="172994"/>
                  </a:lnTo>
                  <a:lnTo>
                    <a:pt x="18166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79541" y="8839210"/>
              <a:ext cx="83820" cy="0"/>
            </a:xfrm>
            <a:custGeom>
              <a:avLst/>
              <a:gdLst/>
              <a:ahLst/>
              <a:cxnLst/>
              <a:rect l="l" t="t" r="r" b="b"/>
              <a:pathLst>
                <a:path w="83820">
                  <a:moveTo>
                    <a:pt x="0" y="0"/>
                  </a:moveTo>
                  <a:lnTo>
                    <a:pt x="83820" y="0"/>
                  </a:lnTo>
                </a:path>
              </a:pathLst>
            </a:custGeom>
            <a:ln w="38118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802400" y="8755381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11" y="83819"/>
                  </a:lnTo>
                  <a:lnTo>
                    <a:pt x="2" y="167639"/>
                  </a:lnTo>
                  <a:lnTo>
                    <a:pt x="167639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93000" y="6426200"/>
              <a:ext cx="2444115" cy="2100580"/>
            </a:xfrm>
            <a:custGeom>
              <a:avLst/>
              <a:gdLst/>
              <a:ahLst/>
              <a:cxnLst/>
              <a:rect l="l" t="t" r="r" b="b"/>
              <a:pathLst>
                <a:path w="2444115" h="2100579">
                  <a:moveTo>
                    <a:pt x="2443820" y="2100034"/>
                  </a:moveTo>
                  <a:lnTo>
                    <a:pt x="2429372" y="2087618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835956" y="8422932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8" y="0"/>
                  </a:moveTo>
                  <a:lnTo>
                    <a:pt x="86414" y="90887"/>
                  </a:lnTo>
                  <a:lnTo>
                    <a:pt x="0" y="127145"/>
                  </a:lnTo>
                  <a:lnTo>
                    <a:pt x="181773" y="172830"/>
                  </a:lnTo>
                  <a:lnTo>
                    <a:pt x="10925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58900" y="8839200"/>
              <a:ext cx="2344420" cy="0"/>
            </a:xfrm>
            <a:custGeom>
              <a:avLst/>
              <a:gdLst/>
              <a:ahLst/>
              <a:cxnLst/>
              <a:rect l="l" t="t" r="r" b="b"/>
              <a:pathLst>
                <a:path w="2344420">
                  <a:moveTo>
                    <a:pt x="0" y="0"/>
                  </a:moveTo>
                  <a:lnTo>
                    <a:pt x="952500" y="0"/>
                  </a:lnTo>
                </a:path>
                <a:path w="2344420">
                  <a:moveTo>
                    <a:pt x="1765581" y="0"/>
                  </a:moveTo>
                  <a:lnTo>
                    <a:pt x="2344422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42362" y="8755379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16429" y="8839201"/>
              <a:ext cx="83820" cy="0"/>
            </a:xfrm>
            <a:custGeom>
              <a:avLst/>
              <a:gdLst/>
              <a:ahLst/>
              <a:cxnLst/>
              <a:rect l="l" t="t" r="r" b="b"/>
              <a:pathLst>
                <a:path w="83820">
                  <a:moveTo>
                    <a:pt x="0" y="0"/>
                  </a:moveTo>
                  <a:lnTo>
                    <a:pt x="83820" y="0"/>
                  </a:lnTo>
                </a:path>
              </a:pathLst>
            </a:custGeom>
            <a:ln w="3810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39289" y="875538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14800" y="6527799"/>
              <a:ext cx="3076575" cy="0"/>
            </a:xfrm>
            <a:custGeom>
              <a:avLst/>
              <a:gdLst/>
              <a:ahLst/>
              <a:cxnLst/>
              <a:rect l="l" t="t" r="r" b="b"/>
              <a:pathLst>
                <a:path w="3076575">
                  <a:moveTo>
                    <a:pt x="0" y="0"/>
                  </a:moveTo>
                  <a:lnTo>
                    <a:pt x="1447799" y="0"/>
                  </a:lnTo>
                </a:path>
                <a:path w="3076575">
                  <a:moveTo>
                    <a:pt x="2132256" y="0"/>
                  </a:moveTo>
                  <a:lnTo>
                    <a:pt x="3076536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30376" y="6443980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40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76786" y="8351036"/>
              <a:ext cx="0" cy="64769"/>
            </a:xfrm>
            <a:custGeom>
              <a:avLst/>
              <a:gdLst/>
              <a:ahLst/>
              <a:cxnLst/>
              <a:rect l="l" t="t" r="r" b="b"/>
              <a:pathLst>
                <a:path h="64770">
                  <a:moveTo>
                    <a:pt x="0" y="0"/>
                  </a:moveTo>
                  <a:lnTo>
                    <a:pt x="0" y="64769"/>
                  </a:lnTo>
                </a:path>
              </a:pathLst>
            </a:custGeom>
            <a:ln w="38273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3047" y="8335804"/>
              <a:ext cx="167632" cy="16763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569281" y="6844030"/>
              <a:ext cx="0" cy="1704339"/>
            </a:xfrm>
            <a:custGeom>
              <a:avLst/>
              <a:gdLst/>
              <a:ahLst/>
              <a:cxnLst/>
              <a:rect l="l" t="t" r="r" b="b"/>
              <a:pathLst>
                <a:path h="1704340">
                  <a:moveTo>
                    <a:pt x="0" y="902969"/>
                  </a:moveTo>
                  <a:lnTo>
                    <a:pt x="0" y="1704115"/>
                  </a:lnTo>
                </a:path>
                <a:path h="1704340">
                  <a:moveTo>
                    <a:pt x="0" y="0"/>
                  </a:moveTo>
                  <a:lnTo>
                    <a:pt x="0" y="585469"/>
                  </a:lnTo>
                </a:path>
              </a:pathLst>
            </a:custGeom>
            <a:ln w="3824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85395" y="6756400"/>
              <a:ext cx="167640" cy="168275"/>
            </a:xfrm>
            <a:custGeom>
              <a:avLst/>
              <a:gdLst/>
              <a:ahLst/>
              <a:cxnLst/>
              <a:rect l="l" t="t" r="r" b="b"/>
              <a:pathLst>
                <a:path w="167640" h="168275">
                  <a:moveTo>
                    <a:pt x="83804" y="0"/>
                  </a:moveTo>
                  <a:lnTo>
                    <a:pt x="0" y="167647"/>
                  </a:lnTo>
                  <a:lnTo>
                    <a:pt x="83816" y="125730"/>
                  </a:lnTo>
                  <a:lnTo>
                    <a:pt x="167639" y="167633"/>
                  </a:lnTo>
                  <a:lnTo>
                    <a:pt x="83804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327900" y="627379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8"/>
                  </a:lnTo>
                  <a:lnTo>
                    <a:pt x="4301" y="190076"/>
                  </a:lnTo>
                  <a:lnTo>
                    <a:pt x="0" y="234950"/>
                  </a:lnTo>
                  <a:lnTo>
                    <a:pt x="4301" y="279824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1"/>
                  </a:lnTo>
                  <a:lnTo>
                    <a:pt x="146538" y="452696"/>
                  </a:lnTo>
                  <a:lnTo>
                    <a:pt x="190076" y="465599"/>
                  </a:lnTo>
                  <a:lnTo>
                    <a:pt x="234950" y="469900"/>
                  </a:lnTo>
                  <a:lnTo>
                    <a:pt x="279824" y="465599"/>
                  </a:lnTo>
                  <a:lnTo>
                    <a:pt x="323362" y="452696"/>
                  </a:lnTo>
                  <a:lnTo>
                    <a:pt x="364227" y="431191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27900" y="6273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13600" y="7429500"/>
              <a:ext cx="684530" cy="317500"/>
            </a:xfrm>
            <a:custGeom>
              <a:avLst/>
              <a:gdLst/>
              <a:ahLst/>
              <a:cxnLst/>
              <a:rect l="l" t="t" r="r" b="b"/>
              <a:pathLst>
                <a:path w="684529" h="317500">
                  <a:moveTo>
                    <a:pt x="684456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684456" y="317500"/>
                  </a:lnTo>
                  <a:lnTo>
                    <a:pt x="684456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323101" y="74242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6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562600" y="6337300"/>
            <a:ext cx="684530" cy="317500"/>
          </a:xfrm>
          <a:custGeom>
            <a:avLst/>
            <a:gdLst/>
            <a:ahLst/>
            <a:cxnLst/>
            <a:rect l="l" t="t" r="r" b="b"/>
            <a:pathLst>
              <a:path w="684529" h="317500">
                <a:moveTo>
                  <a:pt x="684456" y="0"/>
                </a:moveTo>
                <a:lnTo>
                  <a:pt x="0" y="0"/>
                </a:lnTo>
                <a:lnTo>
                  <a:pt x="0" y="317500"/>
                </a:lnTo>
                <a:lnTo>
                  <a:pt x="684456" y="317500"/>
                </a:lnTo>
                <a:lnTo>
                  <a:pt x="68445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672101" y="63320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4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86400" y="7327900"/>
            <a:ext cx="748030" cy="635635"/>
          </a:xfrm>
          <a:custGeom>
            <a:avLst/>
            <a:gdLst/>
            <a:ahLst/>
            <a:cxnLst/>
            <a:rect l="l" t="t" r="r" b="b"/>
            <a:pathLst>
              <a:path w="748029" h="635634">
                <a:moveTo>
                  <a:pt x="170592" y="0"/>
                </a:moveTo>
                <a:lnTo>
                  <a:pt x="0" y="267776"/>
                </a:lnTo>
                <a:lnTo>
                  <a:pt x="577264" y="635534"/>
                </a:lnTo>
                <a:lnTo>
                  <a:pt x="747857" y="367757"/>
                </a:lnTo>
                <a:lnTo>
                  <a:pt x="170592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 rot="1920000">
            <a:off x="5619375" y="7550298"/>
            <a:ext cx="528906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95"/>
              </a:lnSpc>
            </a:pPr>
            <a:r>
              <a:rPr sz="1600" dirty="0">
                <a:latin typeface="Lucida Sans Unicode"/>
                <a:cs typeface="Lucida Sans Unicode"/>
              </a:rPr>
              <a:t>8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spc="-50" dirty="0"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311400" y="8648700"/>
            <a:ext cx="813435" cy="317500"/>
          </a:xfrm>
          <a:custGeom>
            <a:avLst/>
            <a:gdLst/>
            <a:ahLst/>
            <a:cxnLst/>
            <a:rect l="l" t="t" r="r" b="b"/>
            <a:pathLst>
              <a:path w="813435" h="317500">
                <a:moveTo>
                  <a:pt x="813081" y="0"/>
                </a:moveTo>
                <a:lnTo>
                  <a:pt x="0" y="0"/>
                </a:lnTo>
                <a:lnTo>
                  <a:pt x="0" y="317500"/>
                </a:lnTo>
                <a:lnTo>
                  <a:pt x="813081" y="317500"/>
                </a:lnTo>
                <a:lnTo>
                  <a:pt x="81308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420901" y="8643416"/>
            <a:ext cx="6400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714001" y="8598306"/>
            <a:ext cx="1232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8</a:t>
            </a:r>
            <a:r>
              <a:rPr sz="1800" spc="395" dirty="0">
                <a:latin typeface="Lucida Sans Unicode"/>
                <a:cs typeface="Lucida Sans Unicode"/>
              </a:rPr>
              <a:t> </a:t>
            </a:r>
            <a:r>
              <a:rPr sz="1800" spc="-300" dirty="0">
                <a:solidFill>
                  <a:srgbClr val="8D3124"/>
                </a:solidFill>
                <a:latin typeface="Lucida Sans Unicode"/>
                <a:cs typeface="Lucida Sans Unicode"/>
              </a:rPr>
              <a:t>+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2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spc="-30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496300" y="7226300"/>
            <a:ext cx="823594" cy="771525"/>
          </a:xfrm>
          <a:custGeom>
            <a:avLst/>
            <a:gdLst/>
            <a:ahLst/>
            <a:cxnLst/>
            <a:rect l="l" t="t" r="r" b="b"/>
            <a:pathLst>
              <a:path w="823595" h="771525">
                <a:moveTo>
                  <a:pt x="207041" y="0"/>
                </a:moveTo>
                <a:lnTo>
                  <a:pt x="0" y="240708"/>
                </a:lnTo>
                <a:lnTo>
                  <a:pt x="616424" y="770916"/>
                </a:lnTo>
                <a:lnTo>
                  <a:pt x="823466" y="530209"/>
                </a:lnTo>
                <a:lnTo>
                  <a:pt x="20704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 rot="2400000">
            <a:off x="8604753" y="7520312"/>
            <a:ext cx="650411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5"/>
              </a:lnSpc>
            </a:pPr>
            <a:r>
              <a:rPr sz="2400" baseline="1736" dirty="0">
                <a:latin typeface="Lucida Sans Unicode"/>
                <a:cs typeface="Lucida Sans Unicode"/>
              </a:rPr>
              <a:t>0</a:t>
            </a:r>
            <a:r>
              <a:rPr sz="2400" spc="-82" baseline="1736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2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358900" y="6267450"/>
            <a:ext cx="8611235" cy="2768600"/>
            <a:chOff x="1358900" y="6267450"/>
            <a:chExt cx="8611235" cy="2768600"/>
          </a:xfrm>
        </p:grpSpPr>
        <p:sp>
          <p:nvSpPr>
            <p:cNvPr id="37" name="object 37"/>
            <p:cNvSpPr/>
            <p:nvPr/>
          </p:nvSpPr>
          <p:spPr>
            <a:xfrm>
              <a:off x="1397000" y="6817383"/>
              <a:ext cx="2289175" cy="1976120"/>
            </a:xfrm>
            <a:custGeom>
              <a:avLst/>
              <a:gdLst/>
              <a:ahLst/>
              <a:cxnLst/>
              <a:rect l="l" t="t" r="r" b="b"/>
              <a:pathLst>
                <a:path w="2289175" h="1976120">
                  <a:moveTo>
                    <a:pt x="2288830" y="0"/>
                  </a:moveTo>
                  <a:lnTo>
                    <a:pt x="2259990" y="24896"/>
                  </a:lnTo>
                  <a:lnTo>
                    <a:pt x="0" y="1975848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99723" y="6692900"/>
              <a:ext cx="330835" cy="314960"/>
            </a:xfrm>
            <a:custGeom>
              <a:avLst/>
              <a:gdLst/>
              <a:ahLst/>
              <a:cxnLst/>
              <a:rect l="l" t="t" r="r" b="b"/>
              <a:pathLst>
                <a:path w="330835" h="314959">
                  <a:moveTo>
                    <a:pt x="330309" y="0"/>
                  </a:moveTo>
                  <a:lnTo>
                    <a:pt x="0" y="83811"/>
                  </a:lnTo>
                  <a:lnTo>
                    <a:pt x="157266" y="149379"/>
                  </a:lnTo>
                  <a:lnTo>
                    <a:pt x="199172" y="314534"/>
                  </a:lnTo>
                  <a:lnTo>
                    <a:pt x="33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518400" y="8839210"/>
              <a:ext cx="2261235" cy="0"/>
            </a:xfrm>
            <a:custGeom>
              <a:avLst/>
              <a:gdLst/>
              <a:ahLst/>
              <a:cxnLst/>
              <a:rect l="l" t="t" r="r" b="b"/>
              <a:pathLst>
                <a:path w="2261234">
                  <a:moveTo>
                    <a:pt x="0" y="0"/>
                  </a:moveTo>
                  <a:lnTo>
                    <a:pt x="1003300" y="0"/>
                  </a:lnTo>
                </a:path>
                <a:path w="2261234">
                  <a:moveTo>
                    <a:pt x="1816381" y="0"/>
                  </a:moveTo>
                  <a:lnTo>
                    <a:pt x="2261141" y="0"/>
                  </a:lnTo>
                </a:path>
              </a:pathLst>
            </a:custGeom>
            <a:ln w="762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665239" y="868680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1" y="152399"/>
                  </a:lnTo>
                  <a:lnTo>
                    <a:pt x="2" y="304800"/>
                  </a:lnTo>
                  <a:lnTo>
                    <a:pt x="304797" y="152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000500" y="8839201"/>
              <a:ext cx="3115945" cy="0"/>
            </a:xfrm>
            <a:custGeom>
              <a:avLst/>
              <a:gdLst/>
              <a:ahLst/>
              <a:cxnLst/>
              <a:rect l="l" t="t" r="r" b="b"/>
              <a:pathLst>
                <a:path w="3115945">
                  <a:moveTo>
                    <a:pt x="2246556" y="0"/>
                  </a:moveTo>
                  <a:lnTo>
                    <a:pt x="3115929" y="0"/>
                  </a:lnTo>
                </a:path>
                <a:path w="3115945">
                  <a:moveTo>
                    <a:pt x="0" y="0"/>
                  </a:moveTo>
                  <a:lnTo>
                    <a:pt x="1562100" y="0"/>
                  </a:lnTo>
                </a:path>
              </a:pathLst>
            </a:custGeom>
            <a:ln w="76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002129" y="868680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199" y="152400"/>
                  </a:lnTo>
                  <a:lnTo>
                    <a:pt x="0" y="304799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076782" y="6476999"/>
              <a:ext cx="0" cy="1874520"/>
            </a:xfrm>
            <a:custGeom>
              <a:avLst/>
              <a:gdLst/>
              <a:ahLst/>
              <a:cxnLst/>
              <a:rect l="l" t="t" r="r" b="b"/>
              <a:pathLst>
                <a:path h="1874520">
                  <a:moveTo>
                    <a:pt x="0" y="1270000"/>
                  </a:moveTo>
                  <a:lnTo>
                    <a:pt x="0" y="1874037"/>
                  </a:lnTo>
                </a:path>
                <a:path h="1874520">
                  <a:moveTo>
                    <a:pt x="0" y="0"/>
                  </a:moveTo>
                  <a:lnTo>
                    <a:pt x="0" y="952500"/>
                  </a:lnTo>
                </a:path>
              </a:pathLst>
            </a:custGeom>
            <a:ln w="76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24455" y="819865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152427" y="304785"/>
                  </a:lnTo>
                  <a:lnTo>
                    <a:pt x="266701" y="76186"/>
                  </a:lnTo>
                  <a:lnTo>
                    <a:pt x="152407" y="76186"/>
                  </a:lnTo>
                  <a:lnTo>
                    <a:pt x="0" y="0"/>
                  </a:lnTo>
                  <a:close/>
                </a:path>
                <a:path w="304800" h="304800">
                  <a:moveTo>
                    <a:pt x="304786" y="0"/>
                  </a:moveTo>
                  <a:lnTo>
                    <a:pt x="152407" y="76186"/>
                  </a:lnTo>
                  <a:lnTo>
                    <a:pt x="266701" y="76186"/>
                  </a:lnTo>
                  <a:lnTo>
                    <a:pt x="3047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3279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7"/>
                  </a:lnTo>
                  <a:lnTo>
                    <a:pt x="4301" y="190075"/>
                  </a:lnTo>
                  <a:lnTo>
                    <a:pt x="0" y="234949"/>
                  </a:lnTo>
                  <a:lnTo>
                    <a:pt x="4301" y="279823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7" y="431190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3279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835400" y="627379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8"/>
                  </a:lnTo>
                  <a:lnTo>
                    <a:pt x="4301" y="190076"/>
                  </a:lnTo>
                  <a:lnTo>
                    <a:pt x="0" y="234950"/>
                  </a:lnTo>
                  <a:lnTo>
                    <a:pt x="4301" y="279824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1"/>
                  </a:lnTo>
                  <a:lnTo>
                    <a:pt x="146538" y="452696"/>
                  </a:lnTo>
                  <a:lnTo>
                    <a:pt x="190076" y="465599"/>
                  </a:lnTo>
                  <a:lnTo>
                    <a:pt x="234950" y="469900"/>
                  </a:lnTo>
                  <a:lnTo>
                    <a:pt x="279824" y="465599"/>
                  </a:lnTo>
                  <a:lnTo>
                    <a:pt x="323362" y="452696"/>
                  </a:lnTo>
                  <a:lnTo>
                    <a:pt x="364227" y="431191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835400" y="6273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733800" y="7429500"/>
              <a:ext cx="684530" cy="317500"/>
            </a:xfrm>
            <a:custGeom>
              <a:avLst/>
              <a:gdLst/>
              <a:ahLst/>
              <a:cxnLst/>
              <a:rect l="l" t="t" r="r" b="b"/>
              <a:pathLst>
                <a:path w="684529" h="317500">
                  <a:moveTo>
                    <a:pt x="684456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684456" y="317500"/>
                  </a:lnTo>
                  <a:lnTo>
                    <a:pt x="684456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247900" y="7302500"/>
              <a:ext cx="822960" cy="772160"/>
            </a:xfrm>
            <a:custGeom>
              <a:avLst/>
              <a:gdLst/>
              <a:ahLst/>
              <a:cxnLst/>
              <a:rect l="l" t="t" r="r" b="b"/>
              <a:pathLst>
                <a:path w="822960" h="772159">
                  <a:moveTo>
                    <a:pt x="615499" y="0"/>
                  </a:moveTo>
                  <a:lnTo>
                    <a:pt x="0" y="531284"/>
                  </a:lnTo>
                  <a:lnTo>
                    <a:pt x="207460" y="771630"/>
                  </a:lnTo>
                  <a:lnTo>
                    <a:pt x="822960" y="240346"/>
                  </a:lnTo>
                  <a:lnTo>
                    <a:pt x="615499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835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7"/>
                  </a:lnTo>
                  <a:lnTo>
                    <a:pt x="4301" y="190075"/>
                  </a:lnTo>
                  <a:lnTo>
                    <a:pt x="0" y="234949"/>
                  </a:lnTo>
                  <a:lnTo>
                    <a:pt x="4301" y="279823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7" y="431190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835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 rot="19200000">
            <a:off x="2104617" y="7517641"/>
            <a:ext cx="330761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 txBox="1"/>
          <p:nvPr/>
        </p:nvSpPr>
        <p:spPr>
          <a:xfrm rot="19200000">
            <a:off x="2301599" y="7582449"/>
            <a:ext cx="70006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2400" b="1" spc="-1829" baseline="5208" dirty="0">
                <a:solidFill>
                  <a:srgbClr val="8D3124"/>
                </a:solidFill>
                <a:latin typeface="Arial"/>
                <a:cs typeface="Arial"/>
              </a:rPr>
              <a:t>—</a:t>
            </a:r>
            <a:r>
              <a:rPr sz="1600" dirty="0">
                <a:latin typeface="Lucida Sans Unicode"/>
                <a:cs typeface="Lucida Sans Unicode"/>
              </a:rPr>
              <a:t>8</a:t>
            </a:r>
            <a:r>
              <a:rPr sz="1600" spc="-6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55" dirty="0">
                <a:latin typeface="Lucida Sans Unicode"/>
                <a:cs typeface="Lucida Sans Unicode"/>
              </a:rPr>
              <a:t> </a:t>
            </a:r>
            <a:r>
              <a:rPr sz="2400" spc="-37" baseline="1736" dirty="0">
                <a:latin typeface="Lucida Sans Unicode"/>
                <a:cs typeface="Lucida Sans Unicode"/>
              </a:rPr>
              <a:t>10</a:t>
            </a:r>
            <a:endParaRPr sz="2400" baseline="1736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551201" y="7424216"/>
            <a:ext cx="8039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aseline="3472" dirty="0">
                <a:solidFill>
                  <a:srgbClr val="8D3124"/>
                </a:solidFill>
                <a:latin typeface="Lucida Sans Unicode"/>
                <a:cs typeface="Lucida Sans Unicode"/>
              </a:rPr>
              <a:t>2</a:t>
            </a:r>
            <a:r>
              <a:rPr sz="2400" spc="382" baseline="3472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b="1" spc="-1650" baseline="3472" dirty="0">
                <a:solidFill>
                  <a:srgbClr val="8D3124"/>
                </a:solidFill>
                <a:latin typeface="Arial"/>
                <a:cs typeface="Arial"/>
              </a:rPr>
              <a:t>—</a:t>
            </a: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2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20" dirty="0">
                <a:latin typeface="Lucida Sans Unicode"/>
                <a:cs typeface="Lucida Sans Unicode"/>
              </a:rPr>
              <a:t> </a:t>
            </a:r>
            <a:r>
              <a:rPr sz="1600" spc="-50" dirty="0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621301" y="8315756"/>
            <a:ext cx="562610" cy="6096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480"/>
              </a:spcBef>
            </a:pP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400" b="1" spc="-1800" baseline="3472" dirty="0">
                <a:solidFill>
                  <a:srgbClr val="8D3124"/>
                </a:solidFill>
                <a:latin typeface="Arial"/>
                <a:cs typeface="Arial"/>
              </a:rPr>
              <a:t>—</a:t>
            </a: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9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555001" y="8303056"/>
            <a:ext cx="716280" cy="6096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  <a:p>
            <a:pPr marL="38100">
              <a:lnSpc>
                <a:spcPct val="100000"/>
              </a:lnSpc>
              <a:spcBef>
                <a:spcPts val="380"/>
              </a:spcBef>
            </a:pPr>
            <a:r>
              <a:rPr sz="2400" b="1" spc="-1800" baseline="3472" dirty="0">
                <a:solidFill>
                  <a:srgbClr val="8D3124"/>
                </a:solidFill>
                <a:latin typeface="Arial"/>
                <a:cs typeface="Arial"/>
              </a:rPr>
              <a:t>—</a:t>
            </a:r>
            <a:r>
              <a:rPr sz="1600" dirty="0">
                <a:latin typeface="Lucida Sans Unicode"/>
                <a:cs typeface="Lucida Sans Unicode"/>
              </a:rPr>
              <a:t>8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09602" y="5793779"/>
            <a:ext cx="3068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flow</a:t>
            </a:r>
            <a:r>
              <a:rPr sz="1800" b="1" spc="5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network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G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and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flow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spc="5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162050" y="8553450"/>
            <a:ext cx="482600" cy="482600"/>
            <a:chOff x="1162050" y="8553450"/>
            <a:chExt cx="482600" cy="482600"/>
          </a:xfrm>
        </p:grpSpPr>
        <p:sp>
          <p:nvSpPr>
            <p:cNvPr id="60" name="object 60"/>
            <p:cNvSpPr/>
            <p:nvPr/>
          </p:nvSpPr>
          <p:spPr>
            <a:xfrm>
              <a:off x="1168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49" y="0"/>
                  </a:moveTo>
                  <a:lnTo>
                    <a:pt x="190075" y="4300"/>
                  </a:lnTo>
                  <a:lnTo>
                    <a:pt x="146537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7" y="452695"/>
                  </a:lnTo>
                  <a:lnTo>
                    <a:pt x="190075" y="465598"/>
                  </a:lnTo>
                  <a:lnTo>
                    <a:pt x="234949" y="469899"/>
                  </a:lnTo>
                  <a:lnTo>
                    <a:pt x="279823" y="465598"/>
                  </a:lnTo>
                  <a:lnTo>
                    <a:pt x="323361" y="452695"/>
                  </a:lnTo>
                  <a:lnTo>
                    <a:pt x="364226" y="431190"/>
                  </a:lnTo>
                  <a:lnTo>
                    <a:pt x="401083" y="401084"/>
                  </a:lnTo>
                  <a:lnTo>
                    <a:pt x="431190" y="364227"/>
                  </a:lnTo>
                  <a:lnTo>
                    <a:pt x="452695" y="323361"/>
                  </a:lnTo>
                  <a:lnTo>
                    <a:pt x="465598" y="279823"/>
                  </a:lnTo>
                  <a:lnTo>
                    <a:pt x="469899" y="234949"/>
                  </a:lnTo>
                  <a:lnTo>
                    <a:pt x="465598" y="190075"/>
                  </a:lnTo>
                  <a:lnTo>
                    <a:pt x="452695" y="146537"/>
                  </a:lnTo>
                  <a:lnTo>
                    <a:pt x="431190" y="105672"/>
                  </a:lnTo>
                  <a:lnTo>
                    <a:pt x="401083" y="68815"/>
                  </a:lnTo>
                  <a:lnTo>
                    <a:pt x="364226" y="38708"/>
                  </a:lnTo>
                  <a:lnTo>
                    <a:pt x="323361" y="17203"/>
                  </a:lnTo>
                  <a:lnTo>
                    <a:pt x="279823" y="4300"/>
                  </a:lnTo>
                  <a:lnTo>
                    <a:pt x="23494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68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341226" y="8601471"/>
            <a:ext cx="12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9988550" y="8553450"/>
            <a:ext cx="482600" cy="482600"/>
            <a:chOff x="9988550" y="8553450"/>
            <a:chExt cx="482600" cy="482600"/>
          </a:xfrm>
        </p:grpSpPr>
        <p:sp>
          <p:nvSpPr>
            <p:cNvPr id="64" name="object 64"/>
            <p:cNvSpPr/>
            <p:nvPr/>
          </p:nvSpPr>
          <p:spPr>
            <a:xfrm>
              <a:off x="9994899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9949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0181865" y="8601471"/>
            <a:ext cx="96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Toward</a:t>
            </a:r>
            <a:r>
              <a:rPr spc="75" dirty="0"/>
              <a:t> </a:t>
            </a:r>
            <a:r>
              <a:rPr spc="105" dirty="0"/>
              <a:t>a</a:t>
            </a:r>
            <a:r>
              <a:rPr spc="75" dirty="0"/>
              <a:t> </a:t>
            </a:r>
            <a:r>
              <a:rPr spc="-60" dirty="0"/>
              <a:t>max-</a:t>
            </a:r>
            <a:r>
              <a:rPr spc="70" dirty="0"/>
              <a:t>flow</a:t>
            </a:r>
            <a:r>
              <a:rPr spc="75" dirty="0"/>
              <a:t> </a:t>
            </a:r>
            <a:r>
              <a:rPr spc="4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7990205" cy="235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2400" spc="7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5772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Start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with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f</a:t>
            </a:r>
            <a:r>
              <a:rPr sz="2400" i="1" spc="-125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CBCBCB"/>
                </a:solidFill>
                <a:latin typeface="Times New Roman"/>
                <a:cs typeface="Times New Roman"/>
              </a:rPr>
              <a:t>) = 0</a:t>
            </a:r>
            <a:r>
              <a:rPr sz="2400" spc="150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for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each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edge</a:t>
            </a:r>
            <a:r>
              <a:rPr sz="2400" spc="-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e</a:t>
            </a:r>
            <a:r>
              <a:rPr sz="2400" i="1" spc="-5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Symbol"/>
                <a:cs typeface="Symbol"/>
              </a:rPr>
              <a:t></a:t>
            </a:r>
            <a:r>
              <a:rPr sz="2400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Find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an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spc="-204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204" dirty="0">
                <a:solidFill>
                  <a:srgbClr val="CBCBCB"/>
                </a:solidFill>
                <a:latin typeface="Cambria"/>
                <a:cs typeface="Cambria"/>
              </a:rPr>
              <a:t>↝</a:t>
            </a:r>
            <a:r>
              <a:rPr sz="2400" i="1" spc="-204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i="1" spc="140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path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P</a:t>
            </a:r>
            <a:r>
              <a:rPr sz="2400" i="1" spc="140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where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each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edge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has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f</a:t>
            </a:r>
            <a:r>
              <a:rPr sz="2400" i="1" spc="-130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e</a:t>
            </a:r>
            <a:r>
              <a:rPr sz="2400" spc="-10" dirty="0">
                <a:solidFill>
                  <a:srgbClr val="CBCBCB"/>
                </a:solidFill>
                <a:latin typeface="Times New Roman"/>
                <a:cs typeface="Times New Roman"/>
              </a:rPr>
              <a:t>) &lt; </a:t>
            </a:r>
            <a:r>
              <a:rPr sz="2400" i="1" spc="-10" dirty="0">
                <a:solidFill>
                  <a:srgbClr val="CBCBCB"/>
                </a:solidFill>
                <a:latin typeface="Times New Roman"/>
                <a:cs typeface="Times New Roman"/>
              </a:rPr>
              <a:t>c</a:t>
            </a:r>
            <a:r>
              <a:rPr sz="2400" spc="-10" dirty="0">
                <a:solidFill>
                  <a:srgbClr val="CBCBCB"/>
                </a:solidFill>
                <a:latin typeface="Times New Roman"/>
                <a:cs typeface="Times New Roman"/>
              </a:rPr>
              <a:t>(</a:t>
            </a:r>
            <a:r>
              <a:rPr sz="2400" i="1" spc="-10" dirty="0">
                <a:solidFill>
                  <a:srgbClr val="CBCBCB"/>
                </a:solidFill>
                <a:latin typeface="Times New Roman"/>
                <a:cs typeface="Times New Roman"/>
              </a:rPr>
              <a:t>e</a:t>
            </a:r>
            <a:r>
              <a:rPr sz="2400" spc="-10" dirty="0">
                <a:solidFill>
                  <a:srgbClr val="CBCBCB"/>
                </a:solidFill>
                <a:latin typeface="Times New Roman"/>
                <a:cs typeface="Times New Roman"/>
              </a:rPr>
              <a:t>)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Augment flow</a:t>
            </a:r>
            <a:r>
              <a:rPr sz="2400" spc="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along</a:t>
            </a:r>
            <a:r>
              <a:rPr sz="2400" spc="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path</a:t>
            </a:r>
            <a:r>
              <a:rPr sz="2400" spc="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P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Repeat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until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you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stuck.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77950" y="6337300"/>
            <a:ext cx="8639810" cy="2585720"/>
            <a:chOff x="1377950" y="6337300"/>
            <a:chExt cx="8639810" cy="2585720"/>
          </a:xfrm>
        </p:grpSpPr>
        <p:sp>
          <p:nvSpPr>
            <p:cNvPr id="5" name="object 5"/>
            <p:cNvSpPr/>
            <p:nvPr/>
          </p:nvSpPr>
          <p:spPr>
            <a:xfrm>
              <a:off x="4089400" y="6540500"/>
              <a:ext cx="3181985" cy="2030095"/>
            </a:xfrm>
            <a:custGeom>
              <a:avLst/>
              <a:gdLst/>
              <a:ahLst/>
              <a:cxnLst/>
              <a:rect l="l" t="t" r="r" b="b"/>
              <a:pathLst>
                <a:path w="3181984" h="2030095">
                  <a:moveTo>
                    <a:pt x="3181539" y="2030088"/>
                  </a:moveTo>
                  <a:lnTo>
                    <a:pt x="3165480" y="2019841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74462" y="8467138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90175" y="0"/>
                  </a:moveTo>
                  <a:lnTo>
                    <a:pt x="80417" y="93203"/>
                  </a:lnTo>
                  <a:lnTo>
                    <a:pt x="0" y="141321"/>
                  </a:lnTo>
                  <a:lnTo>
                    <a:pt x="186409" y="160834"/>
                  </a:lnTo>
                  <a:lnTo>
                    <a:pt x="90175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97000" y="6762610"/>
              <a:ext cx="2352675" cy="2030730"/>
            </a:xfrm>
            <a:custGeom>
              <a:avLst/>
              <a:gdLst/>
              <a:ahLst/>
              <a:cxnLst/>
              <a:rect l="l" t="t" r="r" b="b"/>
              <a:pathLst>
                <a:path w="2352675" h="2030729">
                  <a:moveTo>
                    <a:pt x="2352279" y="0"/>
                  </a:moveTo>
                  <a:lnTo>
                    <a:pt x="2337859" y="12448"/>
                  </a:lnTo>
                  <a:lnTo>
                    <a:pt x="0" y="203062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48363" y="6692900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669" y="0"/>
                  </a:moveTo>
                  <a:lnTo>
                    <a:pt x="0" y="46095"/>
                  </a:lnTo>
                  <a:lnTo>
                    <a:pt x="86495" y="82158"/>
                  </a:lnTo>
                  <a:lnTo>
                    <a:pt x="109545" y="172994"/>
                  </a:lnTo>
                  <a:lnTo>
                    <a:pt x="18166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18400" y="8839210"/>
              <a:ext cx="2345055" cy="0"/>
            </a:xfrm>
            <a:custGeom>
              <a:avLst/>
              <a:gdLst/>
              <a:ahLst/>
              <a:cxnLst/>
              <a:rect l="l" t="t" r="r" b="b"/>
              <a:pathLst>
                <a:path w="2345054">
                  <a:moveTo>
                    <a:pt x="0" y="0"/>
                  </a:moveTo>
                  <a:lnTo>
                    <a:pt x="838200" y="0"/>
                  </a:lnTo>
                </a:path>
                <a:path w="2345054">
                  <a:moveTo>
                    <a:pt x="1779907" y="0"/>
                  </a:moveTo>
                  <a:lnTo>
                    <a:pt x="2344961" y="0"/>
                  </a:lnTo>
                </a:path>
              </a:pathLst>
            </a:custGeom>
            <a:ln w="38118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802400" y="8755381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11" y="83819"/>
                  </a:lnTo>
                  <a:lnTo>
                    <a:pt x="2" y="167639"/>
                  </a:lnTo>
                  <a:lnTo>
                    <a:pt x="167639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93000" y="6426200"/>
              <a:ext cx="2444115" cy="2100580"/>
            </a:xfrm>
            <a:custGeom>
              <a:avLst/>
              <a:gdLst/>
              <a:ahLst/>
              <a:cxnLst/>
              <a:rect l="l" t="t" r="r" b="b"/>
              <a:pathLst>
                <a:path w="2444115" h="2100579">
                  <a:moveTo>
                    <a:pt x="2443820" y="2100034"/>
                  </a:moveTo>
                  <a:lnTo>
                    <a:pt x="2429372" y="2087618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835956" y="8422932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8" y="0"/>
                  </a:moveTo>
                  <a:lnTo>
                    <a:pt x="86414" y="90887"/>
                  </a:lnTo>
                  <a:lnTo>
                    <a:pt x="0" y="127145"/>
                  </a:lnTo>
                  <a:lnTo>
                    <a:pt x="181773" y="172830"/>
                  </a:lnTo>
                  <a:lnTo>
                    <a:pt x="10925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06802" y="8839200"/>
              <a:ext cx="96520" cy="0"/>
            </a:xfrm>
            <a:custGeom>
              <a:avLst/>
              <a:gdLst/>
              <a:ahLst/>
              <a:cxnLst/>
              <a:rect l="l" t="t" r="r" b="b"/>
              <a:pathLst>
                <a:path w="96520">
                  <a:moveTo>
                    <a:pt x="0" y="0"/>
                  </a:moveTo>
                  <a:lnTo>
                    <a:pt x="9652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42362" y="8755379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03729" y="8839201"/>
              <a:ext cx="96520" cy="0"/>
            </a:xfrm>
            <a:custGeom>
              <a:avLst/>
              <a:gdLst/>
              <a:ahLst/>
              <a:cxnLst/>
              <a:rect l="l" t="t" r="r" b="b"/>
              <a:pathLst>
                <a:path w="96520">
                  <a:moveTo>
                    <a:pt x="0" y="0"/>
                  </a:moveTo>
                  <a:lnTo>
                    <a:pt x="96520" y="0"/>
                  </a:lnTo>
                </a:path>
              </a:pathLst>
            </a:custGeom>
            <a:ln w="3810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39289" y="875538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14800" y="6527799"/>
              <a:ext cx="3076575" cy="0"/>
            </a:xfrm>
            <a:custGeom>
              <a:avLst/>
              <a:gdLst/>
              <a:ahLst/>
              <a:cxnLst/>
              <a:rect l="l" t="t" r="r" b="b"/>
              <a:pathLst>
                <a:path w="3076575">
                  <a:moveTo>
                    <a:pt x="2132256" y="0"/>
                  </a:moveTo>
                  <a:lnTo>
                    <a:pt x="3076536" y="0"/>
                  </a:lnTo>
                </a:path>
                <a:path w="3076575">
                  <a:moveTo>
                    <a:pt x="0" y="0"/>
                  </a:moveTo>
                  <a:lnTo>
                    <a:pt x="1447799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30376" y="6443979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40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76786" y="6496049"/>
              <a:ext cx="0" cy="1920239"/>
            </a:xfrm>
            <a:custGeom>
              <a:avLst/>
              <a:gdLst/>
              <a:ahLst/>
              <a:cxnLst/>
              <a:rect l="l" t="t" r="r" b="b"/>
              <a:pathLst>
                <a:path h="1920240">
                  <a:moveTo>
                    <a:pt x="0" y="1250950"/>
                  </a:moveTo>
                  <a:lnTo>
                    <a:pt x="0" y="1919757"/>
                  </a:lnTo>
                </a:path>
                <a:path h="1920240">
                  <a:moveTo>
                    <a:pt x="0" y="0"/>
                  </a:moveTo>
                  <a:lnTo>
                    <a:pt x="0" y="933450"/>
                  </a:lnTo>
                </a:path>
              </a:pathLst>
            </a:custGeom>
            <a:ln w="38273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3047" y="8335804"/>
              <a:ext cx="167632" cy="16763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569281" y="6844030"/>
              <a:ext cx="0" cy="64769"/>
            </a:xfrm>
            <a:custGeom>
              <a:avLst/>
              <a:gdLst/>
              <a:ahLst/>
              <a:cxnLst/>
              <a:rect l="l" t="t" r="r" b="b"/>
              <a:pathLst>
                <a:path h="64770">
                  <a:moveTo>
                    <a:pt x="0" y="0"/>
                  </a:moveTo>
                  <a:lnTo>
                    <a:pt x="0" y="64769"/>
                  </a:lnTo>
                </a:path>
              </a:pathLst>
            </a:custGeom>
            <a:ln w="3824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85395" y="6756400"/>
              <a:ext cx="167640" cy="168275"/>
            </a:xfrm>
            <a:custGeom>
              <a:avLst/>
              <a:gdLst/>
              <a:ahLst/>
              <a:cxnLst/>
              <a:rect l="l" t="t" r="r" b="b"/>
              <a:pathLst>
                <a:path w="167640" h="168275">
                  <a:moveTo>
                    <a:pt x="83804" y="0"/>
                  </a:moveTo>
                  <a:lnTo>
                    <a:pt x="0" y="167647"/>
                  </a:lnTo>
                  <a:lnTo>
                    <a:pt x="83816" y="125730"/>
                  </a:lnTo>
                  <a:lnTo>
                    <a:pt x="167639" y="167633"/>
                  </a:lnTo>
                  <a:lnTo>
                    <a:pt x="83804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62600" y="6337300"/>
              <a:ext cx="684530" cy="317500"/>
            </a:xfrm>
            <a:custGeom>
              <a:avLst/>
              <a:gdLst/>
              <a:ahLst/>
              <a:cxnLst/>
              <a:rect l="l" t="t" r="r" b="b"/>
              <a:pathLst>
                <a:path w="684529" h="317500">
                  <a:moveTo>
                    <a:pt x="684456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684456" y="317500"/>
                  </a:lnTo>
                  <a:lnTo>
                    <a:pt x="684456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672101" y="63320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4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86400" y="7327900"/>
            <a:ext cx="748030" cy="635635"/>
          </a:xfrm>
          <a:custGeom>
            <a:avLst/>
            <a:gdLst/>
            <a:ahLst/>
            <a:cxnLst/>
            <a:rect l="l" t="t" r="r" b="b"/>
            <a:pathLst>
              <a:path w="748029" h="635634">
                <a:moveTo>
                  <a:pt x="170592" y="0"/>
                </a:moveTo>
                <a:lnTo>
                  <a:pt x="0" y="267776"/>
                </a:lnTo>
                <a:lnTo>
                  <a:pt x="577264" y="635534"/>
                </a:lnTo>
                <a:lnTo>
                  <a:pt x="747857" y="367757"/>
                </a:lnTo>
                <a:lnTo>
                  <a:pt x="170592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 rot="1920000">
            <a:off x="5619375" y="7550298"/>
            <a:ext cx="528906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95"/>
              </a:lnSpc>
            </a:pPr>
            <a:r>
              <a:rPr sz="1600" dirty="0">
                <a:latin typeface="Lucida Sans Unicode"/>
                <a:cs typeface="Lucida Sans Unicode"/>
              </a:rPr>
              <a:t>8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spc="-50" dirty="0"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33800" y="6267450"/>
            <a:ext cx="684530" cy="1479550"/>
            <a:chOff x="3733800" y="6267450"/>
            <a:chExt cx="684530" cy="1479550"/>
          </a:xfrm>
        </p:grpSpPr>
        <p:sp>
          <p:nvSpPr>
            <p:cNvPr id="28" name="object 28"/>
            <p:cNvSpPr/>
            <p:nvPr/>
          </p:nvSpPr>
          <p:spPr>
            <a:xfrm>
              <a:off x="3835400" y="627379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8"/>
                  </a:lnTo>
                  <a:lnTo>
                    <a:pt x="4301" y="190076"/>
                  </a:lnTo>
                  <a:lnTo>
                    <a:pt x="0" y="234950"/>
                  </a:lnTo>
                  <a:lnTo>
                    <a:pt x="4301" y="279824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1"/>
                  </a:lnTo>
                  <a:lnTo>
                    <a:pt x="146538" y="452696"/>
                  </a:lnTo>
                  <a:lnTo>
                    <a:pt x="190076" y="465599"/>
                  </a:lnTo>
                  <a:lnTo>
                    <a:pt x="234950" y="469900"/>
                  </a:lnTo>
                  <a:lnTo>
                    <a:pt x="279824" y="465599"/>
                  </a:lnTo>
                  <a:lnTo>
                    <a:pt x="323362" y="452696"/>
                  </a:lnTo>
                  <a:lnTo>
                    <a:pt x="364227" y="431191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35400" y="6273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33800" y="7429500"/>
              <a:ext cx="684530" cy="317500"/>
            </a:xfrm>
            <a:custGeom>
              <a:avLst/>
              <a:gdLst/>
              <a:ahLst/>
              <a:cxnLst/>
              <a:rect l="l" t="t" r="r" b="b"/>
              <a:pathLst>
                <a:path w="684529" h="317500">
                  <a:moveTo>
                    <a:pt x="684456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684456" y="317500"/>
                  </a:lnTo>
                  <a:lnTo>
                    <a:pt x="684456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43301" y="74242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2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47900" y="7218453"/>
            <a:ext cx="920750" cy="855980"/>
          </a:xfrm>
          <a:custGeom>
            <a:avLst/>
            <a:gdLst/>
            <a:ahLst/>
            <a:cxnLst/>
            <a:rect l="l" t="t" r="r" b="b"/>
            <a:pathLst>
              <a:path w="920750" h="855979">
                <a:moveTo>
                  <a:pt x="712867" y="0"/>
                </a:moveTo>
                <a:lnTo>
                  <a:pt x="0" y="615330"/>
                </a:lnTo>
                <a:lnTo>
                  <a:pt x="207460" y="855676"/>
                </a:lnTo>
                <a:lnTo>
                  <a:pt x="920328" y="240346"/>
                </a:lnTo>
                <a:lnTo>
                  <a:pt x="7128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 rot="19200000">
            <a:off x="2334687" y="7525386"/>
            <a:ext cx="773912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dirty="0">
                <a:latin typeface="Lucida Sans Unicode"/>
                <a:cs typeface="Lucida Sans Unicode"/>
              </a:rPr>
              <a:t>10</a:t>
            </a:r>
            <a:r>
              <a:rPr sz="1600" spc="-60" dirty="0">
                <a:latin typeface="Lucida Sans Unicode"/>
                <a:cs typeface="Lucida Sans Unicode"/>
              </a:rPr>
              <a:t> </a:t>
            </a:r>
            <a:r>
              <a:rPr sz="2400" baseline="1736" dirty="0">
                <a:latin typeface="Lucida Sans Unicode"/>
                <a:cs typeface="Lucida Sans Unicode"/>
              </a:rPr>
              <a:t>/</a:t>
            </a:r>
            <a:r>
              <a:rPr sz="2400" spc="-82" baseline="1736" dirty="0">
                <a:latin typeface="Lucida Sans Unicode"/>
                <a:cs typeface="Lucida Sans Unicode"/>
              </a:rPr>
              <a:t> </a:t>
            </a:r>
            <a:r>
              <a:rPr sz="2400" spc="-37" baseline="1736" dirty="0">
                <a:latin typeface="Lucida Sans Unicode"/>
                <a:cs typeface="Lucida Sans Unicode"/>
              </a:rPr>
              <a:t>10</a:t>
            </a:r>
            <a:endParaRPr sz="2400" baseline="1736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466101" y="8643416"/>
            <a:ext cx="7689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10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308100" y="6267450"/>
            <a:ext cx="8696960" cy="2768600"/>
            <a:chOff x="1308100" y="6267450"/>
            <a:chExt cx="8696960" cy="2768600"/>
          </a:xfrm>
        </p:grpSpPr>
        <p:sp>
          <p:nvSpPr>
            <p:cNvPr id="36" name="object 36"/>
            <p:cNvSpPr/>
            <p:nvPr/>
          </p:nvSpPr>
          <p:spPr>
            <a:xfrm>
              <a:off x="7480300" y="6426200"/>
              <a:ext cx="2380615" cy="2045970"/>
            </a:xfrm>
            <a:custGeom>
              <a:avLst/>
              <a:gdLst/>
              <a:ahLst/>
              <a:cxnLst/>
              <a:rect l="l" t="t" r="r" b="b"/>
              <a:pathLst>
                <a:path w="2380615" h="2045970">
                  <a:moveTo>
                    <a:pt x="2380248" y="2045405"/>
                  </a:moveTo>
                  <a:lnTo>
                    <a:pt x="2351351" y="2020573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674531" y="8281525"/>
              <a:ext cx="330835" cy="314325"/>
            </a:xfrm>
            <a:custGeom>
              <a:avLst/>
              <a:gdLst/>
              <a:ahLst/>
              <a:cxnLst/>
              <a:rect l="l" t="t" r="r" b="b"/>
              <a:pathLst>
                <a:path w="330834" h="314325">
                  <a:moveTo>
                    <a:pt x="198652" y="0"/>
                  </a:moveTo>
                  <a:lnTo>
                    <a:pt x="157119" y="165248"/>
                  </a:lnTo>
                  <a:lnTo>
                    <a:pt x="0" y="231172"/>
                  </a:lnTo>
                  <a:lnTo>
                    <a:pt x="330498" y="314237"/>
                  </a:lnTo>
                  <a:lnTo>
                    <a:pt x="198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46200" y="8839200"/>
              <a:ext cx="2260600" cy="0"/>
            </a:xfrm>
            <a:custGeom>
              <a:avLst/>
              <a:gdLst/>
              <a:ahLst/>
              <a:cxnLst/>
              <a:rect l="l" t="t" r="r" b="b"/>
              <a:pathLst>
                <a:path w="2260600">
                  <a:moveTo>
                    <a:pt x="1778281" y="0"/>
                  </a:moveTo>
                  <a:lnTo>
                    <a:pt x="2260602" y="0"/>
                  </a:lnTo>
                </a:path>
                <a:path w="2260600">
                  <a:moveTo>
                    <a:pt x="0" y="0"/>
                  </a:moveTo>
                  <a:lnTo>
                    <a:pt x="9652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492502" y="8686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0" y="152400"/>
                  </a:lnTo>
                  <a:lnTo>
                    <a:pt x="0" y="304800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987800" y="8839201"/>
              <a:ext cx="3115945" cy="0"/>
            </a:xfrm>
            <a:custGeom>
              <a:avLst/>
              <a:gdLst/>
              <a:ahLst/>
              <a:cxnLst/>
              <a:rect l="l" t="t" r="r" b="b"/>
              <a:pathLst>
                <a:path w="3115945">
                  <a:moveTo>
                    <a:pt x="0" y="0"/>
                  </a:moveTo>
                  <a:lnTo>
                    <a:pt x="1574800" y="0"/>
                  </a:lnTo>
                </a:path>
                <a:path w="3115945">
                  <a:moveTo>
                    <a:pt x="2259256" y="0"/>
                  </a:moveTo>
                  <a:lnTo>
                    <a:pt x="3115929" y="0"/>
                  </a:lnTo>
                </a:path>
              </a:pathLst>
            </a:custGeom>
            <a:ln w="76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89429" y="868680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199" y="152400"/>
                  </a:lnTo>
                  <a:lnTo>
                    <a:pt x="0" y="304799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56585" y="6908800"/>
              <a:ext cx="0" cy="1658620"/>
            </a:xfrm>
            <a:custGeom>
              <a:avLst/>
              <a:gdLst/>
              <a:ahLst/>
              <a:cxnLst/>
              <a:rect l="l" t="t" r="r" b="b"/>
              <a:pathLst>
                <a:path h="1658620">
                  <a:moveTo>
                    <a:pt x="0" y="838199"/>
                  </a:moveTo>
                  <a:lnTo>
                    <a:pt x="0" y="1658395"/>
                  </a:lnTo>
                </a:path>
                <a:path h="1658620">
                  <a:moveTo>
                    <a:pt x="0" y="0"/>
                  </a:moveTo>
                  <a:lnTo>
                    <a:pt x="0" y="520699"/>
                  </a:lnTo>
                </a:path>
              </a:pathLst>
            </a:custGeom>
            <a:ln w="7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404126" y="6756400"/>
              <a:ext cx="304800" cy="305435"/>
            </a:xfrm>
            <a:custGeom>
              <a:avLst/>
              <a:gdLst/>
              <a:ahLst/>
              <a:cxnLst/>
              <a:rect l="l" t="t" r="r" b="b"/>
              <a:pathLst>
                <a:path w="304800" h="305434">
                  <a:moveTo>
                    <a:pt x="152373" y="0"/>
                  </a:moveTo>
                  <a:lnTo>
                    <a:pt x="0" y="304813"/>
                  </a:lnTo>
                  <a:lnTo>
                    <a:pt x="152393" y="228600"/>
                  </a:lnTo>
                  <a:lnTo>
                    <a:pt x="304800" y="304787"/>
                  </a:lnTo>
                  <a:lnTo>
                    <a:pt x="1523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327900" y="627379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8"/>
                  </a:lnTo>
                  <a:lnTo>
                    <a:pt x="4301" y="190076"/>
                  </a:lnTo>
                  <a:lnTo>
                    <a:pt x="0" y="234950"/>
                  </a:lnTo>
                  <a:lnTo>
                    <a:pt x="4301" y="279824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1"/>
                  </a:lnTo>
                  <a:lnTo>
                    <a:pt x="146538" y="452696"/>
                  </a:lnTo>
                  <a:lnTo>
                    <a:pt x="190076" y="465599"/>
                  </a:lnTo>
                  <a:lnTo>
                    <a:pt x="234950" y="469900"/>
                  </a:lnTo>
                  <a:lnTo>
                    <a:pt x="279824" y="465599"/>
                  </a:lnTo>
                  <a:lnTo>
                    <a:pt x="323362" y="452696"/>
                  </a:lnTo>
                  <a:lnTo>
                    <a:pt x="364227" y="431191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327900" y="6273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213600" y="7429500"/>
              <a:ext cx="684530" cy="317500"/>
            </a:xfrm>
            <a:custGeom>
              <a:avLst/>
              <a:gdLst/>
              <a:ahLst/>
              <a:cxnLst/>
              <a:rect l="l" t="t" r="r" b="b"/>
              <a:pathLst>
                <a:path w="684529" h="317500">
                  <a:moveTo>
                    <a:pt x="684456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684456" y="317500"/>
                  </a:lnTo>
                  <a:lnTo>
                    <a:pt x="684456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11400" y="7226299"/>
              <a:ext cx="7008495" cy="1739900"/>
            </a:xfrm>
            <a:custGeom>
              <a:avLst/>
              <a:gdLst/>
              <a:ahLst/>
              <a:cxnLst/>
              <a:rect l="l" t="t" r="r" b="b"/>
              <a:pathLst>
                <a:path w="7008495" h="1739900">
                  <a:moveTo>
                    <a:pt x="813079" y="1422400"/>
                  </a:moveTo>
                  <a:lnTo>
                    <a:pt x="0" y="1422400"/>
                  </a:lnTo>
                  <a:lnTo>
                    <a:pt x="0" y="1739900"/>
                  </a:lnTo>
                  <a:lnTo>
                    <a:pt x="813079" y="1739900"/>
                  </a:lnTo>
                  <a:lnTo>
                    <a:pt x="813079" y="1422400"/>
                  </a:lnTo>
                  <a:close/>
                </a:path>
                <a:path w="7008495" h="1739900">
                  <a:moveTo>
                    <a:pt x="7008355" y="530212"/>
                  </a:moveTo>
                  <a:lnTo>
                    <a:pt x="6391935" y="0"/>
                  </a:lnTo>
                  <a:lnTo>
                    <a:pt x="6184900" y="240715"/>
                  </a:lnTo>
                  <a:lnTo>
                    <a:pt x="6801320" y="770928"/>
                  </a:lnTo>
                  <a:lnTo>
                    <a:pt x="7008355" y="530212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279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7"/>
                  </a:lnTo>
                  <a:lnTo>
                    <a:pt x="4301" y="190075"/>
                  </a:lnTo>
                  <a:lnTo>
                    <a:pt x="0" y="234949"/>
                  </a:lnTo>
                  <a:lnTo>
                    <a:pt x="4301" y="279823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7" y="431190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3279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835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7"/>
                  </a:lnTo>
                  <a:lnTo>
                    <a:pt x="4301" y="190075"/>
                  </a:lnTo>
                  <a:lnTo>
                    <a:pt x="0" y="234949"/>
                  </a:lnTo>
                  <a:lnTo>
                    <a:pt x="4301" y="279823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7" y="431190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835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043701" y="7424216"/>
            <a:ext cx="791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6</a:t>
            </a:r>
            <a:r>
              <a:rPr sz="1600" spc="45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b="1" spc="-1400" dirty="0">
                <a:solidFill>
                  <a:srgbClr val="8D3124"/>
                </a:solidFill>
                <a:latin typeface="Arial"/>
                <a:cs typeface="Arial"/>
              </a:rPr>
              <a:t>—</a:t>
            </a: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2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20" dirty="0">
                <a:latin typeface="Lucida Sans Unicode"/>
                <a:cs typeface="Lucida Sans Unicode"/>
              </a:rPr>
              <a:t> </a:t>
            </a:r>
            <a:r>
              <a:rPr sz="1600" spc="-50" dirty="0">
                <a:latin typeface="Lucida Sans Unicode"/>
                <a:cs typeface="Lucida Sans Unicode"/>
              </a:rPr>
              <a:t>6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646701" y="8341156"/>
            <a:ext cx="537210" cy="5842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380"/>
              </a:spcBef>
            </a:pP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600" b="1" spc="-1400" dirty="0">
                <a:solidFill>
                  <a:srgbClr val="8D3124"/>
                </a:solidFill>
                <a:latin typeface="Arial"/>
                <a:cs typeface="Arial"/>
              </a:rPr>
              <a:t>—</a:t>
            </a:r>
            <a:r>
              <a:rPr sz="1600" dirty="0">
                <a:latin typeface="Lucida Sans Unicode"/>
                <a:cs typeface="Lucida Sans Unicode"/>
              </a:rPr>
              <a:t>2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9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433601" y="8364016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6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395501" y="8643416"/>
            <a:ext cx="6654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400" dirty="0">
                <a:solidFill>
                  <a:srgbClr val="8D3124"/>
                </a:solidFill>
                <a:latin typeface="Arial"/>
                <a:cs typeface="Arial"/>
              </a:rPr>
              <a:t>—</a:t>
            </a: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714001" y="8611006"/>
            <a:ext cx="1346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aseline="3086" dirty="0">
                <a:latin typeface="Lucida Sans Unicode"/>
                <a:cs typeface="Lucida Sans Unicode"/>
              </a:rPr>
              <a:t>10</a:t>
            </a:r>
            <a:r>
              <a:rPr sz="2700" spc="225" baseline="3086" dirty="0">
                <a:latin typeface="Lucida Sans Unicode"/>
                <a:cs typeface="Lucida Sans Unicode"/>
              </a:rPr>
              <a:t> </a:t>
            </a:r>
            <a:r>
              <a:rPr sz="1800" spc="-300" dirty="0">
                <a:solidFill>
                  <a:srgbClr val="8D3124"/>
                </a:solidFill>
                <a:latin typeface="Lucida Sans Unicode"/>
                <a:cs typeface="Lucida Sans Unicode"/>
              </a:rPr>
              <a:t>+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6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spc="-30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16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 txBox="1"/>
          <p:nvPr/>
        </p:nvSpPr>
        <p:spPr>
          <a:xfrm rot="2400000">
            <a:off x="8824528" y="7126861"/>
            <a:ext cx="242353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5"/>
              </a:lnSpc>
            </a:pP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6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8" name="object 58"/>
          <p:cNvSpPr txBox="1"/>
          <p:nvPr/>
        </p:nvSpPr>
        <p:spPr>
          <a:xfrm rot="2400000">
            <a:off x="8578865" y="7506744"/>
            <a:ext cx="681856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2400" b="1" spc="-2047" baseline="6944" dirty="0">
                <a:solidFill>
                  <a:srgbClr val="8D3124"/>
                </a:solidFill>
                <a:latin typeface="Arial"/>
                <a:cs typeface="Arial"/>
              </a:rPr>
              <a:t>—</a:t>
            </a:r>
            <a:r>
              <a:rPr sz="2400" baseline="1736" dirty="0">
                <a:latin typeface="Lucida Sans Unicode"/>
                <a:cs typeface="Lucida Sans Unicode"/>
              </a:rPr>
              <a:t>0</a:t>
            </a:r>
            <a:r>
              <a:rPr sz="2400" spc="-82" baseline="1736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2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09602" y="5793779"/>
            <a:ext cx="3068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flow</a:t>
            </a:r>
            <a:r>
              <a:rPr sz="1800" b="1" spc="5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network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G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and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flow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spc="5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162050" y="8553450"/>
            <a:ext cx="482600" cy="482600"/>
            <a:chOff x="1162050" y="8553450"/>
            <a:chExt cx="482600" cy="482600"/>
          </a:xfrm>
        </p:grpSpPr>
        <p:sp>
          <p:nvSpPr>
            <p:cNvPr id="61" name="object 61"/>
            <p:cNvSpPr/>
            <p:nvPr/>
          </p:nvSpPr>
          <p:spPr>
            <a:xfrm>
              <a:off x="1168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49" y="0"/>
                  </a:moveTo>
                  <a:lnTo>
                    <a:pt x="190075" y="4300"/>
                  </a:lnTo>
                  <a:lnTo>
                    <a:pt x="146537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7" y="452695"/>
                  </a:lnTo>
                  <a:lnTo>
                    <a:pt x="190075" y="465598"/>
                  </a:lnTo>
                  <a:lnTo>
                    <a:pt x="234949" y="469899"/>
                  </a:lnTo>
                  <a:lnTo>
                    <a:pt x="279823" y="465598"/>
                  </a:lnTo>
                  <a:lnTo>
                    <a:pt x="323361" y="452695"/>
                  </a:lnTo>
                  <a:lnTo>
                    <a:pt x="364226" y="431190"/>
                  </a:lnTo>
                  <a:lnTo>
                    <a:pt x="401083" y="401084"/>
                  </a:lnTo>
                  <a:lnTo>
                    <a:pt x="431190" y="364227"/>
                  </a:lnTo>
                  <a:lnTo>
                    <a:pt x="452695" y="323361"/>
                  </a:lnTo>
                  <a:lnTo>
                    <a:pt x="465598" y="279823"/>
                  </a:lnTo>
                  <a:lnTo>
                    <a:pt x="469899" y="234949"/>
                  </a:lnTo>
                  <a:lnTo>
                    <a:pt x="465598" y="190075"/>
                  </a:lnTo>
                  <a:lnTo>
                    <a:pt x="452695" y="146537"/>
                  </a:lnTo>
                  <a:lnTo>
                    <a:pt x="431190" y="105672"/>
                  </a:lnTo>
                  <a:lnTo>
                    <a:pt x="401083" y="68815"/>
                  </a:lnTo>
                  <a:lnTo>
                    <a:pt x="364226" y="38708"/>
                  </a:lnTo>
                  <a:lnTo>
                    <a:pt x="323361" y="17203"/>
                  </a:lnTo>
                  <a:lnTo>
                    <a:pt x="279823" y="4300"/>
                  </a:lnTo>
                  <a:lnTo>
                    <a:pt x="23494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68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341226" y="8601471"/>
            <a:ext cx="12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9988550" y="8553450"/>
            <a:ext cx="482600" cy="482600"/>
            <a:chOff x="9988550" y="8553450"/>
            <a:chExt cx="482600" cy="482600"/>
          </a:xfrm>
        </p:grpSpPr>
        <p:sp>
          <p:nvSpPr>
            <p:cNvPr id="65" name="object 65"/>
            <p:cNvSpPr/>
            <p:nvPr/>
          </p:nvSpPr>
          <p:spPr>
            <a:xfrm>
              <a:off x="9994899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9949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0181865" y="8601471"/>
            <a:ext cx="96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Toward</a:t>
            </a:r>
            <a:r>
              <a:rPr spc="75" dirty="0"/>
              <a:t> </a:t>
            </a:r>
            <a:r>
              <a:rPr spc="105" dirty="0"/>
              <a:t>a</a:t>
            </a:r>
            <a:r>
              <a:rPr spc="75" dirty="0"/>
              <a:t> </a:t>
            </a:r>
            <a:r>
              <a:rPr spc="-60" dirty="0"/>
              <a:t>max-</a:t>
            </a:r>
            <a:r>
              <a:rPr spc="70" dirty="0"/>
              <a:t>flow</a:t>
            </a:r>
            <a:r>
              <a:rPr spc="75" dirty="0"/>
              <a:t> </a:t>
            </a:r>
            <a:r>
              <a:rPr spc="4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7990205" cy="235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2400" spc="7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Start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 = 0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Find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spc="-204" dirty="0">
                <a:latin typeface="Times New Roman"/>
                <a:cs typeface="Times New Roman"/>
              </a:rPr>
              <a:t>s</a:t>
            </a:r>
            <a:r>
              <a:rPr sz="2400" spc="-204" dirty="0">
                <a:latin typeface="Cambria"/>
                <a:cs typeface="Cambria"/>
              </a:rPr>
              <a:t>↝</a:t>
            </a:r>
            <a:r>
              <a:rPr sz="2400" i="1" spc="-204" dirty="0">
                <a:latin typeface="Times New Roman"/>
                <a:cs typeface="Times New Roman"/>
              </a:rPr>
              <a:t>t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where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) &lt; </a:t>
            </a:r>
            <a:r>
              <a:rPr sz="2400" i="1" spc="-10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i="1" spc="-10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Augment flow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along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Repeat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until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you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stuck.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39850" y="6337300"/>
            <a:ext cx="8677910" cy="2585720"/>
            <a:chOff x="1339850" y="6337300"/>
            <a:chExt cx="8677910" cy="2585720"/>
          </a:xfrm>
        </p:grpSpPr>
        <p:sp>
          <p:nvSpPr>
            <p:cNvPr id="5" name="object 5"/>
            <p:cNvSpPr/>
            <p:nvPr/>
          </p:nvSpPr>
          <p:spPr>
            <a:xfrm>
              <a:off x="4089400" y="6540500"/>
              <a:ext cx="3181985" cy="2030095"/>
            </a:xfrm>
            <a:custGeom>
              <a:avLst/>
              <a:gdLst/>
              <a:ahLst/>
              <a:cxnLst/>
              <a:rect l="l" t="t" r="r" b="b"/>
              <a:pathLst>
                <a:path w="3181984" h="2030095">
                  <a:moveTo>
                    <a:pt x="3181539" y="2030088"/>
                  </a:moveTo>
                  <a:lnTo>
                    <a:pt x="3165480" y="2019841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74462" y="8467138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90175" y="0"/>
                  </a:moveTo>
                  <a:lnTo>
                    <a:pt x="80417" y="93203"/>
                  </a:lnTo>
                  <a:lnTo>
                    <a:pt x="0" y="141321"/>
                  </a:lnTo>
                  <a:lnTo>
                    <a:pt x="186409" y="160834"/>
                  </a:lnTo>
                  <a:lnTo>
                    <a:pt x="90175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97000" y="6762610"/>
              <a:ext cx="2352675" cy="2030730"/>
            </a:xfrm>
            <a:custGeom>
              <a:avLst/>
              <a:gdLst/>
              <a:ahLst/>
              <a:cxnLst/>
              <a:rect l="l" t="t" r="r" b="b"/>
              <a:pathLst>
                <a:path w="2352675" h="2030729">
                  <a:moveTo>
                    <a:pt x="2352279" y="0"/>
                  </a:moveTo>
                  <a:lnTo>
                    <a:pt x="2337859" y="12448"/>
                  </a:lnTo>
                  <a:lnTo>
                    <a:pt x="0" y="203062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48363" y="6692900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669" y="0"/>
                  </a:moveTo>
                  <a:lnTo>
                    <a:pt x="0" y="46095"/>
                  </a:lnTo>
                  <a:lnTo>
                    <a:pt x="86495" y="82158"/>
                  </a:lnTo>
                  <a:lnTo>
                    <a:pt x="109545" y="172994"/>
                  </a:lnTo>
                  <a:lnTo>
                    <a:pt x="18166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18400" y="8839210"/>
              <a:ext cx="2345055" cy="0"/>
            </a:xfrm>
            <a:custGeom>
              <a:avLst/>
              <a:gdLst/>
              <a:ahLst/>
              <a:cxnLst/>
              <a:rect l="l" t="t" r="r" b="b"/>
              <a:pathLst>
                <a:path w="2345054">
                  <a:moveTo>
                    <a:pt x="0" y="0"/>
                  </a:moveTo>
                  <a:lnTo>
                    <a:pt x="838200" y="0"/>
                  </a:lnTo>
                </a:path>
                <a:path w="2345054">
                  <a:moveTo>
                    <a:pt x="1779907" y="0"/>
                  </a:moveTo>
                  <a:lnTo>
                    <a:pt x="2344961" y="0"/>
                  </a:lnTo>
                </a:path>
              </a:pathLst>
            </a:custGeom>
            <a:ln w="38118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802400" y="8755381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11" y="83819"/>
                  </a:lnTo>
                  <a:lnTo>
                    <a:pt x="2" y="167639"/>
                  </a:lnTo>
                  <a:lnTo>
                    <a:pt x="167639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93000" y="6426200"/>
              <a:ext cx="2444115" cy="2100580"/>
            </a:xfrm>
            <a:custGeom>
              <a:avLst/>
              <a:gdLst/>
              <a:ahLst/>
              <a:cxnLst/>
              <a:rect l="l" t="t" r="r" b="b"/>
              <a:pathLst>
                <a:path w="2444115" h="2100579">
                  <a:moveTo>
                    <a:pt x="2443820" y="2100034"/>
                  </a:moveTo>
                  <a:lnTo>
                    <a:pt x="2429372" y="2087618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835956" y="8422932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8" y="0"/>
                  </a:moveTo>
                  <a:lnTo>
                    <a:pt x="86414" y="90887"/>
                  </a:lnTo>
                  <a:lnTo>
                    <a:pt x="0" y="127145"/>
                  </a:lnTo>
                  <a:lnTo>
                    <a:pt x="181773" y="172830"/>
                  </a:lnTo>
                  <a:lnTo>
                    <a:pt x="10925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58900" y="8839200"/>
              <a:ext cx="2344420" cy="0"/>
            </a:xfrm>
            <a:custGeom>
              <a:avLst/>
              <a:gdLst/>
              <a:ahLst/>
              <a:cxnLst/>
              <a:rect l="l" t="t" r="r" b="b"/>
              <a:pathLst>
                <a:path w="2344420">
                  <a:moveTo>
                    <a:pt x="1765581" y="0"/>
                  </a:moveTo>
                  <a:lnTo>
                    <a:pt x="2344422" y="0"/>
                  </a:lnTo>
                </a:path>
                <a:path w="2344420">
                  <a:moveTo>
                    <a:pt x="0" y="0"/>
                  </a:moveTo>
                  <a:lnTo>
                    <a:pt x="95250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42362" y="8755379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00500" y="8839201"/>
              <a:ext cx="3199765" cy="0"/>
            </a:xfrm>
            <a:custGeom>
              <a:avLst/>
              <a:gdLst/>
              <a:ahLst/>
              <a:cxnLst/>
              <a:rect l="l" t="t" r="r" b="b"/>
              <a:pathLst>
                <a:path w="3199765">
                  <a:moveTo>
                    <a:pt x="2246556" y="0"/>
                  </a:moveTo>
                  <a:lnTo>
                    <a:pt x="3199749" y="0"/>
                  </a:lnTo>
                </a:path>
                <a:path w="3199765">
                  <a:moveTo>
                    <a:pt x="0" y="0"/>
                  </a:moveTo>
                  <a:lnTo>
                    <a:pt x="1562100" y="0"/>
                  </a:lnTo>
                </a:path>
              </a:pathLst>
            </a:custGeom>
            <a:ln w="3810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39289" y="875538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14800" y="6527799"/>
              <a:ext cx="3076575" cy="0"/>
            </a:xfrm>
            <a:custGeom>
              <a:avLst/>
              <a:gdLst/>
              <a:ahLst/>
              <a:cxnLst/>
              <a:rect l="l" t="t" r="r" b="b"/>
              <a:pathLst>
                <a:path w="3076575">
                  <a:moveTo>
                    <a:pt x="2132256" y="0"/>
                  </a:moveTo>
                  <a:lnTo>
                    <a:pt x="3076536" y="0"/>
                  </a:lnTo>
                </a:path>
                <a:path w="3076575">
                  <a:moveTo>
                    <a:pt x="0" y="0"/>
                  </a:moveTo>
                  <a:lnTo>
                    <a:pt x="1447799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30376" y="6443979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40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76786" y="6496049"/>
              <a:ext cx="0" cy="1920239"/>
            </a:xfrm>
            <a:custGeom>
              <a:avLst/>
              <a:gdLst/>
              <a:ahLst/>
              <a:cxnLst/>
              <a:rect l="l" t="t" r="r" b="b"/>
              <a:pathLst>
                <a:path h="1920240">
                  <a:moveTo>
                    <a:pt x="0" y="0"/>
                  </a:moveTo>
                  <a:lnTo>
                    <a:pt x="0" y="933450"/>
                  </a:lnTo>
                </a:path>
                <a:path h="1920240">
                  <a:moveTo>
                    <a:pt x="0" y="1250950"/>
                  </a:moveTo>
                  <a:lnTo>
                    <a:pt x="0" y="1919757"/>
                  </a:lnTo>
                </a:path>
              </a:pathLst>
            </a:custGeom>
            <a:ln w="38273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3047" y="8335804"/>
              <a:ext cx="167632" cy="16763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569281" y="6844030"/>
              <a:ext cx="0" cy="1704339"/>
            </a:xfrm>
            <a:custGeom>
              <a:avLst/>
              <a:gdLst/>
              <a:ahLst/>
              <a:cxnLst/>
              <a:rect l="l" t="t" r="r" b="b"/>
              <a:pathLst>
                <a:path h="1704340">
                  <a:moveTo>
                    <a:pt x="0" y="0"/>
                  </a:moveTo>
                  <a:lnTo>
                    <a:pt x="0" y="585469"/>
                  </a:lnTo>
                </a:path>
                <a:path h="1704340">
                  <a:moveTo>
                    <a:pt x="0" y="902969"/>
                  </a:moveTo>
                  <a:lnTo>
                    <a:pt x="0" y="1704115"/>
                  </a:lnTo>
                </a:path>
              </a:pathLst>
            </a:custGeom>
            <a:ln w="3824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85395" y="6756400"/>
              <a:ext cx="167640" cy="168275"/>
            </a:xfrm>
            <a:custGeom>
              <a:avLst/>
              <a:gdLst/>
              <a:ahLst/>
              <a:cxnLst/>
              <a:rect l="l" t="t" r="r" b="b"/>
              <a:pathLst>
                <a:path w="167640" h="168275">
                  <a:moveTo>
                    <a:pt x="83804" y="0"/>
                  </a:moveTo>
                  <a:lnTo>
                    <a:pt x="0" y="167647"/>
                  </a:lnTo>
                  <a:lnTo>
                    <a:pt x="83816" y="125730"/>
                  </a:lnTo>
                  <a:lnTo>
                    <a:pt x="167639" y="167633"/>
                  </a:lnTo>
                  <a:lnTo>
                    <a:pt x="83804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62600" y="6337300"/>
              <a:ext cx="684530" cy="317500"/>
            </a:xfrm>
            <a:custGeom>
              <a:avLst/>
              <a:gdLst/>
              <a:ahLst/>
              <a:cxnLst/>
              <a:rect l="l" t="t" r="r" b="b"/>
              <a:pathLst>
                <a:path w="684529" h="317500">
                  <a:moveTo>
                    <a:pt x="684456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684456" y="317500"/>
                  </a:lnTo>
                  <a:lnTo>
                    <a:pt x="684456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86400" y="7327900"/>
              <a:ext cx="748030" cy="635635"/>
            </a:xfrm>
            <a:custGeom>
              <a:avLst/>
              <a:gdLst/>
              <a:ahLst/>
              <a:cxnLst/>
              <a:rect l="l" t="t" r="r" b="b"/>
              <a:pathLst>
                <a:path w="748029" h="635634">
                  <a:moveTo>
                    <a:pt x="170592" y="0"/>
                  </a:moveTo>
                  <a:lnTo>
                    <a:pt x="0" y="267776"/>
                  </a:lnTo>
                  <a:lnTo>
                    <a:pt x="577264" y="635534"/>
                  </a:lnTo>
                  <a:lnTo>
                    <a:pt x="747857" y="367757"/>
                  </a:lnTo>
                  <a:lnTo>
                    <a:pt x="170592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 rot="1920000">
            <a:off x="5619375" y="7550298"/>
            <a:ext cx="528906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95"/>
              </a:lnSpc>
            </a:pPr>
            <a:r>
              <a:rPr sz="1600" dirty="0">
                <a:latin typeface="Lucida Sans Unicode"/>
                <a:cs typeface="Lucida Sans Unicode"/>
              </a:rPr>
              <a:t>8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spc="-50" dirty="0"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714001" y="8598306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Lucida Sans Unicode"/>
                <a:cs typeface="Lucida Sans Unicode"/>
              </a:rPr>
              <a:t>16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33800" y="6267450"/>
            <a:ext cx="684530" cy="1479550"/>
            <a:chOff x="3733800" y="6267450"/>
            <a:chExt cx="684530" cy="1479550"/>
          </a:xfrm>
        </p:grpSpPr>
        <p:sp>
          <p:nvSpPr>
            <p:cNvPr id="28" name="object 28"/>
            <p:cNvSpPr/>
            <p:nvPr/>
          </p:nvSpPr>
          <p:spPr>
            <a:xfrm>
              <a:off x="3835400" y="627379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8"/>
                  </a:lnTo>
                  <a:lnTo>
                    <a:pt x="4301" y="190076"/>
                  </a:lnTo>
                  <a:lnTo>
                    <a:pt x="0" y="234950"/>
                  </a:lnTo>
                  <a:lnTo>
                    <a:pt x="4301" y="279824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1"/>
                  </a:lnTo>
                  <a:lnTo>
                    <a:pt x="146538" y="452696"/>
                  </a:lnTo>
                  <a:lnTo>
                    <a:pt x="190076" y="465599"/>
                  </a:lnTo>
                  <a:lnTo>
                    <a:pt x="234950" y="469900"/>
                  </a:lnTo>
                  <a:lnTo>
                    <a:pt x="279824" y="465599"/>
                  </a:lnTo>
                  <a:lnTo>
                    <a:pt x="323362" y="452696"/>
                  </a:lnTo>
                  <a:lnTo>
                    <a:pt x="364227" y="431191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35400" y="6273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33800" y="7429500"/>
              <a:ext cx="684530" cy="317500"/>
            </a:xfrm>
            <a:custGeom>
              <a:avLst/>
              <a:gdLst/>
              <a:ahLst/>
              <a:cxnLst/>
              <a:rect l="l" t="t" r="r" b="b"/>
              <a:pathLst>
                <a:path w="684529" h="317500">
                  <a:moveTo>
                    <a:pt x="684456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684456" y="317500"/>
                  </a:lnTo>
                  <a:lnTo>
                    <a:pt x="684456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43301" y="74242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2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47900" y="7218453"/>
            <a:ext cx="920750" cy="855980"/>
          </a:xfrm>
          <a:custGeom>
            <a:avLst/>
            <a:gdLst/>
            <a:ahLst/>
            <a:cxnLst/>
            <a:rect l="l" t="t" r="r" b="b"/>
            <a:pathLst>
              <a:path w="920750" h="855979">
                <a:moveTo>
                  <a:pt x="712867" y="0"/>
                </a:moveTo>
                <a:lnTo>
                  <a:pt x="0" y="615330"/>
                </a:lnTo>
                <a:lnTo>
                  <a:pt x="207460" y="855676"/>
                </a:lnTo>
                <a:lnTo>
                  <a:pt x="920328" y="240346"/>
                </a:lnTo>
                <a:lnTo>
                  <a:pt x="7128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 rot="19200000">
            <a:off x="2334687" y="7525386"/>
            <a:ext cx="773912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dirty="0">
                <a:latin typeface="Lucida Sans Unicode"/>
                <a:cs typeface="Lucida Sans Unicode"/>
              </a:rPr>
              <a:t>10</a:t>
            </a:r>
            <a:r>
              <a:rPr sz="1600" spc="-60" dirty="0">
                <a:latin typeface="Lucida Sans Unicode"/>
                <a:cs typeface="Lucida Sans Unicode"/>
              </a:rPr>
              <a:t> </a:t>
            </a:r>
            <a:r>
              <a:rPr sz="2400" baseline="1736" dirty="0">
                <a:latin typeface="Lucida Sans Unicode"/>
                <a:cs typeface="Lucida Sans Unicode"/>
              </a:rPr>
              <a:t>/</a:t>
            </a:r>
            <a:r>
              <a:rPr sz="2400" spc="-82" baseline="1736" dirty="0">
                <a:latin typeface="Lucida Sans Unicode"/>
                <a:cs typeface="Lucida Sans Unicode"/>
              </a:rPr>
              <a:t> </a:t>
            </a:r>
            <a:r>
              <a:rPr sz="2400" spc="-37" baseline="1736" dirty="0">
                <a:latin typeface="Lucida Sans Unicode"/>
                <a:cs typeface="Lucida Sans Unicode"/>
              </a:rPr>
              <a:t>10</a:t>
            </a:r>
            <a:endParaRPr sz="2400" baseline="1736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466101" y="8643416"/>
            <a:ext cx="7689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10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213600" y="6267450"/>
            <a:ext cx="684530" cy="1479550"/>
            <a:chOff x="7213600" y="6267450"/>
            <a:chExt cx="684530" cy="1479550"/>
          </a:xfrm>
        </p:grpSpPr>
        <p:sp>
          <p:nvSpPr>
            <p:cNvPr id="36" name="object 36"/>
            <p:cNvSpPr/>
            <p:nvPr/>
          </p:nvSpPr>
          <p:spPr>
            <a:xfrm>
              <a:off x="7327900" y="627379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8"/>
                  </a:lnTo>
                  <a:lnTo>
                    <a:pt x="4301" y="190076"/>
                  </a:lnTo>
                  <a:lnTo>
                    <a:pt x="0" y="234950"/>
                  </a:lnTo>
                  <a:lnTo>
                    <a:pt x="4301" y="279824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1"/>
                  </a:lnTo>
                  <a:lnTo>
                    <a:pt x="146538" y="452696"/>
                  </a:lnTo>
                  <a:lnTo>
                    <a:pt x="190076" y="465599"/>
                  </a:lnTo>
                  <a:lnTo>
                    <a:pt x="234950" y="469900"/>
                  </a:lnTo>
                  <a:lnTo>
                    <a:pt x="279824" y="465599"/>
                  </a:lnTo>
                  <a:lnTo>
                    <a:pt x="323362" y="452696"/>
                  </a:lnTo>
                  <a:lnTo>
                    <a:pt x="364227" y="431191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327900" y="6273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213600" y="7429500"/>
              <a:ext cx="684530" cy="317500"/>
            </a:xfrm>
            <a:custGeom>
              <a:avLst/>
              <a:gdLst/>
              <a:ahLst/>
              <a:cxnLst/>
              <a:rect l="l" t="t" r="r" b="b"/>
              <a:pathLst>
                <a:path w="684529" h="317500">
                  <a:moveTo>
                    <a:pt x="684456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684456" y="317500"/>
                  </a:lnTo>
                  <a:lnTo>
                    <a:pt x="684456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323101" y="74242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6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6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311400" y="8648700"/>
            <a:ext cx="813435" cy="317500"/>
          </a:xfrm>
          <a:custGeom>
            <a:avLst/>
            <a:gdLst/>
            <a:ahLst/>
            <a:cxnLst/>
            <a:rect l="l" t="t" r="r" b="b"/>
            <a:pathLst>
              <a:path w="813435" h="317500">
                <a:moveTo>
                  <a:pt x="813081" y="0"/>
                </a:moveTo>
                <a:lnTo>
                  <a:pt x="0" y="0"/>
                </a:lnTo>
                <a:lnTo>
                  <a:pt x="0" y="317500"/>
                </a:lnTo>
                <a:lnTo>
                  <a:pt x="813081" y="317500"/>
                </a:lnTo>
                <a:lnTo>
                  <a:pt x="81308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420901" y="8643416"/>
            <a:ext cx="6400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6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96300" y="7226300"/>
            <a:ext cx="823594" cy="771525"/>
          </a:xfrm>
          <a:custGeom>
            <a:avLst/>
            <a:gdLst/>
            <a:ahLst/>
            <a:cxnLst/>
            <a:rect l="l" t="t" r="r" b="b"/>
            <a:pathLst>
              <a:path w="823595" h="771525">
                <a:moveTo>
                  <a:pt x="207041" y="0"/>
                </a:moveTo>
                <a:lnTo>
                  <a:pt x="0" y="240708"/>
                </a:lnTo>
                <a:lnTo>
                  <a:pt x="616424" y="770916"/>
                </a:lnTo>
                <a:lnTo>
                  <a:pt x="823466" y="530209"/>
                </a:lnTo>
                <a:lnTo>
                  <a:pt x="20704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 rot="2400000">
            <a:off x="8604753" y="7520312"/>
            <a:ext cx="650411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5"/>
              </a:lnSpc>
            </a:pPr>
            <a:r>
              <a:rPr sz="2400" baseline="1736" dirty="0">
                <a:latin typeface="Lucida Sans Unicode"/>
                <a:cs typeface="Lucida Sans Unicode"/>
              </a:rPr>
              <a:t>6</a:t>
            </a:r>
            <a:r>
              <a:rPr sz="2400" spc="-82" baseline="1736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2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162050" y="8553450"/>
            <a:ext cx="6642100" cy="482600"/>
            <a:chOff x="1162050" y="8553450"/>
            <a:chExt cx="6642100" cy="482600"/>
          </a:xfrm>
        </p:grpSpPr>
        <p:sp>
          <p:nvSpPr>
            <p:cNvPr id="45" name="object 45"/>
            <p:cNvSpPr/>
            <p:nvPr/>
          </p:nvSpPr>
          <p:spPr>
            <a:xfrm>
              <a:off x="73279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7"/>
                  </a:lnTo>
                  <a:lnTo>
                    <a:pt x="4301" y="190075"/>
                  </a:lnTo>
                  <a:lnTo>
                    <a:pt x="0" y="234949"/>
                  </a:lnTo>
                  <a:lnTo>
                    <a:pt x="4301" y="279823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7" y="431190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3279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835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7"/>
                  </a:lnTo>
                  <a:lnTo>
                    <a:pt x="4301" y="190075"/>
                  </a:lnTo>
                  <a:lnTo>
                    <a:pt x="0" y="234949"/>
                  </a:lnTo>
                  <a:lnTo>
                    <a:pt x="4301" y="279823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7" y="431190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835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68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49" y="0"/>
                  </a:moveTo>
                  <a:lnTo>
                    <a:pt x="190075" y="4300"/>
                  </a:lnTo>
                  <a:lnTo>
                    <a:pt x="146537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7" y="452695"/>
                  </a:lnTo>
                  <a:lnTo>
                    <a:pt x="190075" y="465598"/>
                  </a:lnTo>
                  <a:lnTo>
                    <a:pt x="234949" y="469899"/>
                  </a:lnTo>
                  <a:lnTo>
                    <a:pt x="279823" y="465598"/>
                  </a:lnTo>
                  <a:lnTo>
                    <a:pt x="323361" y="452695"/>
                  </a:lnTo>
                  <a:lnTo>
                    <a:pt x="364226" y="431190"/>
                  </a:lnTo>
                  <a:lnTo>
                    <a:pt x="401083" y="401084"/>
                  </a:lnTo>
                  <a:lnTo>
                    <a:pt x="431190" y="364227"/>
                  </a:lnTo>
                  <a:lnTo>
                    <a:pt x="452695" y="323361"/>
                  </a:lnTo>
                  <a:lnTo>
                    <a:pt x="465598" y="279823"/>
                  </a:lnTo>
                  <a:lnTo>
                    <a:pt x="469899" y="234949"/>
                  </a:lnTo>
                  <a:lnTo>
                    <a:pt x="465598" y="190075"/>
                  </a:lnTo>
                  <a:lnTo>
                    <a:pt x="452695" y="146537"/>
                  </a:lnTo>
                  <a:lnTo>
                    <a:pt x="431190" y="105672"/>
                  </a:lnTo>
                  <a:lnTo>
                    <a:pt x="401083" y="68815"/>
                  </a:lnTo>
                  <a:lnTo>
                    <a:pt x="364226" y="38708"/>
                  </a:lnTo>
                  <a:lnTo>
                    <a:pt x="323361" y="17203"/>
                  </a:lnTo>
                  <a:lnTo>
                    <a:pt x="279823" y="4300"/>
                  </a:lnTo>
                  <a:lnTo>
                    <a:pt x="23494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68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672101" y="86561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8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9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09602" y="5260379"/>
            <a:ext cx="6215380" cy="134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16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ending</a:t>
            </a:r>
            <a:r>
              <a:rPr sz="1800" b="1" spc="9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flow</a:t>
            </a:r>
            <a:r>
              <a:rPr sz="1800" b="1" spc="100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value</a:t>
            </a:r>
            <a:r>
              <a:rPr sz="1800" b="1" spc="9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=</a:t>
            </a:r>
            <a:r>
              <a:rPr sz="1800" b="1" spc="100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spc="-25" dirty="0">
                <a:solidFill>
                  <a:srgbClr val="8D3124"/>
                </a:solidFill>
                <a:latin typeface="Tahoma"/>
                <a:cs typeface="Tahoma"/>
              </a:rPr>
              <a:t>16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40"/>
              </a:spcBef>
            </a:pPr>
            <a:r>
              <a:rPr sz="1800" b="1" dirty="0">
                <a:latin typeface="Tahoma"/>
                <a:cs typeface="Tahoma"/>
              </a:rPr>
              <a:t>flow</a:t>
            </a:r>
            <a:r>
              <a:rPr sz="1800" b="1" spc="5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network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G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and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flow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spc="5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  <a:p>
            <a:pPr marR="946150" algn="r">
              <a:lnSpc>
                <a:spcPct val="100000"/>
              </a:lnSpc>
              <a:spcBef>
                <a:spcPts val="2075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4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341226" y="8601471"/>
            <a:ext cx="12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9988550" y="8553450"/>
            <a:ext cx="482600" cy="482600"/>
            <a:chOff x="9988550" y="8553450"/>
            <a:chExt cx="482600" cy="482600"/>
          </a:xfrm>
        </p:grpSpPr>
        <p:sp>
          <p:nvSpPr>
            <p:cNvPr id="55" name="object 55"/>
            <p:cNvSpPr/>
            <p:nvPr/>
          </p:nvSpPr>
          <p:spPr>
            <a:xfrm>
              <a:off x="9994899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9949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0181865" y="8601471"/>
            <a:ext cx="96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Toward</a:t>
            </a:r>
            <a:r>
              <a:rPr spc="75" dirty="0"/>
              <a:t> </a:t>
            </a:r>
            <a:r>
              <a:rPr spc="105" dirty="0"/>
              <a:t>a</a:t>
            </a:r>
            <a:r>
              <a:rPr spc="75" dirty="0"/>
              <a:t> </a:t>
            </a:r>
            <a:r>
              <a:rPr spc="-60" dirty="0"/>
              <a:t>max-</a:t>
            </a:r>
            <a:r>
              <a:rPr spc="70" dirty="0"/>
              <a:t>flow</a:t>
            </a:r>
            <a:r>
              <a:rPr spc="75" dirty="0"/>
              <a:t> </a:t>
            </a:r>
            <a:r>
              <a:rPr spc="4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7990205" cy="235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2400" spc="7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Start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 = 0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Find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spc="-204" dirty="0">
                <a:latin typeface="Times New Roman"/>
                <a:cs typeface="Times New Roman"/>
              </a:rPr>
              <a:t>s</a:t>
            </a:r>
            <a:r>
              <a:rPr sz="2400" spc="-204" dirty="0">
                <a:latin typeface="Cambria"/>
                <a:cs typeface="Cambria"/>
              </a:rPr>
              <a:t>↝</a:t>
            </a:r>
            <a:r>
              <a:rPr sz="2400" i="1" spc="-204" dirty="0">
                <a:latin typeface="Times New Roman"/>
                <a:cs typeface="Times New Roman"/>
              </a:rPr>
              <a:t>t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where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) &lt; </a:t>
            </a:r>
            <a:r>
              <a:rPr sz="2400" i="1" spc="-10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i="1" spc="-10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Augment flow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along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Repeat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until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you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stuck.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39850" y="6337300"/>
            <a:ext cx="8677910" cy="2585720"/>
            <a:chOff x="1339850" y="6337300"/>
            <a:chExt cx="8677910" cy="2585720"/>
          </a:xfrm>
        </p:grpSpPr>
        <p:sp>
          <p:nvSpPr>
            <p:cNvPr id="5" name="object 5"/>
            <p:cNvSpPr/>
            <p:nvPr/>
          </p:nvSpPr>
          <p:spPr>
            <a:xfrm>
              <a:off x="4089400" y="6540500"/>
              <a:ext cx="3181985" cy="2030095"/>
            </a:xfrm>
            <a:custGeom>
              <a:avLst/>
              <a:gdLst/>
              <a:ahLst/>
              <a:cxnLst/>
              <a:rect l="l" t="t" r="r" b="b"/>
              <a:pathLst>
                <a:path w="3181984" h="2030095">
                  <a:moveTo>
                    <a:pt x="3181539" y="2030088"/>
                  </a:moveTo>
                  <a:lnTo>
                    <a:pt x="3165480" y="2019841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74462" y="8467138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90175" y="0"/>
                  </a:moveTo>
                  <a:lnTo>
                    <a:pt x="80417" y="93203"/>
                  </a:lnTo>
                  <a:lnTo>
                    <a:pt x="0" y="141321"/>
                  </a:lnTo>
                  <a:lnTo>
                    <a:pt x="186409" y="160834"/>
                  </a:lnTo>
                  <a:lnTo>
                    <a:pt x="90175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97000" y="6762610"/>
              <a:ext cx="2352675" cy="2030730"/>
            </a:xfrm>
            <a:custGeom>
              <a:avLst/>
              <a:gdLst/>
              <a:ahLst/>
              <a:cxnLst/>
              <a:rect l="l" t="t" r="r" b="b"/>
              <a:pathLst>
                <a:path w="2352675" h="2030729">
                  <a:moveTo>
                    <a:pt x="2352279" y="0"/>
                  </a:moveTo>
                  <a:lnTo>
                    <a:pt x="2337859" y="12448"/>
                  </a:lnTo>
                  <a:lnTo>
                    <a:pt x="0" y="203062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48363" y="6692900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669" y="0"/>
                  </a:moveTo>
                  <a:lnTo>
                    <a:pt x="0" y="46095"/>
                  </a:lnTo>
                  <a:lnTo>
                    <a:pt x="86495" y="82158"/>
                  </a:lnTo>
                  <a:lnTo>
                    <a:pt x="109545" y="172994"/>
                  </a:lnTo>
                  <a:lnTo>
                    <a:pt x="18166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18400" y="8839210"/>
              <a:ext cx="2345055" cy="0"/>
            </a:xfrm>
            <a:custGeom>
              <a:avLst/>
              <a:gdLst/>
              <a:ahLst/>
              <a:cxnLst/>
              <a:rect l="l" t="t" r="r" b="b"/>
              <a:pathLst>
                <a:path w="2345054">
                  <a:moveTo>
                    <a:pt x="0" y="0"/>
                  </a:moveTo>
                  <a:lnTo>
                    <a:pt x="838200" y="0"/>
                  </a:lnTo>
                </a:path>
                <a:path w="2345054">
                  <a:moveTo>
                    <a:pt x="1779907" y="0"/>
                  </a:moveTo>
                  <a:lnTo>
                    <a:pt x="2344961" y="0"/>
                  </a:lnTo>
                </a:path>
              </a:pathLst>
            </a:custGeom>
            <a:ln w="38118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802400" y="8755381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11" y="83819"/>
                  </a:lnTo>
                  <a:lnTo>
                    <a:pt x="2" y="167639"/>
                  </a:lnTo>
                  <a:lnTo>
                    <a:pt x="167639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93000" y="6426200"/>
              <a:ext cx="2444115" cy="2100580"/>
            </a:xfrm>
            <a:custGeom>
              <a:avLst/>
              <a:gdLst/>
              <a:ahLst/>
              <a:cxnLst/>
              <a:rect l="l" t="t" r="r" b="b"/>
              <a:pathLst>
                <a:path w="2444115" h="2100579">
                  <a:moveTo>
                    <a:pt x="2443820" y="2100034"/>
                  </a:moveTo>
                  <a:lnTo>
                    <a:pt x="2429372" y="2087618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835956" y="8422932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8" y="0"/>
                  </a:moveTo>
                  <a:lnTo>
                    <a:pt x="86414" y="90887"/>
                  </a:lnTo>
                  <a:lnTo>
                    <a:pt x="0" y="127145"/>
                  </a:lnTo>
                  <a:lnTo>
                    <a:pt x="181773" y="172830"/>
                  </a:lnTo>
                  <a:lnTo>
                    <a:pt x="10925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58900" y="8839200"/>
              <a:ext cx="2344420" cy="0"/>
            </a:xfrm>
            <a:custGeom>
              <a:avLst/>
              <a:gdLst/>
              <a:ahLst/>
              <a:cxnLst/>
              <a:rect l="l" t="t" r="r" b="b"/>
              <a:pathLst>
                <a:path w="2344420">
                  <a:moveTo>
                    <a:pt x="1765581" y="0"/>
                  </a:moveTo>
                  <a:lnTo>
                    <a:pt x="2344422" y="0"/>
                  </a:lnTo>
                </a:path>
                <a:path w="2344420">
                  <a:moveTo>
                    <a:pt x="0" y="0"/>
                  </a:moveTo>
                  <a:lnTo>
                    <a:pt x="95250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42362" y="8755379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00500" y="8839201"/>
              <a:ext cx="3199765" cy="0"/>
            </a:xfrm>
            <a:custGeom>
              <a:avLst/>
              <a:gdLst/>
              <a:ahLst/>
              <a:cxnLst/>
              <a:rect l="l" t="t" r="r" b="b"/>
              <a:pathLst>
                <a:path w="3199765">
                  <a:moveTo>
                    <a:pt x="2246556" y="0"/>
                  </a:moveTo>
                  <a:lnTo>
                    <a:pt x="3199749" y="0"/>
                  </a:lnTo>
                </a:path>
                <a:path w="3199765">
                  <a:moveTo>
                    <a:pt x="0" y="0"/>
                  </a:moveTo>
                  <a:lnTo>
                    <a:pt x="1562100" y="0"/>
                  </a:lnTo>
                </a:path>
              </a:pathLst>
            </a:custGeom>
            <a:ln w="3810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39289" y="875538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14800" y="6527799"/>
              <a:ext cx="3076575" cy="0"/>
            </a:xfrm>
            <a:custGeom>
              <a:avLst/>
              <a:gdLst/>
              <a:ahLst/>
              <a:cxnLst/>
              <a:rect l="l" t="t" r="r" b="b"/>
              <a:pathLst>
                <a:path w="3076575">
                  <a:moveTo>
                    <a:pt x="2132256" y="0"/>
                  </a:moveTo>
                  <a:lnTo>
                    <a:pt x="3076536" y="0"/>
                  </a:lnTo>
                </a:path>
                <a:path w="3076575">
                  <a:moveTo>
                    <a:pt x="0" y="0"/>
                  </a:moveTo>
                  <a:lnTo>
                    <a:pt x="1447799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30376" y="6443979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40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76786" y="6496049"/>
              <a:ext cx="0" cy="1920239"/>
            </a:xfrm>
            <a:custGeom>
              <a:avLst/>
              <a:gdLst/>
              <a:ahLst/>
              <a:cxnLst/>
              <a:rect l="l" t="t" r="r" b="b"/>
              <a:pathLst>
                <a:path h="1920240">
                  <a:moveTo>
                    <a:pt x="0" y="0"/>
                  </a:moveTo>
                  <a:lnTo>
                    <a:pt x="0" y="933450"/>
                  </a:lnTo>
                </a:path>
                <a:path h="1920240">
                  <a:moveTo>
                    <a:pt x="0" y="1250950"/>
                  </a:moveTo>
                  <a:lnTo>
                    <a:pt x="0" y="1919757"/>
                  </a:lnTo>
                </a:path>
              </a:pathLst>
            </a:custGeom>
            <a:ln w="38273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3047" y="8335804"/>
              <a:ext cx="167632" cy="16763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569281" y="6844030"/>
              <a:ext cx="0" cy="1704339"/>
            </a:xfrm>
            <a:custGeom>
              <a:avLst/>
              <a:gdLst/>
              <a:ahLst/>
              <a:cxnLst/>
              <a:rect l="l" t="t" r="r" b="b"/>
              <a:pathLst>
                <a:path h="1704340">
                  <a:moveTo>
                    <a:pt x="0" y="0"/>
                  </a:moveTo>
                  <a:lnTo>
                    <a:pt x="0" y="585469"/>
                  </a:lnTo>
                </a:path>
                <a:path h="1704340">
                  <a:moveTo>
                    <a:pt x="0" y="902969"/>
                  </a:moveTo>
                  <a:lnTo>
                    <a:pt x="0" y="1704115"/>
                  </a:lnTo>
                </a:path>
              </a:pathLst>
            </a:custGeom>
            <a:ln w="3824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85395" y="6756400"/>
              <a:ext cx="167640" cy="168275"/>
            </a:xfrm>
            <a:custGeom>
              <a:avLst/>
              <a:gdLst/>
              <a:ahLst/>
              <a:cxnLst/>
              <a:rect l="l" t="t" r="r" b="b"/>
              <a:pathLst>
                <a:path w="167640" h="168275">
                  <a:moveTo>
                    <a:pt x="83804" y="0"/>
                  </a:moveTo>
                  <a:lnTo>
                    <a:pt x="0" y="167647"/>
                  </a:lnTo>
                  <a:lnTo>
                    <a:pt x="83816" y="125730"/>
                  </a:lnTo>
                  <a:lnTo>
                    <a:pt x="167639" y="167633"/>
                  </a:lnTo>
                  <a:lnTo>
                    <a:pt x="83804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62600" y="6337300"/>
              <a:ext cx="684530" cy="317500"/>
            </a:xfrm>
            <a:custGeom>
              <a:avLst/>
              <a:gdLst/>
              <a:ahLst/>
              <a:cxnLst/>
              <a:rect l="l" t="t" r="r" b="b"/>
              <a:pathLst>
                <a:path w="684529" h="317500">
                  <a:moveTo>
                    <a:pt x="684456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684456" y="317500"/>
                  </a:lnTo>
                  <a:lnTo>
                    <a:pt x="684456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86400" y="7327900"/>
              <a:ext cx="748030" cy="635635"/>
            </a:xfrm>
            <a:custGeom>
              <a:avLst/>
              <a:gdLst/>
              <a:ahLst/>
              <a:cxnLst/>
              <a:rect l="l" t="t" r="r" b="b"/>
              <a:pathLst>
                <a:path w="748029" h="635634">
                  <a:moveTo>
                    <a:pt x="170592" y="0"/>
                  </a:moveTo>
                  <a:lnTo>
                    <a:pt x="0" y="267776"/>
                  </a:lnTo>
                  <a:lnTo>
                    <a:pt x="577264" y="635534"/>
                  </a:lnTo>
                  <a:lnTo>
                    <a:pt x="747857" y="367757"/>
                  </a:lnTo>
                  <a:lnTo>
                    <a:pt x="170592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 rot="1920000">
            <a:off x="5619375" y="7550298"/>
            <a:ext cx="528906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95"/>
              </a:lnSpc>
            </a:pPr>
            <a:r>
              <a:rPr sz="1600" dirty="0">
                <a:latin typeface="Lucida Sans Unicode"/>
                <a:cs typeface="Lucida Sans Unicode"/>
              </a:rPr>
              <a:t>7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spc="-50" dirty="0"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714001" y="8598306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Lucida Sans Unicode"/>
                <a:cs typeface="Lucida Sans Unicode"/>
              </a:rPr>
              <a:t>19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33800" y="6267450"/>
            <a:ext cx="684530" cy="1479550"/>
            <a:chOff x="3733800" y="6267450"/>
            <a:chExt cx="684530" cy="1479550"/>
          </a:xfrm>
        </p:grpSpPr>
        <p:sp>
          <p:nvSpPr>
            <p:cNvPr id="28" name="object 28"/>
            <p:cNvSpPr/>
            <p:nvPr/>
          </p:nvSpPr>
          <p:spPr>
            <a:xfrm>
              <a:off x="3835400" y="627379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8"/>
                  </a:lnTo>
                  <a:lnTo>
                    <a:pt x="4301" y="190076"/>
                  </a:lnTo>
                  <a:lnTo>
                    <a:pt x="0" y="234950"/>
                  </a:lnTo>
                  <a:lnTo>
                    <a:pt x="4301" y="279824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1"/>
                  </a:lnTo>
                  <a:lnTo>
                    <a:pt x="146538" y="452696"/>
                  </a:lnTo>
                  <a:lnTo>
                    <a:pt x="190076" y="465599"/>
                  </a:lnTo>
                  <a:lnTo>
                    <a:pt x="234950" y="469900"/>
                  </a:lnTo>
                  <a:lnTo>
                    <a:pt x="279824" y="465599"/>
                  </a:lnTo>
                  <a:lnTo>
                    <a:pt x="323362" y="452696"/>
                  </a:lnTo>
                  <a:lnTo>
                    <a:pt x="364227" y="431191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35400" y="6273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33800" y="7429500"/>
              <a:ext cx="684530" cy="317500"/>
            </a:xfrm>
            <a:custGeom>
              <a:avLst/>
              <a:gdLst/>
              <a:ahLst/>
              <a:cxnLst/>
              <a:rect l="l" t="t" r="r" b="b"/>
              <a:pathLst>
                <a:path w="684529" h="317500">
                  <a:moveTo>
                    <a:pt x="684456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684456" y="317500"/>
                  </a:lnTo>
                  <a:lnTo>
                    <a:pt x="684456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43301" y="74242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47900" y="7218453"/>
            <a:ext cx="920750" cy="855980"/>
          </a:xfrm>
          <a:custGeom>
            <a:avLst/>
            <a:gdLst/>
            <a:ahLst/>
            <a:cxnLst/>
            <a:rect l="l" t="t" r="r" b="b"/>
            <a:pathLst>
              <a:path w="920750" h="855979">
                <a:moveTo>
                  <a:pt x="712867" y="0"/>
                </a:moveTo>
                <a:lnTo>
                  <a:pt x="0" y="615330"/>
                </a:lnTo>
                <a:lnTo>
                  <a:pt x="207460" y="855676"/>
                </a:lnTo>
                <a:lnTo>
                  <a:pt x="920328" y="240346"/>
                </a:lnTo>
                <a:lnTo>
                  <a:pt x="7128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 rot="19200000">
            <a:off x="2334687" y="7525386"/>
            <a:ext cx="773912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dirty="0">
                <a:latin typeface="Lucida Sans Unicode"/>
                <a:cs typeface="Lucida Sans Unicode"/>
              </a:rPr>
              <a:t>10</a:t>
            </a:r>
            <a:r>
              <a:rPr sz="1600" spc="-60" dirty="0">
                <a:latin typeface="Lucida Sans Unicode"/>
                <a:cs typeface="Lucida Sans Unicode"/>
              </a:rPr>
              <a:t> </a:t>
            </a:r>
            <a:r>
              <a:rPr sz="2400" baseline="1736" dirty="0">
                <a:latin typeface="Lucida Sans Unicode"/>
                <a:cs typeface="Lucida Sans Unicode"/>
              </a:rPr>
              <a:t>/</a:t>
            </a:r>
            <a:r>
              <a:rPr sz="2400" spc="-82" baseline="1736" dirty="0">
                <a:latin typeface="Lucida Sans Unicode"/>
                <a:cs typeface="Lucida Sans Unicode"/>
              </a:rPr>
              <a:t> </a:t>
            </a:r>
            <a:r>
              <a:rPr sz="2400" spc="-37" baseline="1736" dirty="0">
                <a:latin typeface="Lucida Sans Unicode"/>
                <a:cs typeface="Lucida Sans Unicode"/>
              </a:rPr>
              <a:t>10</a:t>
            </a:r>
            <a:endParaRPr sz="2400" baseline="1736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466101" y="8643416"/>
            <a:ext cx="7689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10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213600" y="6267450"/>
            <a:ext cx="684530" cy="1479550"/>
            <a:chOff x="7213600" y="6267450"/>
            <a:chExt cx="684530" cy="1479550"/>
          </a:xfrm>
        </p:grpSpPr>
        <p:sp>
          <p:nvSpPr>
            <p:cNvPr id="36" name="object 36"/>
            <p:cNvSpPr/>
            <p:nvPr/>
          </p:nvSpPr>
          <p:spPr>
            <a:xfrm>
              <a:off x="7327900" y="627379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8"/>
                  </a:lnTo>
                  <a:lnTo>
                    <a:pt x="4301" y="190076"/>
                  </a:lnTo>
                  <a:lnTo>
                    <a:pt x="0" y="234950"/>
                  </a:lnTo>
                  <a:lnTo>
                    <a:pt x="4301" y="279824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1"/>
                  </a:lnTo>
                  <a:lnTo>
                    <a:pt x="146538" y="452696"/>
                  </a:lnTo>
                  <a:lnTo>
                    <a:pt x="190076" y="465599"/>
                  </a:lnTo>
                  <a:lnTo>
                    <a:pt x="234950" y="469900"/>
                  </a:lnTo>
                  <a:lnTo>
                    <a:pt x="279824" y="465599"/>
                  </a:lnTo>
                  <a:lnTo>
                    <a:pt x="323362" y="452696"/>
                  </a:lnTo>
                  <a:lnTo>
                    <a:pt x="364227" y="431191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327900" y="6273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213600" y="7429500"/>
              <a:ext cx="684530" cy="317500"/>
            </a:xfrm>
            <a:custGeom>
              <a:avLst/>
              <a:gdLst/>
              <a:ahLst/>
              <a:cxnLst/>
              <a:rect l="l" t="t" r="r" b="b"/>
              <a:pathLst>
                <a:path w="684529" h="317500">
                  <a:moveTo>
                    <a:pt x="684456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684456" y="317500"/>
                  </a:lnTo>
                  <a:lnTo>
                    <a:pt x="684456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323101" y="74242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6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6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311400" y="8648700"/>
            <a:ext cx="813435" cy="317500"/>
          </a:xfrm>
          <a:custGeom>
            <a:avLst/>
            <a:gdLst/>
            <a:ahLst/>
            <a:cxnLst/>
            <a:rect l="l" t="t" r="r" b="b"/>
            <a:pathLst>
              <a:path w="813435" h="317500">
                <a:moveTo>
                  <a:pt x="813081" y="0"/>
                </a:moveTo>
                <a:lnTo>
                  <a:pt x="0" y="0"/>
                </a:lnTo>
                <a:lnTo>
                  <a:pt x="0" y="317500"/>
                </a:lnTo>
                <a:lnTo>
                  <a:pt x="813081" y="317500"/>
                </a:lnTo>
                <a:lnTo>
                  <a:pt x="81308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420901" y="8643416"/>
            <a:ext cx="6400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9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96300" y="7226300"/>
            <a:ext cx="823594" cy="771525"/>
          </a:xfrm>
          <a:custGeom>
            <a:avLst/>
            <a:gdLst/>
            <a:ahLst/>
            <a:cxnLst/>
            <a:rect l="l" t="t" r="r" b="b"/>
            <a:pathLst>
              <a:path w="823595" h="771525">
                <a:moveTo>
                  <a:pt x="207041" y="0"/>
                </a:moveTo>
                <a:lnTo>
                  <a:pt x="0" y="240708"/>
                </a:lnTo>
                <a:lnTo>
                  <a:pt x="616424" y="770916"/>
                </a:lnTo>
                <a:lnTo>
                  <a:pt x="823466" y="530209"/>
                </a:lnTo>
                <a:lnTo>
                  <a:pt x="20704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 rot="2400000">
            <a:off x="8604753" y="7520312"/>
            <a:ext cx="650411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5"/>
              </a:lnSpc>
            </a:pPr>
            <a:r>
              <a:rPr sz="2400" baseline="1736" dirty="0">
                <a:latin typeface="Lucida Sans Unicode"/>
                <a:cs typeface="Lucida Sans Unicode"/>
              </a:rPr>
              <a:t>9</a:t>
            </a:r>
            <a:r>
              <a:rPr sz="2400" spc="-82" baseline="1736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2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162050" y="8553450"/>
            <a:ext cx="6642100" cy="482600"/>
            <a:chOff x="1162050" y="8553450"/>
            <a:chExt cx="6642100" cy="482600"/>
          </a:xfrm>
        </p:grpSpPr>
        <p:sp>
          <p:nvSpPr>
            <p:cNvPr id="45" name="object 45"/>
            <p:cNvSpPr/>
            <p:nvPr/>
          </p:nvSpPr>
          <p:spPr>
            <a:xfrm>
              <a:off x="73279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7"/>
                  </a:lnTo>
                  <a:lnTo>
                    <a:pt x="4301" y="190075"/>
                  </a:lnTo>
                  <a:lnTo>
                    <a:pt x="0" y="234949"/>
                  </a:lnTo>
                  <a:lnTo>
                    <a:pt x="4301" y="279823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7" y="431190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3279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835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3" y="38708"/>
                  </a:lnTo>
                  <a:lnTo>
                    <a:pt x="68816" y="68815"/>
                  </a:lnTo>
                  <a:lnTo>
                    <a:pt x="38709" y="105672"/>
                  </a:lnTo>
                  <a:lnTo>
                    <a:pt x="17204" y="146537"/>
                  </a:lnTo>
                  <a:lnTo>
                    <a:pt x="4301" y="190075"/>
                  </a:lnTo>
                  <a:lnTo>
                    <a:pt x="0" y="234949"/>
                  </a:lnTo>
                  <a:lnTo>
                    <a:pt x="4301" y="279823"/>
                  </a:lnTo>
                  <a:lnTo>
                    <a:pt x="17204" y="323361"/>
                  </a:lnTo>
                  <a:lnTo>
                    <a:pt x="38709" y="364227"/>
                  </a:lnTo>
                  <a:lnTo>
                    <a:pt x="68816" y="401084"/>
                  </a:lnTo>
                  <a:lnTo>
                    <a:pt x="105673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7" y="431190"/>
                  </a:lnTo>
                  <a:lnTo>
                    <a:pt x="401085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5" y="68815"/>
                  </a:lnTo>
                  <a:lnTo>
                    <a:pt x="364227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835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68815" y="68815"/>
                  </a:move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899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68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49" y="0"/>
                  </a:moveTo>
                  <a:lnTo>
                    <a:pt x="190075" y="4300"/>
                  </a:lnTo>
                  <a:lnTo>
                    <a:pt x="146537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7" y="452695"/>
                  </a:lnTo>
                  <a:lnTo>
                    <a:pt x="190075" y="465598"/>
                  </a:lnTo>
                  <a:lnTo>
                    <a:pt x="234949" y="469899"/>
                  </a:lnTo>
                  <a:lnTo>
                    <a:pt x="279823" y="465598"/>
                  </a:lnTo>
                  <a:lnTo>
                    <a:pt x="323361" y="452695"/>
                  </a:lnTo>
                  <a:lnTo>
                    <a:pt x="364226" y="431190"/>
                  </a:lnTo>
                  <a:lnTo>
                    <a:pt x="401083" y="401084"/>
                  </a:lnTo>
                  <a:lnTo>
                    <a:pt x="431190" y="364227"/>
                  </a:lnTo>
                  <a:lnTo>
                    <a:pt x="452695" y="323361"/>
                  </a:lnTo>
                  <a:lnTo>
                    <a:pt x="465598" y="279823"/>
                  </a:lnTo>
                  <a:lnTo>
                    <a:pt x="469899" y="234949"/>
                  </a:lnTo>
                  <a:lnTo>
                    <a:pt x="465598" y="190075"/>
                  </a:lnTo>
                  <a:lnTo>
                    <a:pt x="452695" y="146537"/>
                  </a:lnTo>
                  <a:lnTo>
                    <a:pt x="431190" y="105672"/>
                  </a:lnTo>
                  <a:lnTo>
                    <a:pt x="401083" y="68815"/>
                  </a:lnTo>
                  <a:lnTo>
                    <a:pt x="364226" y="38708"/>
                  </a:lnTo>
                  <a:lnTo>
                    <a:pt x="323361" y="17203"/>
                  </a:lnTo>
                  <a:lnTo>
                    <a:pt x="279823" y="4300"/>
                  </a:lnTo>
                  <a:lnTo>
                    <a:pt x="23494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684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672101" y="86561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9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9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09602" y="5260379"/>
            <a:ext cx="6324600" cy="134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867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but</a:t>
            </a:r>
            <a:r>
              <a:rPr sz="1800" b="1" spc="150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max-flow</a:t>
            </a:r>
            <a:r>
              <a:rPr sz="1800" b="1" spc="150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value</a:t>
            </a:r>
            <a:r>
              <a:rPr sz="1800" b="1" spc="150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=</a:t>
            </a:r>
            <a:r>
              <a:rPr sz="1800" b="1" spc="150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spc="-25" dirty="0">
                <a:solidFill>
                  <a:srgbClr val="8D3124"/>
                </a:solidFill>
                <a:latin typeface="Tahoma"/>
                <a:cs typeface="Tahoma"/>
              </a:rPr>
              <a:t>19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40"/>
              </a:spcBef>
            </a:pPr>
            <a:r>
              <a:rPr sz="1800" b="1" dirty="0">
                <a:latin typeface="Tahoma"/>
                <a:cs typeface="Tahoma"/>
              </a:rPr>
              <a:t>flow</a:t>
            </a:r>
            <a:r>
              <a:rPr sz="1800" b="1" spc="5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network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G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and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flow</a:t>
            </a:r>
            <a:r>
              <a:rPr sz="1800" b="1" spc="55" dirty="0">
                <a:latin typeface="Tahoma"/>
                <a:cs typeface="Tahoma"/>
              </a:rPr>
              <a:t> </a:t>
            </a:r>
            <a:r>
              <a:rPr sz="1800" b="1" spc="5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  <a:p>
            <a:pPr marR="1054735" algn="r">
              <a:lnSpc>
                <a:spcPct val="100000"/>
              </a:lnSpc>
              <a:spcBef>
                <a:spcPts val="2075"/>
              </a:spcBef>
            </a:pPr>
            <a:r>
              <a:rPr sz="1600" dirty="0">
                <a:latin typeface="Lucida Sans Unicode"/>
                <a:cs typeface="Lucida Sans Unicode"/>
              </a:rPr>
              <a:t>3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4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341226" y="8601471"/>
            <a:ext cx="12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9988550" y="8553450"/>
            <a:ext cx="482600" cy="482600"/>
            <a:chOff x="9988550" y="8553450"/>
            <a:chExt cx="482600" cy="482600"/>
          </a:xfrm>
        </p:grpSpPr>
        <p:sp>
          <p:nvSpPr>
            <p:cNvPr id="55" name="object 55"/>
            <p:cNvSpPr/>
            <p:nvPr/>
          </p:nvSpPr>
          <p:spPr>
            <a:xfrm>
              <a:off x="9994899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994900" y="8559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0181865" y="8601471"/>
            <a:ext cx="96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2000" y="1221740"/>
            <a:ext cx="11205210" cy="295783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9"/>
              </a:spcBef>
              <a:tabLst>
                <a:tab pos="57594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Q.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Why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greedy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fail?</a:t>
            </a: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  <a:spcBef>
                <a:spcPts val="919"/>
              </a:spcBef>
              <a:tabLst>
                <a:tab pos="54991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Once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greedy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increases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edge,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never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decreases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it.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2615"/>
              </a:lnSpc>
              <a:tabLst>
                <a:tab pos="69151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Consider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network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-9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945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unique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max flow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20" dirty="0">
                <a:latin typeface="Times New Roman"/>
                <a:cs typeface="Times New Roman"/>
              </a:rPr>
              <a:t> </a:t>
            </a:r>
            <a:r>
              <a:rPr sz="2400" baseline="19097" dirty="0">
                <a:latin typeface="Times New Roman"/>
                <a:cs typeface="Times New Roman"/>
              </a:rPr>
              <a:t>* </a:t>
            </a:r>
            <a:r>
              <a:rPr sz="2400" dirty="0">
                <a:latin typeface="Lucida Sans Unicode"/>
                <a:cs typeface="Lucida Sans Unicode"/>
              </a:rPr>
              <a:t>has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20" dirty="0">
                <a:latin typeface="Times New Roman"/>
                <a:cs typeface="Times New Roman"/>
              </a:rPr>
              <a:t> </a:t>
            </a:r>
            <a:r>
              <a:rPr sz="2400" baseline="19097" dirty="0">
                <a:latin typeface="Times New Roman"/>
                <a:cs typeface="Times New Roman"/>
              </a:rPr>
              <a:t>*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) = </a:t>
            </a:r>
            <a:r>
              <a:rPr sz="2400" spc="-25" dirty="0">
                <a:latin typeface="Times New Roman"/>
                <a:cs typeface="Times New Roman"/>
              </a:rPr>
              <a:t>0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  <a:tabLst>
                <a:tab pos="7011034" algn="l"/>
              </a:tabLst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Greedy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could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choose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Symbol"/>
                <a:cs typeface="Symbol"/>
              </a:rPr>
              <a:t></a:t>
            </a:r>
            <a:r>
              <a:rPr sz="2400" i="1" spc="-10" dirty="0">
                <a:latin typeface="Times New Roman"/>
                <a:cs typeface="Times New Roman"/>
              </a:rPr>
              <a:t>v</a:t>
            </a:r>
            <a:r>
              <a:rPr sz="2400" spc="-10" dirty="0">
                <a:latin typeface="Symbol"/>
                <a:cs typeface="Symbol"/>
              </a:rPr>
              <a:t></a:t>
            </a:r>
            <a:r>
              <a:rPr sz="2400" i="1" spc="-10" dirty="0">
                <a:latin typeface="Times New Roman"/>
                <a:cs typeface="Times New Roman"/>
              </a:rPr>
              <a:t>w</a:t>
            </a:r>
            <a:r>
              <a:rPr sz="2400" spc="-10" dirty="0">
                <a:latin typeface="Symbol"/>
                <a:cs typeface="Symbol"/>
              </a:rPr>
              <a:t></a:t>
            </a:r>
            <a:r>
              <a:rPr sz="2400" i="1" spc="-10" dirty="0">
                <a:latin typeface="Times New Roman"/>
                <a:cs typeface="Times New Roman"/>
              </a:rPr>
              <a:t>t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first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path.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9060180"/>
            <a:ext cx="9253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9453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Bottom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line.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Need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some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mechanism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“undo”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bad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decision.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Why</a:t>
            </a:r>
            <a:r>
              <a:rPr spc="85" dirty="0"/>
              <a:t> </a:t>
            </a:r>
            <a:r>
              <a:rPr dirty="0"/>
              <a:t>the</a:t>
            </a:r>
            <a:r>
              <a:rPr spc="90" dirty="0"/>
              <a:t> </a:t>
            </a:r>
            <a:r>
              <a:rPr spc="60" dirty="0"/>
              <a:t>greedy</a:t>
            </a:r>
            <a:r>
              <a:rPr spc="90" dirty="0"/>
              <a:t> </a:t>
            </a:r>
            <a:r>
              <a:rPr spc="50" dirty="0"/>
              <a:t>algorithm</a:t>
            </a:r>
            <a:r>
              <a:rPr spc="90" dirty="0"/>
              <a:t> </a:t>
            </a:r>
            <a:r>
              <a:rPr spc="-10" dirty="0"/>
              <a:t>fails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3858109" y="5595819"/>
            <a:ext cx="3176905" cy="2406650"/>
            <a:chOff x="3858109" y="5595819"/>
            <a:chExt cx="3176905" cy="2406650"/>
          </a:xfrm>
        </p:grpSpPr>
        <p:sp>
          <p:nvSpPr>
            <p:cNvPr id="8" name="object 8"/>
            <p:cNvSpPr/>
            <p:nvPr/>
          </p:nvSpPr>
          <p:spPr>
            <a:xfrm>
              <a:off x="4067930" y="5683449"/>
              <a:ext cx="0" cy="1920239"/>
            </a:xfrm>
            <a:custGeom>
              <a:avLst/>
              <a:gdLst/>
              <a:ahLst/>
              <a:cxnLst/>
              <a:rect l="l" t="t" r="r" b="b"/>
              <a:pathLst>
                <a:path h="1920240">
                  <a:moveTo>
                    <a:pt x="0" y="0"/>
                  </a:moveTo>
                  <a:lnTo>
                    <a:pt x="0" y="653850"/>
                  </a:lnTo>
                </a:path>
                <a:path h="1920240">
                  <a:moveTo>
                    <a:pt x="0" y="1199950"/>
                  </a:moveTo>
                  <a:lnTo>
                    <a:pt x="0" y="1919664"/>
                  </a:lnTo>
                </a:path>
              </a:pathLst>
            </a:custGeom>
            <a:ln w="4053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85247" y="5595819"/>
              <a:ext cx="167640" cy="168275"/>
            </a:xfrm>
            <a:custGeom>
              <a:avLst/>
              <a:gdLst/>
              <a:ahLst/>
              <a:cxnLst/>
              <a:rect l="l" t="t" r="r" b="b"/>
              <a:pathLst>
                <a:path w="167639" h="168275">
                  <a:moveTo>
                    <a:pt x="84035" y="0"/>
                  </a:moveTo>
                  <a:lnTo>
                    <a:pt x="0" y="167530"/>
                  </a:lnTo>
                  <a:lnTo>
                    <a:pt x="83873" y="125729"/>
                  </a:lnTo>
                  <a:lnTo>
                    <a:pt x="167640" y="167747"/>
                  </a:lnTo>
                  <a:lnTo>
                    <a:pt x="84035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56944" y="7797194"/>
              <a:ext cx="2690495" cy="0"/>
            </a:xfrm>
            <a:custGeom>
              <a:avLst/>
              <a:gdLst/>
              <a:ahLst/>
              <a:cxnLst/>
              <a:rect l="l" t="t" r="r" b="b"/>
              <a:pathLst>
                <a:path w="2690495">
                  <a:moveTo>
                    <a:pt x="0" y="0"/>
                  </a:moveTo>
                  <a:lnTo>
                    <a:pt x="1115155" y="0"/>
                  </a:lnTo>
                </a:path>
                <a:path w="2690495">
                  <a:moveTo>
                    <a:pt x="1597755" y="0"/>
                  </a:moveTo>
                  <a:lnTo>
                    <a:pt x="2690430" y="0"/>
                  </a:lnTo>
                </a:path>
              </a:pathLst>
            </a:custGeom>
            <a:ln w="4428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67169" y="7716322"/>
              <a:ext cx="168275" cy="167640"/>
            </a:xfrm>
            <a:custGeom>
              <a:avLst/>
              <a:gdLst/>
              <a:ahLst/>
              <a:cxnLst/>
              <a:rect l="l" t="t" r="r" b="b"/>
              <a:pathLst>
                <a:path w="168275" h="167640">
                  <a:moveTo>
                    <a:pt x="391" y="0"/>
                  </a:moveTo>
                  <a:lnTo>
                    <a:pt x="42105" y="83917"/>
                  </a:lnTo>
                  <a:lnTo>
                    <a:pt x="0" y="167640"/>
                  </a:lnTo>
                  <a:lnTo>
                    <a:pt x="167835" y="84211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64459" y="7591628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224236" y="0"/>
                  </a:moveTo>
                  <a:lnTo>
                    <a:pt x="179734" y="0"/>
                  </a:lnTo>
                  <a:lnTo>
                    <a:pt x="136094" y="9716"/>
                  </a:lnTo>
                  <a:lnTo>
                    <a:pt x="95041" y="29150"/>
                  </a:lnTo>
                  <a:lnTo>
                    <a:pt x="58301" y="58301"/>
                  </a:lnTo>
                  <a:lnTo>
                    <a:pt x="29150" y="95041"/>
                  </a:lnTo>
                  <a:lnTo>
                    <a:pt x="9716" y="136094"/>
                  </a:lnTo>
                  <a:lnTo>
                    <a:pt x="0" y="179734"/>
                  </a:lnTo>
                  <a:lnTo>
                    <a:pt x="0" y="224236"/>
                  </a:lnTo>
                  <a:lnTo>
                    <a:pt x="9716" y="267876"/>
                  </a:lnTo>
                  <a:lnTo>
                    <a:pt x="29150" y="308929"/>
                  </a:lnTo>
                  <a:lnTo>
                    <a:pt x="58301" y="345669"/>
                  </a:lnTo>
                  <a:lnTo>
                    <a:pt x="95041" y="374820"/>
                  </a:lnTo>
                  <a:lnTo>
                    <a:pt x="136094" y="394253"/>
                  </a:lnTo>
                  <a:lnTo>
                    <a:pt x="179734" y="403970"/>
                  </a:lnTo>
                  <a:lnTo>
                    <a:pt x="224236" y="403970"/>
                  </a:lnTo>
                  <a:lnTo>
                    <a:pt x="267876" y="394253"/>
                  </a:lnTo>
                  <a:lnTo>
                    <a:pt x="308929" y="374820"/>
                  </a:lnTo>
                  <a:lnTo>
                    <a:pt x="345669" y="345669"/>
                  </a:lnTo>
                  <a:lnTo>
                    <a:pt x="374820" y="308929"/>
                  </a:lnTo>
                  <a:lnTo>
                    <a:pt x="394253" y="267876"/>
                  </a:lnTo>
                  <a:lnTo>
                    <a:pt x="403970" y="224236"/>
                  </a:lnTo>
                  <a:lnTo>
                    <a:pt x="403970" y="179734"/>
                  </a:lnTo>
                  <a:lnTo>
                    <a:pt x="394253" y="136094"/>
                  </a:lnTo>
                  <a:lnTo>
                    <a:pt x="374820" y="95041"/>
                  </a:lnTo>
                  <a:lnTo>
                    <a:pt x="345669" y="58301"/>
                  </a:lnTo>
                  <a:lnTo>
                    <a:pt x="308929" y="29150"/>
                  </a:lnTo>
                  <a:lnTo>
                    <a:pt x="267876" y="9716"/>
                  </a:lnTo>
                  <a:lnTo>
                    <a:pt x="224236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64459" y="7591628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345669" y="58301"/>
                  </a:moveTo>
                  <a:lnTo>
                    <a:pt x="374820" y="95041"/>
                  </a:lnTo>
                  <a:lnTo>
                    <a:pt x="394253" y="136094"/>
                  </a:lnTo>
                  <a:lnTo>
                    <a:pt x="403970" y="179733"/>
                  </a:lnTo>
                  <a:lnTo>
                    <a:pt x="403970" y="224236"/>
                  </a:lnTo>
                  <a:lnTo>
                    <a:pt x="394253" y="267876"/>
                  </a:lnTo>
                  <a:lnTo>
                    <a:pt x="374820" y="308928"/>
                  </a:lnTo>
                  <a:lnTo>
                    <a:pt x="345669" y="345668"/>
                  </a:lnTo>
                  <a:lnTo>
                    <a:pt x="308929" y="374819"/>
                  </a:lnTo>
                  <a:lnTo>
                    <a:pt x="267876" y="394253"/>
                  </a:lnTo>
                  <a:lnTo>
                    <a:pt x="224236" y="403970"/>
                  </a:lnTo>
                  <a:lnTo>
                    <a:pt x="179733" y="403970"/>
                  </a:lnTo>
                  <a:lnTo>
                    <a:pt x="136093" y="394253"/>
                  </a:lnTo>
                  <a:lnTo>
                    <a:pt x="95041" y="374819"/>
                  </a:lnTo>
                  <a:lnTo>
                    <a:pt x="58301" y="345668"/>
                  </a:lnTo>
                  <a:lnTo>
                    <a:pt x="29150" y="308928"/>
                  </a:lnTo>
                  <a:lnTo>
                    <a:pt x="9716" y="267876"/>
                  </a:lnTo>
                  <a:lnTo>
                    <a:pt x="0" y="224236"/>
                  </a:lnTo>
                  <a:lnTo>
                    <a:pt x="0" y="179733"/>
                  </a:lnTo>
                  <a:lnTo>
                    <a:pt x="9716" y="136094"/>
                  </a:lnTo>
                  <a:lnTo>
                    <a:pt x="29150" y="95041"/>
                  </a:lnTo>
                  <a:lnTo>
                    <a:pt x="58301" y="58301"/>
                  </a:lnTo>
                  <a:lnTo>
                    <a:pt x="95041" y="29150"/>
                  </a:lnTo>
                  <a:lnTo>
                    <a:pt x="136093" y="9716"/>
                  </a:lnTo>
                  <a:lnTo>
                    <a:pt x="179733" y="0"/>
                  </a:lnTo>
                  <a:lnTo>
                    <a:pt x="224236" y="0"/>
                  </a:lnTo>
                  <a:lnTo>
                    <a:pt x="267876" y="9716"/>
                  </a:lnTo>
                  <a:lnTo>
                    <a:pt x="308929" y="29150"/>
                  </a:lnTo>
                  <a:lnTo>
                    <a:pt x="345669" y="58301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004321" y="7602320"/>
            <a:ext cx="12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39416" y="5181208"/>
            <a:ext cx="3214370" cy="2449195"/>
            <a:chOff x="4239416" y="5181208"/>
            <a:chExt cx="3214370" cy="2449195"/>
          </a:xfrm>
        </p:grpSpPr>
        <p:sp>
          <p:nvSpPr>
            <p:cNvPr id="16" name="object 16"/>
            <p:cNvSpPr/>
            <p:nvPr/>
          </p:nvSpPr>
          <p:spPr>
            <a:xfrm>
              <a:off x="4260053" y="5387851"/>
              <a:ext cx="2688590" cy="0"/>
            </a:xfrm>
            <a:custGeom>
              <a:avLst/>
              <a:gdLst/>
              <a:ahLst/>
              <a:cxnLst/>
              <a:rect l="l" t="t" r="r" b="b"/>
              <a:pathLst>
                <a:path w="2688590">
                  <a:moveTo>
                    <a:pt x="0" y="0"/>
                  </a:moveTo>
                  <a:lnTo>
                    <a:pt x="1112046" y="0"/>
                  </a:lnTo>
                </a:path>
                <a:path w="2688590">
                  <a:moveTo>
                    <a:pt x="1594646" y="0"/>
                  </a:moveTo>
                  <a:lnTo>
                    <a:pt x="2688106" y="0"/>
                  </a:lnTo>
                </a:path>
              </a:pathLst>
            </a:custGeom>
            <a:ln w="4083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68063" y="5305334"/>
              <a:ext cx="168275" cy="167640"/>
            </a:xfrm>
            <a:custGeom>
              <a:avLst/>
              <a:gdLst/>
              <a:ahLst/>
              <a:cxnLst/>
              <a:rect l="l" t="t" r="r" b="b"/>
              <a:pathLst>
                <a:path w="168275" h="167639">
                  <a:moveTo>
                    <a:pt x="172" y="0"/>
                  </a:moveTo>
                  <a:lnTo>
                    <a:pt x="41996" y="83863"/>
                  </a:lnTo>
                  <a:lnTo>
                    <a:pt x="0" y="167639"/>
                  </a:lnTo>
                  <a:lnTo>
                    <a:pt x="167726" y="83992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44929" y="5686723"/>
              <a:ext cx="0" cy="1924050"/>
            </a:xfrm>
            <a:custGeom>
              <a:avLst/>
              <a:gdLst/>
              <a:ahLst/>
              <a:cxnLst/>
              <a:rect l="l" t="t" r="r" b="b"/>
              <a:pathLst>
                <a:path h="1924050">
                  <a:moveTo>
                    <a:pt x="0" y="0"/>
                  </a:moveTo>
                  <a:lnTo>
                    <a:pt x="0" y="650576"/>
                  </a:lnTo>
                </a:path>
                <a:path h="1924050">
                  <a:moveTo>
                    <a:pt x="0" y="1196676"/>
                  </a:moveTo>
                  <a:lnTo>
                    <a:pt x="0" y="1923798"/>
                  </a:lnTo>
                </a:path>
              </a:pathLst>
            </a:custGeom>
            <a:ln w="38714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61396" y="5599093"/>
              <a:ext cx="167640" cy="168275"/>
            </a:xfrm>
            <a:custGeom>
              <a:avLst/>
              <a:gdLst/>
              <a:ahLst/>
              <a:cxnLst/>
              <a:rect l="l" t="t" r="r" b="b"/>
              <a:pathLst>
                <a:path w="167640" h="168275">
                  <a:moveTo>
                    <a:pt x="83874" y="0"/>
                  </a:moveTo>
                  <a:lnTo>
                    <a:pt x="0" y="167613"/>
                  </a:lnTo>
                  <a:lnTo>
                    <a:pt x="83833" y="125730"/>
                  </a:lnTo>
                  <a:lnTo>
                    <a:pt x="167640" y="167667"/>
                  </a:lnTo>
                  <a:lnTo>
                    <a:pt x="83874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43354" y="5187558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224236" y="0"/>
                  </a:moveTo>
                  <a:lnTo>
                    <a:pt x="179734" y="0"/>
                  </a:lnTo>
                  <a:lnTo>
                    <a:pt x="136094" y="9716"/>
                  </a:lnTo>
                  <a:lnTo>
                    <a:pt x="95041" y="29150"/>
                  </a:lnTo>
                  <a:lnTo>
                    <a:pt x="58301" y="58301"/>
                  </a:lnTo>
                  <a:lnTo>
                    <a:pt x="29150" y="95041"/>
                  </a:lnTo>
                  <a:lnTo>
                    <a:pt x="9716" y="136094"/>
                  </a:lnTo>
                  <a:lnTo>
                    <a:pt x="0" y="179734"/>
                  </a:lnTo>
                  <a:lnTo>
                    <a:pt x="0" y="224236"/>
                  </a:lnTo>
                  <a:lnTo>
                    <a:pt x="9716" y="267876"/>
                  </a:lnTo>
                  <a:lnTo>
                    <a:pt x="29150" y="308929"/>
                  </a:lnTo>
                  <a:lnTo>
                    <a:pt x="58301" y="345669"/>
                  </a:lnTo>
                  <a:lnTo>
                    <a:pt x="95041" y="374820"/>
                  </a:lnTo>
                  <a:lnTo>
                    <a:pt x="136094" y="394253"/>
                  </a:lnTo>
                  <a:lnTo>
                    <a:pt x="179734" y="403970"/>
                  </a:lnTo>
                  <a:lnTo>
                    <a:pt x="224236" y="403970"/>
                  </a:lnTo>
                  <a:lnTo>
                    <a:pt x="267876" y="394253"/>
                  </a:lnTo>
                  <a:lnTo>
                    <a:pt x="308929" y="374820"/>
                  </a:lnTo>
                  <a:lnTo>
                    <a:pt x="345669" y="345669"/>
                  </a:lnTo>
                  <a:lnTo>
                    <a:pt x="374820" y="308929"/>
                  </a:lnTo>
                  <a:lnTo>
                    <a:pt x="394253" y="267876"/>
                  </a:lnTo>
                  <a:lnTo>
                    <a:pt x="403970" y="224236"/>
                  </a:lnTo>
                  <a:lnTo>
                    <a:pt x="403970" y="179734"/>
                  </a:lnTo>
                  <a:lnTo>
                    <a:pt x="394253" y="136094"/>
                  </a:lnTo>
                  <a:lnTo>
                    <a:pt x="374820" y="95041"/>
                  </a:lnTo>
                  <a:lnTo>
                    <a:pt x="345669" y="58301"/>
                  </a:lnTo>
                  <a:lnTo>
                    <a:pt x="308929" y="29150"/>
                  </a:lnTo>
                  <a:lnTo>
                    <a:pt x="267876" y="9716"/>
                  </a:lnTo>
                  <a:lnTo>
                    <a:pt x="224236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43354" y="5187558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345669" y="58301"/>
                  </a:moveTo>
                  <a:lnTo>
                    <a:pt x="374820" y="95041"/>
                  </a:lnTo>
                  <a:lnTo>
                    <a:pt x="394253" y="136094"/>
                  </a:lnTo>
                  <a:lnTo>
                    <a:pt x="403970" y="179733"/>
                  </a:lnTo>
                  <a:lnTo>
                    <a:pt x="403970" y="224236"/>
                  </a:lnTo>
                  <a:lnTo>
                    <a:pt x="394253" y="267876"/>
                  </a:lnTo>
                  <a:lnTo>
                    <a:pt x="374820" y="308928"/>
                  </a:lnTo>
                  <a:lnTo>
                    <a:pt x="345669" y="345668"/>
                  </a:lnTo>
                  <a:lnTo>
                    <a:pt x="308929" y="374819"/>
                  </a:lnTo>
                  <a:lnTo>
                    <a:pt x="267876" y="394253"/>
                  </a:lnTo>
                  <a:lnTo>
                    <a:pt x="224236" y="403970"/>
                  </a:lnTo>
                  <a:lnTo>
                    <a:pt x="179733" y="403970"/>
                  </a:lnTo>
                  <a:lnTo>
                    <a:pt x="136093" y="394253"/>
                  </a:lnTo>
                  <a:lnTo>
                    <a:pt x="95041" y="374819"/>
                  </a:lnTo>
                  <a:lnTo>
                    <a:pt x="58301" y="345668"/>
                  </a:lnTo>
                  <a:lnTo>
                    <a:pt x="29150" y="308928"/>
                  </a:lnTo>
                  <a:lnTo>
                    <a:pt x="9716" y="267876"/>
                  </a:lnTo>
                  <a:lnTo>
                    <a:pt x="0" y="224236"/>
                  </a:lnTo>
                  <a:lnTo>
                    <a:pt x="0" y="179733"/>
                  </a:lnTo>
                  <a:lnTo>
                    <a:pt x="9716" y="136094"/>
                  </a:lnTo>
                  <a:lnTo>
                    <a:pt x="29150" y="95041"/>
                  </a:lnTo>
                  <a:lnTo>
                    <a:pt x="58301" y="58301"/>
                  </a:lnTo>
                  <a:lnTo>
                    <a:pt x="95041" y="29150"/>
                  </a:lnTo>
                  <a:lnTo>
                    <a:pt x="136093" y="9716"/>
                  </a:lnTo>
                  <a:lnTo>
                    <a:pt x="179733" y="0"/>
                  </a:lnTo>
                  <a:lnTo>
                    <a:pt x="224236" y="0"/>
                  </a:lnTo>
                  <a:lnTo>
                    <a:pt x="267876" y="9716"/>
                  </a:lnTo>
                  <a:lnTo>
                    <a:pt x="308929" y="29150"/>
                  </a:lnTo>
                  <a:lnTo>
                    <a:pt x="345669" y="58301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197355" y="5198249"/>
            <a:ext cx="96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17192" y="5493994"/>
            <a:ext cx="3235960" cy="2515870"/>
            <a:chOff x="4217192" y="5493994"/>
            <a:chExt cx="3235960" cy="2515870"/>
          </a:xfrm>
        </p:grpSpPr>
        <p:sp>
          <p:nvSpPr>
            <p:cNvPr id="24" name="object 24"/>
            <p:cNvSpPr/>
            <p:nvPr/>
          </p:nvSpPr>
          <p:spPr>
            <a:xfrm>
              <a:off x="4236242" y="5513044"/>
              <a:ext cx="2757170" cy="2096770"/>
            </a:xfrm>
            <a:custGeom>
              <a:avLst/>
              <a:gdLst/>
              <a:ahLst/>
              <a:cxnLst/>
              <a:rect l="l" t="t" r="r" b="b"/>
              <a:pathLst>
                <a:path w="2757170" h="2096770">
                  <a:moveTo>
                    <a:pt x="0" y="0"/>
                  </a:moveTo>
                  <a:lnTo>
                    <a:pt x="2741537" y="2085082"/>
                  </a:lnTo>
                  <a:lnTo>
                    <a:pt x="2756711" y="2096622"/>
                  </a:lnTo>
                </a:path>
              </a:pathLst>
            </a:custGeom>
            <a:ln w="381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893690" y="7506047"/>
              <a:ext cx="184785" cy="168275"/>
            </a:xfrm>
            <a:custGeom>
              <a:avLst/>
              <a:gdLst/>
              <a:ahLst/>
              <a:cxnLst/>
              <a:rect l="l" t="t" r="r" b="b"/>
              <a:pathLst>
                <a:path w="184784" h="168275">
                  <a:moveTo>
                    <a:pt x="101483" y="0"/>
                  </a:moveTo>
                  <a:lnTo>
                    <a:pt x="84099" y="92087"/>
                  </a:lnTo>
                  <a:lnTo>
                    <a:pt x="0" y="133433"/>
                  </a:lnTo>
                  <a:lnTo>
                    <a:pt x="184175" y="168198"/>
                  </a:lnTo>
                  <a:lnTo>
                    <a:pt x="10148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42568" y="7599036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224236" y="0"/>
                  </a:moveTo>
                  <a:lnTo>
                    <a:pt x="179734" y="0"/>
                  </a:lnTo>
                  <a:lnTo>
                    <a:pt x="136094" y="9716"/>
                  </a:lnTo>
                  <a:lnTo>
                    <a:pt x="95041" y="29150"/>
                  </a:lnTo>
                  <a:lnTo>
                    <a:pt x="58301" y="58301"/>
                  </a:lnTo>
                  <a:lnTo>
                    <a:pt x="29150" y="95041"/>
                  </a:lnTo>
                  <a:lnTo>
                    <a:pt x="9716" y="136094"/>
                  </a:lnTo>
                  <a:lnTo>
                    <a:pt x="0" y="179734"/>
                  </a:lnTo>
                  <a:lnTo>
                    <a:pt x="0" y="224236"/>
                  </a:lnTo>
                  <a:lnTo>
                    <a:pt x="9716" y="267876"/>
                  </a:lnTo>
                  <a:lnTo>
                    <a:pt x="29150" y="308929"/>
                  </a:lnTo>
                  <a:lnTo>
                    <a:pt x="58301" y="345669"/>
                  </a:lnTo>
                  <a:lnTo>
                    <a:pt x="95041" y="374820"/>
                  </a:lnTo>
                  <a:lnTo>
                    <a:pt x="136094" y="394253"/>
                  </a:lnTo>
                  <a:lnTo>
                    <a:pt x="179734" y="403970"/>
                  </a:lnTo>
                  <a:lnTo>
                    <a:pt x="224236" y="403970"/>
                  </a:lnTo>
                  <a:lnTo>
                    <a:pt x="267876" y="394253"/>
                  </a:lnTo>
                  <a:lnTo>
                    <a:pt x="308929" y="374820"/>
                  </a:lnTo>
                  <a:lnTo>
                    <a:pt x="345669" y="345669"/>
                  </a:lnTo>
                  <a:lnTo>
                    <a:pt x="374820" y="308929"/>
                  </a:lnTo>
                  <a:lnTo>
                    <a:pt x="394253" y="267876"/>
                  </a:lnTo>
                  <a:lnTo>
                    <a:pt x="403970" y="224236"/>
                  </a:lnTo>
                  <a:lnTo>
                    <a:pt x="403970" y="179734"/>
                  </a:lnTo>
                  <a:lnTo>
                    <a:pt x="394253" y="136094"/>
                  </a:lnTo>
                  <a:lnTo>
                    <a:pt x="374820" y="95041"/>
                  </a:lnTo>
                  <a:lnTo>
                    <a:pt x="345669" y="58301"/>
                  </a:lnTo>
                  <a:lnTo>
                    <a:pt x="308929" y="29150"/>
                  </a:lnTo>
                  <a:lnTo>
                    <a:pt x="267876" y="9716"/>
                  </a:lnTo>
                  <a:lnTo>
                    <a:pt x="224236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42568" y="7599036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345669" y="58301"/>
                  </a:moveTo>
                  <a:lnTo>
                    <a:pt x="374820" y="95041"/>
                  </a:lnTo>
                  <a:lnTo>
                    <a:pt x="394253" y="136094"/>
                  </a:lnTo>
                  <a:lnTo>
                    <a:pt x="403970" y="179733"/>
                  </a:lnTo>
                  <a:lnTo>
                    <a:pt x="403970" y="224236"/>
                  </a:lnTo>
                  <a:lnTo>
                    <a:pt x="394253" y="267876"/>
                  </a:lnTo>
                  <a:lnTo>
                    <a:pt x="374820" y="308928"/>
                  </a:lnTo>
                  <a:lnTo>
                    <a:pt x="345669" y="345668"/>
                  </a:lnTo>
                  <a:lnTo>
                    <a:pt x="308929" y="374819"/>
                  </a:lnTo>
                  <a:lnTo>
                    <a:pt x="267876" y="394253"/>
                  </a:lnTo>
                  <a:lnTo>
                    <a:pt x="224236" y="403970"/>
                  </a:lnTo>
                  <a:lnTo>
                    <a:pt x="179733" y="403970"/>
                  </a:lnTo>
                  <a:lnTo>
                    <a:pt x="136093" y="394253"/>
                  </a:lnTo>
                  <a:lnTo>
                    <a:pt x="95041" y="374819"/>
                  </a:lnTo>
                  <a:lnTo>
                    <a:pt x="58301" y="345668"/>
                  </a:lnTo>
                  <a:lnTo>
                    <a:pt x="29150" y="308928"/>
                  </a:lnTo>
                  <a:lnTo>
                    <a:pt x="9716" y="267876"/>
                  </a:lnTo>
                  <a:lnTo>
                    <a:pt x="0" y="224236"/>
                  </a:lnTo>
                  <a:lnTo>
                    <a:pt x="0" y="179733"/>
                  </a:lnTo>
                  <a:lnTo>
                    <a:pt x="9716" y="136094"/>
                  </a:lnTo>
                  <a:lnTo>
                    <a:pt x="29150" y="95041"/>
                  </a:lnTo>
                  <a:lnTo>
                    <a:pt x="58301" y="58301"/>
                  </a:lnTo>
                  <a:lnTo>
                    <a:pt x="95041" y="29150"/>
                  </a:lnTo>
                  <a:lnTo>
                    <a:pt x="136093" y="9716"/>
                  </a:lnTo>
                  <a:lnTo>
                    <a:pt x="179733" y="0"/>
                  </a:lnTo>
                  <a:lnTo>
                    <a:pt x="224236" y="0"/>
                  </a:lnTo>
                  <a:lnTo>
                    <a:pt x="267876" y="9716"/>
                  </a:lnTo>
                  <a:lnTo>
                    <a:pt x="308929" y="29150"/>
                  </a:lnTo>
                  <a:lnTo>
                    <a:pt x="345669" y="58301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147145" y="7610521"/>
            <a:ext cx="194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w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861218" y="5177933"/>
            <a:ext cx="417195" cy="417195"/>
            <a:chOff x="3861218" y="5177933"/>
            <a:chExt cx="417195" cy="417195"/>
          </a:xfrm>
        </p:grpSpPr>
        <p:sp>
          <p:nvSpPr>
            <p:cNvPr id="30" name="object 30"/>
            <p:cNvSpPr/>
            <p:nvPr/>
          </p:nvSpPr>
          <p:spPr>
            <a:xfrm>
              <a:off x="3867568" y="5184283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224236" y="0"/>
                  </a:moveTo>
                  <a:lnTo>
                    <a:pt x="179734" y="0"/>
                  </a:lnTo>
                  <a:lnTo>
                    <a:pt x="136094" y="9716"/>
                  </a:lnTo>
                  <a:lnTo>
                    <a:pt x="95041" y="29150"/>
                  </a:lnTo>
                  <a:lnTo>
                    <a:pt x="58301" y="58301"/>
                  </a:lnTo>
                  <a:lnTo>
                    <a:pt x="29150" y="95041"/>
                  </a:lnTo>
                  <a:lnTo>
                    <a:pt x="9716" y="136094"/>
                  </a:lnTo>
                  <a:lnTo>
                    <a:pt x="0" y="179734"/>
                  </a:lnTo>
                  <a:lnTo>
                    <a:pt x="0" y="224236"/>
                  </a:lnTo>
                  <a:lnTo>
                    <a:pt x="9716" y="267876"/>
                  </a:lnTo>
                  <a:lnTo>
                    <a:pt x="29150" y="308929"/>
                  </a:lnTo>
                  <a:lnTo>
                    <a:pt x="58301" y="345669"/>
                  </a:lnTo>
                  <a:lnTo>
                    <a:pt x="95041" y="374820"/>
                  </a:lnTo>
                  <a:lnTo>
                    <a:pt x="136094" y="394253"/>
                  </a:lnTo>
                  <a:lnTo>
                    <a:pt x="179734" y="403970"/>
                  </a:lnTo>
                  <a:lnTo>
                    <a:pt x="224236" y="403970"/>
                  </a:lnTo>
                  <a:lnTo>
                    <a:pt x="267876" y="394253"/>
                  </a:lnTo>
                  <a:lnTo>
                    <a:pt x="308929" y="374820"/>
                  </a:lnTo>
                  <a:lnTo>
                    <a:pt x="345669" y="345669"/>
                  </a:lnTo>
                  <a:lnTo>
                    <a:pt x="374820" y="308929"/>
                  </a:lnTo>
                  <a:lnTo>
                    <a:pt x="394253" y="267876"/>
                  </a:lnTo>
                  <a:lnTo>
                    <a:pt x="403970" y="224236"/>
                  </a:lnTo>
                  <a:lnTo>
                    <a:pt x="403970" y="179734"/>
                  </a:lnTo>
                  <a:lnTo>
                    <a:pt x="394253" y="136094"/>
                  </a:lnTo>
                  <a:lnTo>
                    <a:pt x="374820" y="95041"/>
                  </a:lnTo>
                  <a:lnTo>
                    <a:pt x="345669" y="58301"/>
                  </a:lnTo>
                  <a:lnTo>
                    <a:pt x="308929" y="29150"/>
                  </a:lnTo>
                  <a:lnTo>
                    <a:pt x="267876" y="9716"/>
                  </a:lnTo>
                  <a:lnTo>
                    <a:pt x="224236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67568" y="5184283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5" h="404495">
                  <a:moveTo>
                    <a:pt x="345669" y="58301"/>
                  </a:moveTo>
                  <a:lnTo>
                    <a:pt x="374820" y="95041"/>
                  </a:lnTo>
                  <a:lnTo>
                    <a:pt x="394253" y="136094"/>
                  </a:lnTo>
                  <a:lnTo>
                    <a:pt x="403970" y="179733"/>
                  </a:lnTo>
                  <a:lnTo>
                    <a:pt x="403970" y="224236"/>
                  </a:lnTo>
                  <a:lnTo>
                    <a:pt x="394253" y="267876"/>
                  </a:lnTo>
                  <a:lnTo>
                    <a:pt x="374820" y="308928"/>
                  </a:lnTo>
                  <a:lnTo>
                    <a:pt x="345669" y="345668"/>
                  </a:lnTo>
                  <a:lnTo>
                    <a:pt x="308929" y="374819"/>
                  </a:lnTo>
                  <a:lnTo>
                    <a:pt x="267876" y="394253"/>
                  </a:lnTo>
                  <a:lnTo>
                    <a:pt x="224236" y="403970"/>
                  </a:lnTo>
                  <a:lnTo>
                    <a:pt x="179733" y="403970"/>
                  </a:lnTo>
                  <a:lnTo>
                    <a:pt x="136093" y="394253"/>
                  </a:lnTo>
                  <a:lnTo>
                    <a:pt x="95041" y="374819"/>
                  </a:lnTo>
                  <a:lnTo>
                    <a:pt x="58301" y="345668"/>
                  </a:lnTo>
                  <a:lnTo>
                    <a:pt x="29150" y="308928"/>
                  </a:lnTo>
                  <a:lnTo>
                    <a:pt x="9716" y="267876"/>
                  </a:lnTo>
                  <a:lnTo>
                    <a:pt x="0" y="224236"/>
                  </a:lnTo>
                  <a:lnTo>
                    <a:pt x="0" y="179733"/>
                  </a:lnTo>
                  <a:lnTo>
                    <a:pt x="9716" y="136094"/>
                  </a:lnTo>
                  <a:lnTo>
                    <a:pt x="29150" y="95041"/>
                  </a:lnTo>
                  <a:lnTo>
                    <a:pt x="58301" y="58301"/>
                  </a:lnTo>
                  <a:lnTo>
                    <a:pt x="95041" y="29150"/>
                  </a:lnTo>
                  <a:lnTo>
                    <a:pt x="136093" y="9716"/>
                  </a:lnTo>
                  <a:lnTo>
                    <a:pt x="179733" y="0"/>
                  </a:lnTo>
                  <a:lnTo>
                    <a:pt x="224236" y="0"/>
                  </a:lnTo>
                  <a:lnTo>
                    <a:pt x="267876" y="9716"/>
                  </a:lnTo>
                  <a:lnTo>
                    <a:pt x="308929" y="29150"/>
                  </a:lnTo>
                  <a:lnTo>
                    <a:pt x="345669" y="58301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000484" y="5194975"/>
            <a:ext cx="138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v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68909" y="6334108"/>
            <a:ext cx="482600" cy="546100"/>
          </a:xfrm>
          <a:custGeom>
            <a:avLst/>
            <a:gdLst/>
            <a:ahLst/>
            <a:cxnLst/>
            <a:rect l="l" t="t" r="r" b="b"/>
            <a:pathLst>
              <a:path w="482600" h="546100">
                <a:moveTo>
                  <a:pt x="482600" y="0"/>
                </a:moveTo>
                <a:lnTo>
                  <a:pt x="0" y="0"/>
                </a:lnTo>
                <a:lnTo>
                  <a:pt x="0" y="546100"/>
                </a:lnTo>
                <a:lnTo>
                  <a:pt x="482600" y="546100"/>
                </a:lnTo>
                <a:lnTo>
                  <a:pt x="4826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517118" y="6416404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Lucida Sans Unicode"/>
                <a:cs typeface="Lucida Sans Unicode"/>
              </a:rPr>
              <a:t>1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72100" y="5130800"/>
            <a:ext cx="482600" cy="546100"/>
          </a:xfrm>
          <a:custGeom>
            <a:avLst/>
            <a:gdLst/>
            <a:ahLst/>
            <a:cxnLst/>
            <a:rect l="l" t="t" r="r" b="b"/>
            <a:pathLst>
              <a:path w="482600" h="546100">
                <a:moveTo>
                  <a:pt x="482600" y="0"/>
                </a:moveTo>
                <a:lnTo>
                  <a:pt x="0" y="0"/>
                </a:lnTo>
                <a:lnTo>
                  <a:pt x="0" y="546100"/>
                </a:lnTo>
                <a:lnTo>
                  <a:pt x="482600" y="546100"/>
                </a:lnTo>
                <a:lnTo>
                  <a:pt x="4826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520309" y="5213096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Lucida Sans Unicode"/>
                <a:cs typeface="Lucida Sans Unicode"/>
              </a:rPr>
              <a:t>2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372100" y="7543800"/>
            <a:ext cx="482600" cy="546100"/>
          </a:xfrm>
          <a:custGeom>
            <a:avLst/>
            <a:gdLst/>
            <a:ahLst/>
            <a:cxnLst/>
            <a:rect l="l" t="t" r="r" b="b"/>
            <a:pathLst>
              <a:path w="482600" h="546100">
                <a:moveTo>
                  <a:pt x="482600" y="0"/>
                </a:moveTo>
                <a:lnTo>
                  <a:pt x="0" y="0"/>
                </a:lnTo>
                <a:lnTo>
                  <a:pt x="0" y="546100"/>
                </a:lnTo>
                <a:lnTo>
                  <a:pt x="482600" y="546100"/>
                </a:lnTo>
                <a:lnTo>
                  <a:pt x="4826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520309" y="7626095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Lucida Sans Unicode"/>
                <a:cs typeface="Lucida Sans Unicode"/>
              </a:rPr>
              <a:t>2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184008" y="6419595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Lucida Sans Unicode"/>
                <a:cs typeface="Lucida Sans Unicode"/>
              </a:rPr>
              <a:t>2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860800" y="6337300"/>
            <a:ext cx="482600" cy="546100"/>
          </a:xfrm>
          <a:custGeom>
            <a:avLst/>
            <a:gdLst/>
            <a:ahLst/>
            <a:cxnLst/>
            <a:rect l="l" t="t" r="r" b="b"/>
            <a:pathLst>
              <a:path w="482600" h="546100">
                <a:moveTo>
                  <a:pt x="482600" y="0"/>
                </a:moveTo>
                <a:lnTo>
                  <a:pt x="0" y="0"/>
                </a:lnTo>
                <a:lnTo>
                  <a:pt x="0" y="546100"/>
                </a:lnTo>
                <a:lnTo>
                  <a:pt x="482600" y="546100"/>
                </a:lnTo>
                <a:lnTo>
                  <a:pt x="4826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009009" y="6419595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Lucida Sans Unicode"/>
                <a:cs typeface="Lucida Sans Unicode"/>
              </a:rPr>
              <a:t>2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42" name="object 42"/>
          <p:cNvSpPr txBox="1"/>
          <p:nvPr/>
        </p:nvSpPr>
        <p:spPr>
          <a:xfrm>
            <a:off x="2857270" y="4704694"/>
            <a:ext cx="16148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flow</a:t>
            </a:r>
            <a:r>
              <a:rPr sz="1600" b="1" spc="2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network</a:t>
            </a:r>
            <a:r>
              <a:rPr sz="1600" b="1" spc="25" dirty="0">
                <a:latin typeface="Tahoma"/>
                <a:cs typeface="Tahoma"/>
              </a:rPr>
              <a:t> </a:t>
            </a:r>
            <a:r>
              <a:rPr sz="1600" b="1" spc="-50" dirty="0">
                <a:latin typeface="Tahoma"/>
                <a:cs typeface="Tahoma"/>
              </a:rPr>
              <a:t>G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62478" y="1764308"/>
            <a:ext cx="4432300" cy="5056505"/>
            <a:chOff x="662478" y="1764308"/>
            <a:chExt cx="4432300" cy="50565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78" y="1764308"/>
              <a:ext cx="4432002" cy="50564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4382" y="1892300"/>
              <a:ext cx="737817" cy="8128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5778500" y="2349500"/>
            <a:ext cx="6515100" cy="0"/>
          </a:xfrm>
          <a:custGeom>
            <a:avLst/>
            <a:gdLst/>
            <a:ahLst/>
            <a:cxnLst/>
            <a:rect l="l" t="t" r="r" b="b"/>
            <a:pathLst>
              <a:path w="6515100">
                <a:moveTo>
                  <a:pt x="0" y="0"/>
                </a:moveTo>
                <a:lnTo>
                  <a:pt x="651510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816600" y="1617522"/>
            <a:ext cx="4144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125" algn="l"/>
                <a:tab pos="2789555" algn="l"/>
                <a:tab pos="4015104" algn="l"/>
              </a:tabLst>
            </a:pPr>
            <a:r>
              <a:rPr sz="3600" b="1" cap="small" spc="-25" dirty="0">
                <a:latin typeface="Tahoma"/>
                <a:cs typeface="Tahoma"/>
              </a:rPr>
              <a:t>7.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10" dirty="0">
                <a:latin typeface="Tahoma"/>
                <a:cs typeface="Tahoma"/>
              </a:rPr>
              <a:t>Network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20" dirty="0">
                <a:latin typeface="Tahoma"/>
                <a:cs typeface="Tahoma"/>
              </a:rPr>
              <a:t>Flow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1275" dirty="0">
                <a:latin typeface="Tahoma"/>
                <a:cs typeface="Tahoma"/>
              </a:rPr>
              <a:t>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16600" y="2527300"/>
            <a:ext cx="5423535" cy="447040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5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35" dirty="0">
                <a:latin typeface="Verdana"/>
                <a:cs typeface="Verdana"/>
              </a:rPr>
              <a:t>max-</a:t>
            </a:r>
            <a:r>
              <a:rPr sz="3000" i="1" spc="-265" dirty="0">
                <a:latin typeface="Verdana"/>
                <a:cs typeface="Verdana"/>
              </a:rPr>
              <a:t>flow</a:t>
            </a:r>
            <a:r>
              <a:rPr sz="3000" i="1" spc="-170" dirty="0">
                <a:latin typeface="Verdana"/>
                <a:cs typeface="Verdana"/>
              </a:rPr>
              <a:t> </a:t>
            </a:r>
            <a:r>
              <a:rPr sz="3000" i="1" spc="-250" dirty="0">
                <a:latin typeface="Verdana"/>
                <a:cs typeface="Verdana"/>
              </a:rPr>
              <a:t>and</a:t>
            </a:r>
            <a:r>
              <a:rPr sz="3000" i="1" spc="-165" dirty="0">
                <a:latin typeface="Verdana"/>
                <a:cs typeface="Verdana"/>
              </a:rPr>
              <a:t> </a:t>
            </a:r>
            <a:r>
              <a:rPr sz="3000" i="1" spc="-390" dirty="0">
                <a:latin typeface="Verdana"/>
                <a:cs typeface="Verdana"/>
              </a:rPr>
              <a:t>min-</a:t>
            </a:r>
            <a:r>
              <a:rPr sz="3000" i="1" spc="-345" dirty="0">
                <a:latin typeface="Verdana"/>
                <a:cs typeface="Verdana"/>
              </a:rPr>
              <a:t>cut</a:t>
            </a:r>
            <a:r>
              <a:rPr sz="3000" i="1" spc="-165" dirty="0">
                <a:latin typeface="Verdana"/>
                <a:cs typeface="Verdana"/>
              </a:rPr>
              <a:t> </a:t>
            </a:r>
            <a:r>
              <a:rPr sz="3000" i="1" spc="-310" dirty="0">
                <a:latin typeface="Verdana"/>
                <a:cs typeface="Verdana"/>
              </a:rPr>
              <a:t>problems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00" dirty="0">
                <a:solidFill>
                  <a:srgbClr val="D5D5D5"/>
                </a:solidFill>
                <a:latin typeface="Verdana"/>
                <a:cs typeface="Verdana"/>
              </a:rPr>
              <a:t>Ford–Fulkerson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85" dirty="0">
                <a:solidFill>
                  <a:srgbClr val="D5D5D5"/>
                </a:solidFill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35" dirty="0">
                <a:solidFill>
                  <a:srgbClr val="D5D5D5"/>
                </a:solidFill>
                <a:latin typeface="Verdana"/>
                <a:cs typeface="Verdana"/>
              </a:rPr>
              <a:t>max-</a:t>
            </a:r>
            <a:r>
              <a:rPr sz="3000" i="1" spc="-265" dirty="0">
                <a:solidFill>
                  <a:srgbClr val="D5D5D5"/>
                </a:solidFill>
                <a:latin typeface="Verdana"/>
                <a:cs typeface="Verdana"/>
              </a:rPr>
              <a:t>flow</a:t>
            </a:r>
            <a:r>
              <a:rPr sz="3000" i="1" spc="-17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90" dirty="0">
                <a:solidFill>
                  <a:srgbClr val="D5D5D5"/>
                </a:solidFill>
                <a:latin typeface="Verdana"/>
                <a:cs typeface="Verdana"/>
              </a:rPr>
              <a:t>min-</a:t>
            </a:r>
            <a:r>
              <a:rPr sz="3000" i="1" spc="-345" dirty="0">
                <a:solidFill>
                  <a:srgbClr val="D5D5D5"/>
                </a:solidFill>
                <a:latin typeface="Verdana"/>
                <a:cs typeface="Verdana"/>
              </a:rPr>
              <a:t>cut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75" dirty="0">
                <a:solidFill>
                  <a:srgbClr val="D5D5D5"/>
                </a:solidFill>
                <a:latin typeface="Verdana"/>
                <a:cs typeface="Verdana"/>
              </a:rPr>
              <a:t>theorem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250" dirty="0">
                <a:solidFill>
                  <a:srgbClr val="D5D5D5"/>
                </a:solidFill>
                <a:latin typeface="Verdana"/>
                <a:cs typeface="Verdana"/>
              </a:rPr>
              <a:t>capacity-</a:t>
            </a:r>
            <a:r>
              <a:rPr sz="3000" i="1" spc="-245" dirty="0">
                <a:solidFill>
                  <a:srgbClr val="D5D5D5"/>
                </a:solidFill>
                <a:latin typeface="Verdana"/>
                <a:cs typeface="Verdana"/>
              </a:rPr>
              <a:t>scaling</a:t>
            </a:r>
            <a:r>
              <a:rPr sz="3000" i="1" spc="-8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85" dirty="0">
                <a:solidFill>
                  <a:srgbClr val="D5D5D5"/>
                </a:solidFill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70" dirty="0">
                <a:solidFill>
                  <a:srgbClr val="D5D5D5"/>
                </a:solidFill>
                <a:latin typeface="Verdana"/>
                <a:cs typeface="Verdana"/>
              </a:rPr>
              <a:t>shortest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10" dirty="0">
                <a:solidFill>
                  <a:srgbClr val="D5D5D5"/>
                </a:solidFill>
                <a:latin typeface="Verdana"/>
                <a:cs typeface="Verdana"/>
              </a:rPr>
              <a:t>augmenting</a:t>
            </a:r>
            <a:r>
              <a:rPr sz="3000" i="1" spc="-16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30" dirty="0">
                <a:solidFill>
                  <a:srgbClr val="D5D5D5"/>
                </a:solidFill>
                <a:latin typeface="Verdana"/>
                <a:cs typeface="Verdana"/>
              </a:rPr>
              <a:t>paths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195" dirty="0">
                <a:solidFill>
                  <a:srgbClr val="D5D5D5"/>
                </a:solidFill>
                <a:latin typeface="Verdana"/>
                <a:cs typeface="Verdana"/>
              </a:rPr>
              <a:t>Dinitz’</a:t>
            </a:r>
            <a:r>
              <a:rPr sz="3000" i="1" spc="-14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85" dirty="0">
                <a:solidFill>
                  <a:srgbClr val="D5D5D5"/>
                </a:solidFill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15" dirty="0">
                <a:solidFill>
                  <a:srgbClr val="D5D5D5"/>
                </a:solidFill>
                <a:latin typeface="Verdana"/>
                <a:cs typeface="Verdana"/>
              </a:rPr>
              <a:t>simple</a:t>
            </a:r>
            <a:r>
              <a:rPr sz="3000" i="1" spc="-17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60" dirty="0">
                <a:solidFill>
                  <a:srgbClr val="D5D5D5"/>
                </a:solidFill>
                <a:latin typeface="Verdana"/>
                <a:cs typeface="Verdana"/>
              </a:rPr>
              <a:t>unit-</a:t>
            </a:r>
            <a:r>
              <a:rPr sz="3000" i="1" spc="-280" dirty="0">
                <a:solidFill>
                  <a:srgbClr val="D5D5D5"/>
                </a:solidFill>
                <a:latin typeface="Verdana"/>
                <a:cs typeface="Verdana"/>
              </a:rPr>
              <a:t>capacity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55" dirty="0">
                <a:solidFill>
                  <a:srgbClr val="D5D5D5"/>
                </a:solidFill>
                <a:latin typeface="Verdana"/>
                <a:cs typeface="Verdana"/>
              </a:rPr>
              <a:t>networks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24904" y="6918652"/>
            <a:ext cx="130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cap="small" dirty="0">
                <a:solidFill>
                  <a:srgbClr val="606060"/>
                </a:solidFill>
                <a:latin typeface="Tahoma"/>
                <a:cs typeface="Tahoma"/>
              </a:rPr>
              <a:t>Section</a:t>
            </a:r>
            <a:r>
              <a:rPr sz="1800" b="1" cap="small" spc="10" dirty="0">
                <a:solidFill>
                  <a:srgbClr val="606060"/>
                </a:solidFill>
                <a:latin typeface="Tahoma"/>
                <a:cs typeface="Tahoma"/>
              </a:rPr>
              <a:t> </a:t>
            </a:r>
            <a:r>
              <a:rPr sz="1800" b="1" cap="small" spc="-95" dirty="0">
                <a:solidFill>
                  <a:srgbClr val="606060"/>
                </a:solidFill>
                <a:latin typeface="Tahoma"/>
                <a:cs typeface="Tahoma"/>
              </a:rPr>
              <a:t>7.1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Residual</a:t>
            </a:r>
            <a:r>
              <a:rPr spc="-135" dirty="0"/>
              <a:t> </a:t>
            </a:r>
            <a:r>
              <a:rPr spc="-1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338580"/>
            <a:ext cx="4212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91715" algn="l"/>
                <a:tab pos="3547110" algn="l"/>
                <a:tab pos="3916679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Original</a:t>
            </a:r>
            <a:r>
              <a:rPr sz="2400" spc="-10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edge.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v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2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7100" y="1638300"/>
            <a:ext cx="1884680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6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7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(</a:t>
            </a:r>
            <a:r>
              <a:rPr sz="2400" i="1" spc="-20" dirty="0">
                <a:latin typeface="Times New Roman"/>
                <a:cs typeface="Times New Roman"/>
              </a:rPr>
              <a:t>e</a:t>
            </a:r>
            <a:r>
              <a:rPr sz="2400" spc="-2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100" y="2120900"/>
            <a:ext cx="2452370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Capacity</a:t>
            </a:r>
            <a:r>
              <a:rPr sz="2400" spc="100" dirty="0">
                <a:latin typeface="Lucida Sans Unicode"/>
                <a:cs typeface="Lucida Sans Unicode"/>
              </a:rPr>
              <a:t> </a:t>
            </a:r>
            <a:r>
              <a:rPr sz="2400" i="1" spc="-20" dirty="0">
                <a:latin typeface="Times New Roman"/>
                <a:cs typeface="Times New Roman"/>
              </a:rPr>
              <a:t>c</a:t>
            </a:r>
            <a:r>
              <a:rPr sz="2400" spc="-20" dirty="0">
                <a:latin typeface="Times New Roman"/>
                <a:cs typeface="Times New Roman"/>
              </a:rPr>
              <a:t>(</a:t>
            </a:r>
            <a:r>
              <a:rPr sz="2400" i="1" spc="-20" dirty="0">
                <a:latin typeface="Times New Roman"/>
                <a:cs typeface="Times New Roman"/>
              </a:rPr>
              <a:t>e</a:t>
            </a:r>
            <a:r>
              <a:rPr sz="2400" spc="-2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000" y="3268979"/>
            <a:ext cx="4291965" cy="91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615"/>
              </a:lnSpc>
              <a:spcBef>
                <a:spcPts val="100"/>
              </a:spcBef>
              <a:tabLst>
                <a:tab pos="231394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Reverse</a:t>
            </a:r>
            <a:r>
              <a:rPr sz="2400" spc="8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edge.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spc="-360" dirty="0">
                <a:latin typeface="Times New Roman"/>
                <a:cs typeface="Times New Roman"/>
              </a:rPr>
              <a:t> </a:t>
            </a:r>
            <a:r>
              <a:rPr sz="2775" baseline="27027" dirty="0">
                <a:latin typeface="Times New Roman"/>
                <a:cs typeface="Times New Roman"/>
              </a:rPr>
              <a:t>reverse</a:t>
            </a:r>
            <a:r>
              <a:rPr sz="2775" spc="179" baseline="2702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u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355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“Undo”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sent.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0100" y="4716779"/>
            <a:ext cx="2681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Residual</a:t>
            </a:r>
            <a:r>
              <a:rPr sz="2400" spc="-10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capacity.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7612380"/>
            <a:ext cx="5387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8544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Residual</a:t>
            </a:r>
            <a:r>
              <a:rPr sz="2400" spc="-10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network.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baseline="-19097" dirty="0">
                <a:latin typeface="Times New Roman"/>
                <a:cs typeface="Times New Roman"/>
              </a:rPr>
              <a:t>f</a:t>
            </a:r>
            <a:r>
              <a:rPr sz="2400" i="1" spc="307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baseline="-19097" dirty="0">
                <a:latin typeface="Times New Roman"/>
                <a:cs typeface="Times New Roman"/>
              </a:rPr>
              <a:t>f</a:t>
            </a:r>
            <a:r>
              <a:rPr sz="2400" i="1" spc="7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i="1" baseline="-19097" dirty="0">
                <a:latin typeface="Times New Roman"/>
                <a:cs typeface="Times New Roman"/>
              </a:rPr>
              <a:t>f</a:t>
            </a:r>
            <a:r>
              <a:rPr sz="2400" i="1" spc="7" baseline="-19097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0964" y="8240606"/>
            <a:ext cx="91440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50" i="1" spc="-50" dirty="0">
                <a:latin typeface="Times New Roman"/>
                <a:cs typeface="Times New Roman"/>
              </a:rPr>
              <a:t>f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1700" y="7912100"/>
            <a:ext cx="5495925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929640" algn="l"/>
                <a:tab pos="2581275" algn="l"/>
                <a:tab pos="3353435" algn="l"/>
                <a:tab pos="3739515" algn="l"/>
              </a:tabLst>
            </a:pPr>
            <a:r>
              <a:rPr sz="5775" spc="-67" baseline="-3607" dirty="0">
                <a:latin typeface="Microsoft JhengHei UI"/>
                <a:cs typeface="Microsoft JhengHei UI"/>
              </a:rPr>
              <a:t>・</a:t>
            </a:r>
            <a:r>
              <a:rPr sz="2400" i="1" spc="-50" dirty="0">
                <a:latin typeface="Times New Roman"/>
                <a:cs typeface="Times New Roman"/>
              </a:rPr>
              <a:t>E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&lt;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20" dirty="0">
                <a:latin typeface="Times New Roman"/>
                <a:cs typeface="Times New Roman"/>
              </a:rPr>
              <a:t>c</a:t>
            </a:r>
            <a:r>
              <a:rPr sz="2400" spc="-20" dirty="0">
                <a:latin typeface="Times New Roman"/>
                <a:cs typeface="Times New Roman"/>
              </a:rPr>
              <a:t>(</a:t>
            </a:r>
            <a:r>
              <a:rPr sz="2400" i="1" spc="-20" dirty="0">
                <a:latin typeface="Times New Roman"/>
                <a:cs typeface="Times New Roman"/>
              </a:rPr>
              <a:t>e</a:t>
            </a:r>
            <a:r>
              <a:rPr sz="2400" spc="-20" dirty="0">
                <a:latin typeface="Times New Roman"/>
                <a:cs typeface="Times New Roman"/>
              </a:rPr>
              <a:t>)}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Symbol"/>
                <a:cs typeface="Symbol"/>
              </a:rPr>
              <a:t></a:t>
            </a:r>
            <a:r>
              <a:rPr sz="2400" dirty="0">
                <a:latin typeface="Times New Roman"/>
                <a:cs typeface="Times New Roman"/>
              </a:rPr>
              <a:t>	{</a:t>
            </a:r>
            <a:r>
              <a:rPr sz="2400" i="1" dirty="0">
                <a:latin typeface="Times New Roman"/>
                <a:cs typeface="Times New Roman"/>
              </a:rPr>
              <a:t>e 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14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i="1" spc="-10" dirty="0">
                <a:latin typeface="Times New Roman"/>
                <a:cs typeface="Times New Roman"/>
              </a:rPr>
              <a:t>e</a:t>
            </a:r>
            <a:r>
              <a:rPr sz="2400" i="1" spc="-360" dirty="0">
                <a:latin typeface="Times New Roman"/>
                <a:cs typeface="Times New Roman"/>
              </a:rPr>
              <a:t> </a:t>
            </a:r>
            <a:r>
              <a:rPr sz="2775" spc="-15" baseline="27027" dirty="0">
                <a:latin typeface="Times New Roman"/>
                <a:cs typeface="Times New Roman"/>
              </a:rPr>
              <a:t>reverse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9010" y="8094980"/>
            <a:ext cx="744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" algn="l"/>
              </a:tabLst>
            </a:pPr>
            <a:r>
              <a:rPr sz="2400" spc="-50" dirty="0">
                <a:latin typeface="Times New Roman"/>
                <a:cs typeface="Times New Roman"/>
              </a:rPr>
              <a:t>&gt;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25" dirty="0">
                <a:latin typeface="Times New Roman"/>
                <a:cs typeface="Times New Roman"/>
              </a:rPr>
              <a:t>0}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9000" y="8394700"/>
            <a:ext cx="8532495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2742565" algn="l"/>
                <a:tab pos="5685155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Key</a:t>
            </a:r>
            <a:r>
              <a:rPr sz="2400" spc="8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property: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20" dirty="0">
                <a:latin typeface="Times New Roman"/>
                <a:cs typeface="Times New Roman"/>
              </a:rPr>
              <a:t> </a:t>
            </a:r>
            <a:r>
              <a:rPr sz="2400" spc="-1825" dirty="0">
                <a:latin typeface="Symbol"/>
                <a:cs typeface="Symbol"/>
              </a:rPr>
              <a:t>ʹ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baseline="-19097" dirty="0">
                <a:latin typeface="Times New Roman"/>
                <a:cs typeface="Times New Roman"/>
              </a:rPr>
              <a:t>f</a:t>
            </a:r>
            <a:r>
              <a:rPr sz="2400" i="1" spc="569" baseline="-19097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iff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f +</a:t>
            </a:r>
            <a:r>
              <a:rPr sz="2400" i="1" spc="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10" dirty="0">
                <a:latin typeface="Times New Roman"/>
                <a:cs typeface="Times New Roman"/>
              </a:rPr>
              <a:t> </a:t>
            </a:r>
            <a:r>
              <a:rPr sz="2400" spc="-1825" dirty="0">
                <a:latin typeface="Symbol"/>
                <a:cs typeface="Symbol"/>
              </a:rPr>
              <a:t>ʹ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G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821862" y="2078075"/>
            <a:ext cx="398145" cy="398145"/>
            <a:chOff x="7821862" y="2078075"/>
            <a:chExt cx="398145" cy="398145"/>
          </a:xfrm>
        </p:grpSpPr>
        <p:sp>
          <p:nvSpPr>
            <p:cNvPr id="14" name="object 14"/>
            <p:cNvSpPr/>
            <p:nvPr/>
          </p:nvSpPr>
          <p:spPr>
            <a:xfrm>
              <a:off x="7826624" y="2082839"/>
              <a:ext cx="388620" cy="388620"/>
            </a:xfrm>
            <a:custGeom>
              <a:avLst/>
              <a:gdLst/>
              <a:ahLst/>
              <a:cxnLst/>
              <a:rect l="l" t="t" r="r" b="b"/>
              <a:pathLst>
                <a:path w="388620" h="388619">
                  <a:moveTo>
                    <a:pt x="215516" y="0"/>
                  </a:moveTo>
                  <a:lnTo>
                    <a:pt x="172744" y="0"/>
                  </a:lnTo>
                  <a:lnTo>
                    <a:pt x="130801" y="9339"/>
                  </a:lnTo>
                  <a:lnTo>
                    <a:pt x="91345" y="28017"/>
                  </a:lnTo>
                  <a:lnTo>
                    <a:pt x="56034" y="56034"/>
                  </a:lnTo>
                  <a:lnTo>
                    <a:pt x="28017" y="91345"/>
                  </a:lnTo>
                  <a:lnTo>
                    <a:pt x="9339" y="130801"/>
                  </a:lnTo>
                  <a:lnTo>
                    <a:pt x="0" y="172744"/>
                  </a:lnTo>
                  <a:lnTo>
                    <a:pt x="0" y="215515"/>
                  </a:lnTo>
                  <a:lnTo>
                    <a:pt x="9339" y="257458"/>
                  </a:lnTo>
                  <a:lnTo>
                    <a:pt x="28017" y="296914"/>
                  </a:lnTo>
                  <a:lnTo>
                    <a:pt x="56034" y="332226"/>
                  </a:lnTo>
                  <a:lnTo>
                    <a:pt x="91345" y="360243"/>
                  </a:lnTo>
                  <a:lnTo>
                    <a:pt x="130801" y="378921"/>
                  </a:lnTo>
                  <a:lnTo>
                    <a:pt x="172744" y="388260"/>
                  </a:lnTo>
                  <a:lnTo>
                    <a:pt x="215516" y="388260"/>
                  </a:lnTo>
                  <a:lnTo>
                    <a:pt x="257459" y="378921"/>
                  </a:lnTo>
                  <a:lnTo>
                    <a:pt x="296915" y="360243"/>
                  </a:lnTo>
                  <a:lnTo>
                    <a:pt x="332227" y="332226"/>
                  </a:lnTo>
                  <a:lnTo>
                    <a:pt x="360244" y="296914"/>
                  </a:lnTo>
                  <a:lnTo>
                    <a:pt x="378922" y="257458"/>
                  </a:lnTo>
                  <a:lnTo>
                    <a:pt x="388261" y="215515"/>
                  </a:lnTo>
                  <a:lnTo>
                    <a:pt x="388261" y="172744"/>
                  </a:lnTo>
                  <a:lnTo>
                    <a:pt x="378922" y="130801"/>
                  </a:lnTo>
                  <a:lnTo>
                    <a:pt x="360244" y="91345"/>
                  </a:lnTo>
                  <a:lnTo>
                    <a:pt x="332227" y="56034"/>
                  </a:lnTo>
                  <a:lnTo>
                    <a:pt x="296915" y="28017"/>
                  </a:lnTo>
                  <a:lnTo>
                    <a:pt x="257459" y="9339"/>
                  </a:lnTo>
                  <a:lnTo>
                    <a:pt x="215516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26625" y="2082838"/>
              <a:ext cx="388620" cy="388620"/>
            </a:xfrm>
            <a:custGeom>
              <a:avLst/>
              <a:gdLst/>
              <a:ahLst/>
              <a:cxnLst/>
              <a:rect l="l" t="t" r="r" b="b"/>
              <a:pathLst>
                <a:path w="388620" h="388619">
                  <a:moveTo>
                    <a:pt x="332226" y="56034"/>
                  </a:moveTo>
                  <a:lnTo>
                    <a:pt x="360243" y="91345"/>
                  </a:lnTo>
                  <a:lnTo>
                    <a:pt x="378921" y="130801"/>
                  </a:lnTo>
                  <a:lnTo>
                    <a:pt x="388260" y="172744"/>
                  </a:lnTo>
                  <a:lnTo>
                    <a:pt x="388260" y="215516"/>
                  </a:lnTo>
                  <a:lnTo>
                    <a:pt x="378921" y="257459"/>
                  </a:lnTo>
                  <a:lnTo>
                    <a:pt x="360243" y="296915"/>
                  </a:lnTo>
                  <a:lnTo>
                    <a:pt x="332226" y="332226"/>
                  </a:lnTo>
                  <a:lnTo>
                    <a:pt x="296915" y="360243"/>
                  </a:lnTo>
                  <a:lnTo>
                    <a:pt x="257459" y="378921"/>
                  </a:lnTo>
                  <a:lnTo>
                    <a:pt x="215516" y="388260"/>
                  </a:lnTo>
                  <a:lnTo>
                    <a:pt x="172744" y="388260"/>
                  </a:lnTo>
                  <a:lnTo>
                    <a:pt x="130801" y="378921"/>
                  </a:lnTo>
                  <a:lnTo>
                    <a:pt x="91345" y="360243"/>
                  </a:lnTo>
                  <a:lnTo>
                    <a:pt x="56034" y="332226"/>
                  </a:lnTo>
                  <a:lnTo>
                    <a:pt x="28017" y="296915"/>
                  </a:lnTo>
                  <a:lnTo>
                    <a:pt x="9339" y="257459"/>
                  </a:lnTo>
                  <a:lnTo>
                    <a:pt x="0" y="215516"/>
                  </a:lnTo>
                  <a:lnTo>
                    <a:pt x="0" y="172744"/>
                  </a:lnTo>
                  <a:lnTo>
                    <a:pt x="9339" y="130801"/>
                  </a:lnTo>
                  <a:lnTo>
                    <a:pt x="28017" y="91345"/>
                  </a:lnTo>
                  <a:lnTo>
                    <a:pt x="56034" y="56034"/>
                  </a:lnTo>
                  <a:lnTo>
                    <a:pt x="91345" y="28017"/>
                  </a:lnTo>
                  <a:lnTo>
                    <a:pt x="130801" y="9339"/>
                  </a:lnTo>
                  <a:lnTo>
                    <a:pt x="172744" y="0"/>
                  </a:lnTo>
                  <a:lnTo>
                    <a:pt x="215516" y="0"/>
                  </a:lnTo>
                  <a:lnTo>
                    <a:pt x="257459" y="9339"/>
                  </a:lnTo>
                  <a:lnTo>
                    <a:pt x="296915" y="28017"/>
                  </a:lnTo>
                  <a:lnTo>
                    <a:pt x="332226" y="5603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926129" y="2081670"/>
            <a:ext cx="15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u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20745" y="2276968"/>
            <a:ext cx="1143635" cy="0"/>
          </a:xfrm>
          <a:custGeom>
            <a:avLst/>
            <a:gdLst/>
            <a:ahLst/>
            <a:cxnLst/>
            <a:rect l="l" t="t" r="r" b="b"/>
            <a:pathLst>
              <a:path w="1143634">
                <a:moveTo>
                  <a:pt x="0" y="0"/>
                </a:moveTo>
                <a:lnTo>
                  <a:pt x="114300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10314438" y="2078075"/>
            <a:ext cx="1468120" cy="398145"/>
            <a:chOff x="10314438" y="2078075"/>
            <a:chExt cx="1468120" cy="398145"/>
          </a:xfrm>
        </p:grpSpPr>
        <p:sp>
          <p:nvSpPr>
            <p:cNvPr id="19" name="object 19"/>
            <p:cNvSpPr/>
            <p:nvPr/>
          </p:nvSpPr>
          <p:spPr>
            <a:xfrm>
              <a:off x="10314438" y="2276969"/>
              <a:ext cx="990600" cy="0"/>
            </a:xfrm>
            <a:custGeom>
              <a:avLst/>
              <a:gdLst/>
              <a:ahLst/>
              <a:cxnLst/>
              <a:rect l="l" t="t" r="r" b="b"/>
              <a:pathLst>
                <a:path w="990600">
                  <a:moveTo>
                    <a:pt x="0" y="0"/>
                  </a:moveTo>
                  <a:lnTo>
                    <a:pt x="99028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261548" y="221600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30480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389398" y="2082839"/>
              <a:ext cx="388620" cy="388620"/>
            </a:xfrm>
            <a:custGeom>
              <a:avLst/>
              <a:gdLst/>
              <a:ahLst/>
              <a:cxnLst/>
              <a:rect l="l" t="t" r="r" b="b"/>
              <a:pathLst>
                <a:path w="388620" h="388619">
                  <a:moveTo>
                    <a:pt x="215515" y="0"/>
                  </a:moveTo>
                  <a:lnTo>
                    <a:pt x="172744" y="0"/>
                  </a:lnTo>
                  <a:lnTo>
                    <a:pt x="130801" y="9339"/>
                  </a:lnTo>
                  <a:lnTo>
                    <a:pt x="91345" y="28017"/>
                  </a:lnTo>
                  <a:lnTo>
                    <a:pt x="56034" y="56034"/>
                  </a:lnTo>
                  <a:lnTo>
                    <a:pt x="28017" y="91345"/>
                  </a:lnTo>
                  <a:lnTo>
                    <a:pt x="9339" y="130801"/>
                  </a:lnTo>
                  <a:lnTo>
                    <a:pt x="0" y="172744"/>
                  </a:lnTo>
                  <a:lnTo>
                    <a:pt x="0" y="215515"/>
                  </a:lnTo>
                  <a:lnTo>
                    <a:pt x="9339" y="257458"/>
                  </a:lnTo>
                  <a:lnTo>
                    <a:pt x="28017" y="296914"/>
                  </a:lnTo>
                  <a:lnTo>
                    <a:pt x="56034" y="332226"/>
                  </a:lnTo>
                  <a:lnTo>
                    <a:pt x="91345" y="360243"/>
                  </a:lnTo>
                  <a:lnTo>
                    <a:pt x="130801" y="378921"/>
                  </a:lnTo>
                  <a:lnTo>
                    <a:pt x="172744" y="388260"/>
                  </a:lnTo>
                  <a:lnTo>
                    <a:pt x="215515" y="388260"/>
                  </a:lnTo>
                  <a:lnTo>
                    <a:pt x="257458" y="378921"/>
                  </a:lnTo>
                  <a:lnTo>
                    <a:pt x="296914" y="360243"/>
                  </a:lnTo>
                  <a:lnTo>
                    <a:pt x="332226" y="332226"/>
                  </a:lnTo>
                  <a:lnTo>
                    <a:pt x="360243" y="296914"/>
                  </a:lnTo>
                  <a:lnTo>
                    <a:pt x="378921" y="257458"/>
                  </a:lnTo>
                  <a:lnTo>
                    <a:pt x="388260" y="215515"/>
                  </a:lnTo>
                  <a:lnTo>
                    <a:pt x="388260" y="172744"/>
                  </a:lnTo>
                  <a:lnTo>
                    <a:pt x="378921" y="130801"/>
                  </a:lnTo>
                  <a:lnTo>
                    <a:pt x="360243" y="91345"/>
                  </a:lnTo>
                  <a:lnTo>
                    <a:pt x="332226" y="56034"/>
                  </a:lnTo>
                  <a:lnTo>
                    <a:pt x="296914" y="28017"/>
                  </a:lnTo>
                  <a:lnTo>
                    <a:pt x="257458" y="9339"/>
                  </a:lnTo>
                  <a:lnTo>
                    <a:pt x="215515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389398" y="2082838"/>
              <a:ext cx="388620" cy="388620"/>
            </a:xfrm>
            <a:custGeom>
              <a:avLst/>
              <a:gdLst/>
              <a:ahLst/>
              <a:cxnLst/>
              <a:rect l="l" t="t" r="r" b="b"/>
              <a:pathLst>
                <a:path w="388620" h="388619">
                  <a:moveTo>
                    <a:pt x="332226" y="56034"/>
                  </a:moveTo>
                  <a:lnTo>
                    <a:pt x="360243" y="91345"/>
                  </a:lnTo>
                  <a:lnTo>
                    <a:pt x="378921" y="130801"/>
                  </a:lnTo>
                  <a:lnTo>
                    <a:pt x="388260" y="172744"/>
                  </a:lnTo>
                  <a:lnTo>
                    <a:pt x="388260" y="215516"/>
                  </a:lnTo>
                  <a:lnTo>
                    <a:pt x="378921" y="257459"/>
                  </a:lnTo>
                  <a:lnTo>
                    <a:pt x="360243" y="296915"/>
                  </a:lnTo>
                  <a:lnTo>
                    <a:pt x="332226" y="332226"/>
                  </a:lnTo>
                  <a:lnTo>
                    <a:pt x="296915" y="360243"/>
                  </a:lnTo>
                  <a:lnTo>
                    <a:pt x="257459" y="378921"/>
                  </a:lnTo>
                  <a:lnTo>
                    <a:pt x="215516" y="388260"/>
                  </a:lnTo>
                  <a:lnTo>
                    <a:pt x="172744" y="388260"/>
                  </a:lnTo>
                  <a:lnTo>
                    <a:pt x="130801" y="378921"/>
                  </a:lnTo>
                  <a:lnTo>
                    <a:pt x="91345" y="360243"/>
                  </a:lnTo>
                  <a:lnTo>
                    <a:pt x="56034" y="332226"/>
                  </a:lnTo>
                  <a:lnTo>
                    <a:pt x="28017" y="296915"/>
                  </a:lnTo>
                  <a:lnTo>
                    <a:pt x="9339" y="257459"/>
                  </a:lnTo>
                  <a:lnTo>
                    <a:pt x="0" y="215516"/>
                  </a:lnTo>
                  <a:lnTo>
                    <a:pt x="0" y="172744"/>
                  </a:lnTo>
                  <a:lnTo>
                    <a:pt x="9339" y="130801"/>
                  </a:lnTo>
                  <a:lnTo>
                    <a:pt x="28017" y="91345"/>
                  </a:lnTo>
                  <a:lnTo>
                    <a:pt x="56034" y="56034"/>
                  </a:lnTo>
                  <a:lnTo>
                    <a:pt x="91345" y="28017"/>
                  </a:lnTo>
                  <a:lnTo>
                    <a:pt x="130801" y="9339"/>
                  </a:lnTo>
                  <a:lnTo>
                    <a:pt x="172744" y="0"/>
                  </a:lnTo>
                  <a:lnTo>
                    <a:pt x="215516" y="0"/>
                  </a:lnTo>
                  <a:lnTo>
                    <a:pt x="257459" y="9339"/>
                  </a:lnTo>
                  <a:lnTo>
                    <a:pt x="296915" y="28017"/>
                  </a:lnTo>
                  <a:lnTo>
                    <a:pt x="332226" y="5603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1488902" y="2081670"/>
            <a:ext cx="138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v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821862" y="5137364"/>
            <a:ext cx="398145" cy="398145"/>
            <a:chOff x="7821862" y="5137364"/>
            <a:chExt cx="398145" cy="398145"/>
          </a:xfrm>
        </p:grpSpPr>
        <p:sp>
          <p:nvSpPr>
            <p:cNvPr id="25" name="object 25"/>
            <p:cNvSpPr/>
            <p:nvPr/>
          </p:nvSpPr>
          <p:spPr>
            <a:xfrm>
              <a:off x="7826624" y="5142127"/>
              <a:ext cx="388620" cy="388620"/>
            </a:xfrm>
            <a:custGeom>
              <a:avLst/>
              <a:gdLst/>
              <a:ahLst/>
              <a:cxnLst/>
              <a:rect l="l" t="t" r="r" b="b"/>
              <a:pathLst>
                <a:path w="388620" h="388620">
                  <a:moveTo>
                    <a:pt x="215516" y="0"/>
                  </a:moveTo>
                  <a:lnTo>
                    <a:pt x="172744" y="0"/>
                  </a:lnTo>
                  <a:lnTo>
                    <a:pt x="130801" y="9339"/>
                  </a:lnTo>
                  <a:lnTo>
                    <a:pt x="91345" y="28017"/>
                  </a:lnTo>
                  <a:lnTo>
                    <a:pt x="56034" y="56034"/>
                  </a:lnTo>
                  <a:lnTo>
                    <a:pt x="28017" y="91345"/>
                  </a:lnTo>
                  <a:lnTo>
                    <a:pt x="9339" y="130801"/>
                  </a:lnTo>
                  <a:lnTo>
                    <a:pt x="0" y="172744"/>
                  </a:lnTo>
                  <a:lnTo>
                    <a:pt x="0" y="215515"/>
                  </a:lnTo>
                  <a:lnTo>
                    <a:pt x="9339" y="257458"/>
                  </a:lnTo>
                  <a:lnTo>
                    <a:pt x="28017" y="296914"/>
                  </a:lnTo>
                  <a:lnTo>
                    <a:pt x="56034" y="332226"/>
                  </a:lnTo>
                  <a:lnTo>
                    <a:pt x="91345" y="360243"/>
                  </a:lnTo>
                  <a:lnTo>
                    <a:pt x="130801" y="378921"/>
                  </a:lnTo>
                  <a:lnTo>
                    <a:pt x="172744" y="388260"/>
                  </a:lnTo>
                  <a:lnTo>
                    <a:pt x="215516" y="388260"/>
                  </a:lnTo>
                  <a:lnTo>
                    <a:pt x="257459" y="378921"/>
                  </a:lnTo>
                  <a:lnTo>
                    <a:pt x="296915" y="360243"/>
                  </a:lnTo>
                  <a:lnTo>
                    <a:pt x="332227" y="332226"/>
                  </a:lnTo>
                  <a:lnTo>
                    <a:pt x="360244" y="296914"/>
                  </a:lnTo>
                  <a:lnTo>
                    <a:pt x="378922" y="257458"/>
                  </a:lnTo>
                  <a:lnTo>
                    <a:pt x="388261" y="215515"/>
                  </a:lnTo>
                  <a:lnTo>
                    <a:pt x="388261" y="172744"/>
                  </a:lnTo>
                  <a:lnTo>
                    <a:pt x="378922" y="130801"/>
                  </a:lnTo>
                  <a:lnTo>
                    <a:pt x="360244" y="91345"/>
                  </a:lnTo>
                  <a:lnTo>
                    <a:pt x="332227" y="56034"/>
                  </a:lnTo>
                  <a:lnTo>
                    <a:pt x="296915" y="28017"/>
                  </a:lnTo>
                  <a:lnTo>
                    <a:pt x="257459" y="9339"/>
                  </a:lnTo>
                  <a:lnTo>
                    <a:pt x="215516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26625" y="5142127"/>
              <a:ext cx="388620" cy="388620"/>
            </a:xfrm>
            <a:custGeom>
              <a:avLst/>
              <a:gdLst/>
              <a:ahLst/>
              <a:cxnLst/>
              <a:rect l="l" t="t" r="r" b="b"/>
              <a:pathLst>
                <a:path w="388620" h="388620">
                  <a:moveTo>
                    <a:pt x="332226" y="56034"/>
                  </a:moveTo>
                  <a:lnTo>
                    <a:pt x="360243" y="91345"/>
                  </a:lnTo>
                  <a:lnTo>
                    <a:pt x="378921" y="130801"/>
                  </a:lnTo>
                  <a:lnTo>
                    <a:pt x="388260" y="172744"/>
                  </a:lnTo>
                  <a:lnTo>
                    <a:pt x="388260" y="215516"/>
                  </a:lnTo>
                  <a:lnTo>
                    <a:pt x="378921" y="257459"/>
                  </a:lnTo>
                  <a:lnTo>
                    <a:pt x="360243" y="296915"/>
                  </a:lnTo>
                  <a:lnTo>
                    <a:pt x="332226" y="332226"/>
                  </a:lnTo>
                  <a:lnTo>
                    <a:pt x="296915" y="360243"/>
                  </a:lnTo>
                  <a:lnTo>
                    <a:pt x="257459" y="378921"/>
                  </a:lnTo>
                  <a:lnTo>
                    <a:pt x="215516" y="388260"/>
                  </a:lnTo>
                  <a:lnTo>
                    <a:pt x="172744" y="388260"/>
                  </a:lnTo>
                  <a:lnTo>
                    <a:pt x="130801" y="378921"/>
                  </a:lnTo>
                  <a:lnTo>
                    <a:pt x="91345" y="360243"/>
                  </a:lnTo>
                  <a:lnTo>
                    <a:pt x="56034" y="332226"/>
                  </a:lnTo>
                  <a:lnTo>
                    <a:pt x="28017" y="296915"/>
                  </a:lnTo>
                  <a:lnTo>
                    <a:pt x="9339" y="257459"/>
                  </a:lnTo>
                  <a:lnTo>
                    <a:pt x="0" y="215516"/>
                  </a:lnTo>
                  <a:lnTo>
                    <a:pt x="0" y="172744"/>
                  </a:lnTo>
                  <a:lnTo>
                    <a:pt x="9339" y="130801"/>
                  </a:lnTo>
                  <a:lnTo>
                    <a:pt x="28017" y="91345"/>
                  </a:lnTo>
                  <a:lnTo>
                    <a:pt x="56034" y="56034"/>
                  </a:lnTo>
                  <a:lnTo>
                    <a:pt x="91345" y="28017"/>
                  </a:lnTo>
                  <a:lnTo>
                    <a:pt x="130801" y="9339"/>
                  </a:lnTo>
                  <a:lnTo>
                    <a:pt x="172744" y="0"/>
                  </a:lnTo>
                  <a:lnTo>
                    <a:pt x="215516" y="0"/>
                  </a:lnTo>
                  <a:lnTo>
                    <a:pt x="257459" y="9339"/>
                  </a:lnTo>
                  <a:lnTo>
                    <a:pt x="296915" y="28017"/>
                  </a:lnTo>
                  <a:lnTo>
                    <a:pt x="332226" y="5603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926129" y="5140959"/>
            <a:ext cx="15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u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208045" y="5137364"/>
            <a:ext cx="3574415" cy="398145"/>
            <a:chOff x="8208045" y="5137364"/>
            <a:chExt cx="3574415" cy="398145"/>
          </a:xfrm>
        </p:grpSpPr>
        <p:sp>
          <p:nvSpPr>
            <p:cNvPr id="29" name="object 29"/>
            <p:cNvSpPr/>
            <p:nvPr/>
          </p:nvSpPr>
          <p:spPr>
            <a:xfrm>
              <a:off x="8220745" y="5336257"/>
              <a:ext cx="3084195" cy="0"/>
            </a:xfrm>
            <a:custGeom>
              <a:avLst/>
              <a:gdLst/>
              <a:ahLst/>
              <a:cxnLst/>
              <a:rect l="l" t="t" r="r" b="b"/>
              <a:pathLst>
                <a:path w="3084195">
                  <a:moveTo>
                    <a:pt x="0" y="0"/>
                  </a:moveTo>
                  <a:lnTo>
                    <a:pt x="1316427" y="0"/>
                  </a:lnTo>
                </a:path>
                <a:path w="3084195">
                  <a:moveTo>
                    <a:pt x="1836366" y="0"/>
                  </a:moveTo>
                  <a:lnTo>
                    <a:pt x="308398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261548" y="527529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80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89398" y="5142127"/>
              <a:ext cx="388620" cy="388620"/>
            </a:xfrm>
            <a:custGeom>
              <a:avLst/>
              <a:gdLst/>
              <a:ahLst/>
              <a:cxnLst/>
              <a:rect l="l" t="t" r="r" b="b"/>
              <a:pathLst>
                <a:path w="388620" h="388620">
                  <a:moveTo>
                    <a:pt x="215515" y="0"/>
                  </a:moveTo>
                  <a:lnTo>
                    <a:pt x="172744" y="0"/>
                  </a:lnTo>
                  <a:lnTo>
                    <a:pt x="130801" y="9339"/>
                  </a:lnTo>
                  <a:lnTo>
                    <a:pt x="91345" y="28017"/>
                  </a:lnTo>
                  <a:lnTo>
                    <a:pt x="56034" y="56034"/>
                  </a:lnTo>
                  <a:lnTo>
                    <a:pt x="28017" y="91345"/>
                  </a:lnTo>
                  <a:lnTo>
                    <a:pt x="9339" y="130801"/>
                  </a:lnTo>
                  <a:lnTo>
                    <a:pt x="0" y="172744"/>
                  </a:lnTo>
                  <a:lnTo>
                    <a:pt x="0" y="215515"/>
                  </a:lnTo>
                  <a:lnTo>
                    <a:pt x="9339" y="257458"/>
                  </a:lnTo>
                  <a:lnTo>
                    <a:pt x="28017" y="296914"/>
                  </a:lnTo>
                  <a:lnTo>
                    <a:pt x="56034" y="332226"/>
                  </a:lnTo>
                  <a:lnTo>
                    <a:pt x="91345" y="360243"/>
                  </a:lnTo>
                  <a:lnTo>
                    <a:pt x="130801" y="378921"/>
                  </a:lnTo>
                  <a:lnTo>
                    <a:pt x="172744" y="388260"/>
                  </a:lnTo>
                  <a:lnTo>
                    <a:pt x="215515" y="388260"/>
                  </a:lnTo>
                  <a:lnTo>
                    <a:pt x="257458" y="378921"/>
                  </a:lnTo>
                  <a:lnTo>
                    <a:pt x="296914" y="360243"/>
                  </a:lnTo>
                  <a:lnTo>
                    <a:pt x="332226" y="332226"/>
                  </a:lnTo>
                  <a:lnTo>
                    <a:pt x="360243" y="296914"/>
                  </a:lnTo>
                  <a:lnTo>
                    <a:pt x="378921" y="257458"/>
                  </a:lnTo>
                  <a:lnTo>
                    <a:pt x="388260" y="215515"/>
                  </a:lnTo>
                  <a:lnTo>
                    <a:pt x="388260" y="172744"/>
                  </a:lnTo>
                  <a:lnTo>
                    <a:pt x="378921" y="130801"/>
                  </a:lnTo>
                  <a:lnTo>
                    <a:pt x="360243" y="91345"/>
                  </a:lnTo>
                  <a:lnTo>
                    <a:pt x="332226" y="56034"/>
                  </a:lnTo>
                  <a:lnTo>
                    <a:pt x="296914" y="28017"/>
                  </a:lnTo>
                  <a:lnTo>
                    <a:pt x="257458" y="9339"/>
                  </a:lnTo>
                  <a:lnTo>
                    <a:pt x="215515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389398" y="5142127"/>
              <a:ext cx="388620" cy="388620"/>
            </a:xfrm>
            <a:custGeom>
              <a:avLst/>
              <a:gdLst/>
              <a:ahLst/>
              <a:cxnLst/>
              <a:rect l="l" t="t" r="r" b="b"/>
              <a:pathLst>
                <a:path w="388620" h="388620">
                  <a:moveTo>
                    <a:pt x="332226" y="56034"/>
                  </a:moveTo>
                  <a:lnTo>
                    <a:pt x="360243" y="91345"/>
                  </a:lnTo>
                  <a:lnTo>
                    <a:pt x="378921" y="130801"/>
                  </a:lnTo>
                  <a:lnTo>
                    <a:pt x="388260" y="172744"/>
                  </a:lnTo>
                  <a:lnTo>
                    <a:pt x="388260" y="215516"/>
                  </a:lnTo>
                  <a:lnTo>
                    <a:pt x="378921" y="257459"/>
                  </a:lnTo>
                  <a:lnTo>
                    <a:pt x="360243" y="296915"/>
                  </a:lnTo>
                  <a:lnTo>
                    <a:pt x="332226" y="332226"/>
                  </a:lnTo>
                  <a:lnTo>
                    <a:pt x="296915" y="360243"/>
                  </a:lnTo>
                  <a:lnTo>
                    <a:pt x="257459" y="378921"/>
                  </a:lnTo>
                  <a:lnTo>
                    <a:pt x="215516" y="388260"/>
                  </a:lnTo>
                  <a:lnTo>
                    <a:pt x="172744" y="388260"/>
                  </a:lnTo>
                  <a:lnTo>
                    <a:pt x="130801" y="378921"/>
                  </a:lnTo>
                  <a:lnTo>
                    <a:pt x="91345" y="360243"/>
                  </a:lnTo>
                  <a:lnTo>
                    <a:pt x="56034" y="332226"/>
                  </a:lnTo>
                  <a:lnTo>
                    <a:pt x="28017" y="296915"/>
                  </a:lnTo>
                  <a:lnTo>
                    <a:pt x="9339" y="257459"/>
                  </a:lnTo>
                  <a:lnTo>
                    <a:pt x="0" y="215516"/>
                  </a:lnTo>
                  <a:lnTo>
                    <a:pt x="0" y="172744"/>
                  </a:lnTo>
                  <a:lnTo>
                    <a:pt x="9339" y="130801"/>
                  </a:lnTo>
                  <a:lnTo>
                    <a:pt x="28017" y="91345"/>
                  </a:lnTo>
                  <a:lnTo>
                    <a:pt x="56034" y="56034"/>
                  </a:lnTo>
                  <a:lnTo>
                    <a:pt x="91345" y="28017"/>
                  </a:lnTo>
                  <a:lnTo>
                    <a:pt x="130801" y="9339"/>
                  </a:lnTo>
                  <a:lnTo>
                    <a:pt x="172744" y="0"/>
                  </a:lnTo>
                  <a:lnTo>
                    <a:pt x="215516" y="0"/>
                  </a:lnTo>
                  <a:lnTo>
                    <a:pt x="257459" y="9339"/>
                  </a:lnTo>
                  <a:lnTo>
                    <a:pt x="296915" y="28017"/>
                  </a:lnTo>
                  <a:lnTo>
                    <a:pt x="332226" y="5603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1488902" y="5140959"/>
            <a:ext cx="138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v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808021" y="4491566"/>
            <a:ext cx="838835" cy="5232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indent="14604">
              <a:lnSpc>
                <a:spcPct val="104200"/>
              </a:lnSpc>
              <a:spcBef>
                <a:spcPts val="20"/>
              </a:spcBef>
            </a:pP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residual capacity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191554" y="4876220"/>
            <a:ext cx="3236595" cy="1058545"/>
            <a:chOff x="8191554" y="4876220"/>
            <a:chExt cx="3236595" cy="1058545"/>
          </a:xfrm>
        </p:grpSpPr>
        <p:sp>
          <p:nvSpPr>
            <p:cNvPr id="36" name="object 36"/>
            <p:cNvSpPr/>
            <p:nvPr/>
          </p:nvSpPr>
          <p:spPr>
            <a:xfrm>
              <a:off x="8260009" y="5444303"/>
              <a:ext cx="3155315" cy="477520"/>
            </a:xfrm>
            <a:custGeom>
              <a:avLst/>
              <a:gdLst/>
              <a:ahLst/>
              <a:cxnLst/>
              <a:rect l="l" t="t" r="r" b="b"/>
              <a:pathLst>
                <a:path w="3155315" h="477520">
                  <a:moveTo>
                    <a:pt x="3155073" y="0"/>
                  </a:moveTo>
                  <a:lnTo>
                    <a:pt x="3109888" y="27065"/>
                  </a:lnTo>
                  <a:lnTo>
                    <a:pt x="3064673" y="53341"/>
                  </a:lnTo>
                  <a:lnTo>
                    <a:pt x="3019426" y="78827"/>
                  </a:lnTo>
                  <a:lnTo>
                    <a:pt x="2974147" y="103524"/>
                  </a:lnTo>
                  <a:lnTo>
                    <a:pt x="2928838" y="127431"/>
                  </a:lnTo>
                  <a:lnTo>
                    <a:pt x="2883496" y="150548"/>
                  </a:lnTo>
                  <a:lnTo>
                    <a:pt x="2838124" y="172876"/>
                  </a:lnTo>
                  <a:lnTo>
                    <a:pt x="2792720" y="194414"/>
                  </a:lnTo>
                  <a:lnTo>
                    <a:pt x="2747285" y="215162"/>
                  </a:lnTo>
                  <a:lnTo>
                    <a:pt x="2701818" y="235120"/>
                  </a:lnTo>
                  <a:lnTo>
                    <a:pt x="2656320" y="254289"/>
                  </a:lnTo>
                  <a:lnTo>
                    <a:pt x="2610791" y="272669"/>
                  </a:lnTo>
                  <a:lnTo>
                    <a:pt x="2565230" y="290258"/>
                  </a:lnTo>
                  <a:lnTo>
                    <a:pt x="2519638" y="307058"/>
                  </a:lnTo>
                  <a:lnTo>
                    <a:pt x="2474015" y="323068"/>
                  </a:lnTo>
                  <a:lnTo>
                    <a:pt x="2428360" y="338289"/>
                  </a:lnTo>
                  <a:lnTo>
                    <a:pt x="2382674" y="352720"/>
                  </a:lnTo>
                  <a:lnTo>
                    <a:pt x="2336957" y="366361"/>
                  </a:lnTo>
                  <a:lnTo>
                    <a:pt x="2291208" y="379213"/>
                  </a:lnTo>
                  <a:lnTo>
                    <a:pt x="2245428" y="391275"/>
                  </a:lnTo>
                  <a:lnTo>
                    <a:pt x="2199616" y="402547"/>
                  </a:lnTo>
                  <a:lnTo>
                    <a:pt x="2153773" y="413029"/>
                  </a:lnTo>
                  <a:lnTo>
                    <a:pt x="2107899" y="422722"/>
                  </a:lnTo>
                  <a:lnTo>
                    <a:pt x="2061993" y="431625"/>
                  </a:lnTo>
                  <a:lnTo>
                    <a:pt x="2016056" y="439739"/>
                  </a:lnTo>
                  <a:lnTo>
                    <a:pt x="1970088" y="447063"/>
                  </a:lnTo>
                  <a:lnTo>
                    <a:pt x="1924088" y="453597"/>
                  </a:lnTo>
                  <a:lnTo>
                    <a:pt x="1878057" y="459342"/>
                  </a:lnTo>
                  <a:lnTo>
                    <a:pt x="1831994" y="464297"/>
                  </a:lnTo>
                  <a:lnTo>
                    <a:pt x="1785901" y="468462"/>
                  </a:lnTo>
                  <a:lnTo>
                    <a:pt x="1739775" y="471837"/>
                  </a:lnTo>
                  <a:lnTo>
                    <a:pt x="1693619" y="474423"/>
                  </a:lnTo>
                  <a:lnTo>
                    <a:pt x="1647431" y="476219"/>
                  </a:lnTo>
                  <a:lnTo>
                    <a:pt x="1601212" y="477226"/>
                  </a:lnTo>
                  <a:lnTo>
                    <a:pt x="1554961" y="477443"/>
                  </a:lnTo>
                  <a:lnTo>
                    <a:pt x="1508679" y="476870"/>
                  </a:lnTo>
                  <a:lnTo>
                    <a:pt x="1462366" y="475508"/>
                  </a:lnTo>
                  <a:lnTo>
                    <a:pt x="1416021" y="473355"/>
                  </a:lnTo>
                  <a:lnTo>
                    <a:pt x="1369645" y="470414"/>
                  </a:lnTo>
                  <a:lnTo>
                    <a:pt x="1323237" y="466682"/>
                  </a:lnTo>
                  <a:lnTo>
                    <a:pt x="1276798" y="462161"/>
                  </a:lnTo>
                  <a:lnTo>
                    <a:pt x="1230328" y="456850"/>
                  </a:lnTo>
                  <a:lnTo>
                    <a:pt x="1183827" y="450750"/>
                  </a:lnTo>
                  <a:lnTo>
                    <a:pt x="1137294" y="443860"/>
                  </a:lnTo>
                  <a:lnTo>
                    <a:pt x="1090730" y="436180"/>
                  </a:lnTo>
                  <a:lnTo>
                    <a:pt x="1044134" y="427710"/>
                  </a:lnTo>
                  <a:lnTo>
                    <a:pt x="997507" y="418451"/>
                  </a:lnTo>
                  <a:lnTo>
                    <a:pt x="950849" y="408402"/>
                  </a:lnTo>
                  <a:lnTo>
                    <a:pt x="904159" y="397564"/>
                  </a:lnTo>
                  <a:lnTo>
                    <a:pt x="857438" y="385936"/>
                  </a:lnTo>
                  <a:lnTo>
                    <a:pt x="810685" y="373518"/>
                  </a:lnTo>
                  <a:lnTo>
                    <a:pt x="763901" y="360310"/>
                  </a:lnTo>
                  <a:lnTo>
                    <a:pt x="717086" y="346313"/>
                  </a:lnTo>
                  <a:lnTo>
                    <a:pt x="670240" y="331526"/>
                  </a:lnTo>
                  <a:lnTo>
                    <a:pt x="623362" y="315950"/>
                  </a:lnTo>
                  <a:lnTo>
                    <a:pt x="576453" y="299584"/>
                  </a:lnTo>
                  <a:lnTo>
                    <a:pt x="529512" y="282428"/>
                  </a:lnTo>
                  <a:lnTo>
                    <a:pt x="482540" y="264482"/>
                  </a:lnTo>
                  <a:lnTo>
                    <a:pt x="435537" y="245747"/>
                  </a:lnTo>
                  <a:lnTo>
                    <a:pt x="388502" y="226222"/>
                  </a:lnTo>
                  <a:lnTo>
                    <a:pt x="341436" y="205908"/>
                  </a:lnTo>
                  <a:lnTo>
                    <a:pt x="294339" y="184804"/>
                  </a:lnTo>
                  <a:lnTo>
                    <a:pt x="247210" y="162910"/>
                  </a:lnTo>
                  <a:lnTo>
                    <a:pt x="200050" y="140226"/>
                  </a:lnTo>
                  <a:lnTo>
                    <a:pt x="152858" y="116753"/>
                  </a:lnTo>
                  <a:lnTo>
                    <a:pt x="105635" y="92490"/>
                  </a:lnTo>
                  <a:lnTo>
                    <a:pt x="58381" y="67438"/>
                  </a:lnTo>
                  <a:lnTo>
                    <a:pt x="11095" y="41596"/>
                  </a:lnTo>
                  <a:lnTo>
                    <a:pt x="0" y="3528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191554" y="5440683"/>
              <a:ext cx="136525" cy="113664"/>
            </a:xfrm>
            <a:custGeom>
              <a:avLst/>
              <a:gdLst/>
              <a:ahLst/>
              <a:cxnLst/>
              <a:rect l="l" t="t" r="r" b="b"/>
              <a:pathLst>
                <a:path w="136525" h="113664">
                  <a:moveTo>
                    <a:pt x="0" y="0"/>
                  </a:moveTo>
                  <a:lnTo>
                    <a:pt x="75871" y="113244"/>
                  </a:lnTo>
                  <a:lnTo>
                    <a:pt x="79495" y="45185"/>
                  </a:lnTo>
                  <a:lnTo>
                    <a:pt x="136117" y="7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052274" y="4888920"/>
              <a:ext cx="650240" cy="203200"/>
            </a:xfrm>
            <a:custGeom>
              <a:avLst/>
              <a:gdLst/>
              <a:ahLst/>
              <a:cxnLst/>
              <a:rect l="l" t="t" r="r" b="b"/>
              <a:pathLst>
                <a:path w="650240" h="203200">
                  <a:moveTo>
                    <a:pt x="0" y="203150"/>
                  </a:moveTo>
                  <a:lnTo>
                    <a:pt x="12121" y="199362"/>
                  </a:lnTo>
                  <a:lnTo>
                    <a:pt x="650036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977119" y="5021007"/>
              <a:ext cx="134620" cy="116839"/>
            </a:xfrm>
            <a:custGeom>
              <a:avLst/>
              <a:gdLst/>
              <a:ahLst/>
              <a:cxnLst/>
              <a:rect l="l" t="t" r="r" b="b"/>
              <a:pathLst>
                <a:path w="134620" h="116839">
                  <a:moveTo>
                    <a:pt x="98186" y="0"/>
                  </a:moveTo>
                  <a:lnTo>
                    <a:pt x="0" y="94552"/>
                  </a:lnTo>
                  <a:lnTo>
                    <a:pt x="134553" y="116368"/>
                  </a:lnTo>
                  <a:lnTo>
                    <a:pt x="87276" y="67276"/>
                  </a:lnTo>
                  <a:lnTo>
                    <a:pt x="98186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537172" y="5143500"/>
              <a:ext cx="520065" cy="368300"/>
            </a:xfrm>
            <a:custGeom>
              <a:avLst/>
              <a:gdLst/>
              <a:ahLst/>
              <a:cxnLst/>
              <a:rect l="l" t="t" r="r" b="b"/>
              <a:pathLst>
                <a:path w="520065" h="368300">
                  <a:moveTo>
                    <a:pt x="519938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519938" y="368300"/>
                  </a:lnTo>
                  <a:lnTo>
                    <a:pt x="519938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9030680" y="2890035"/>
            <a:ext cx="45465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flow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9296400" y="2476500"/>
            <a:ext cx="215900" cy="403225"/>
            <a:chOff x="9296400" y="2476500"/>
            <a:chExt cx="215900" cy="403225"/>
          </a:xfrm>
        </p:grpSpPr>
        <p:sp>
          <p:nvSpPr>
            <p:cNvPr id="43" name="object 43"/>
            <p:cNvSpPr/>
            <p:nvPr/>
          </p:nvSpPr>
          <p:spPr>
            <a:xfrm>
              <a:off x="9309100" y="2546332"/>
              <a:ext cx="167005" cy="320675"/>
            </a:xfrm>
            <a:custGeom>
              <a:avLst/>
              <a:gdLst/>
              <a:ahLst/>
              <a:cxnLst/>
              <a:rect l="l" t="t" r="r" b="b"/>
              <a:pathLst>
                <a:path w="167004" h="320675">
                  <a:moveTo>
                    <a:pt x="166820" y="0"/>
                  </a:moveTo>
                  <a:lnTo>
                    <a:pt x="160952" y="11263"/>
                  </a:lnTo>
                  <a:lnTo>
                    <a:pt x="0" y="320199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401906" y="2476500"/>
              <a:ext cx="110489" cy="136525"/>
            </a:xfrm>
            <a:custGeom>
              <a:avLst/>
              <a:gdLst/>
              <a:ahLst/>
              <a:cxnLst/>
              <a:rect l="l" t="t" r="r" b="b"/>
              <a:pathLst>
                <a:path w="110490" h="136525">
                  <a:moveTo>
                    <a:pt x="110393" y="0"/>
                  </a:moveTo>
                  <a:lnTo>
                    <a:pt x="0" y="79961"/>
                  </a:lnTo>
                  <a:lnTo>
                    <a:pt x="68145" y="81095"/>
                  </a:lnTo>
                  <a:lnTo>
                    <a:pt x="108127" y="136291"/>
                  </a:lnTo>
                  <a:lnTo>
                    <a:pt x="110393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9512242" y="2098079"/>
            <a:ext cx="758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6</a:t>
            </a:r>
            <a:r>
              <a:rPr sz="1800" b="1" spc="7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/</a:t>
            </a:r>
            <a:r>
              <a:rPr sz="1800" b="1" spc="70" dirty="0">
                <a:latin typeface="Tahoma"/>
                <a:cs typeface="Tahoma"/>
              </a:rPr>
              <a:t> </a:t>
            </a:r>
            <a:r>
              <a:rPr sz="1800" b="1" spc="-25" dirty="0">
                <a:latin typeface="Tahoma"/>
                <a:cs typeface="Tahoma"/>
              </a:rPr>
              <a:t>17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872624" y="2903016"/>
            <a:ext cx="838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capacity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109200" y="2489200"/>
            <a:ext cx="215900" cy="403225"/>
            <a:chOff x="10109200" y="2489200"/>
            <a:chExt cx="215900" cy="403225"/>
          </a:xfrm>
        </p:grpSpPr>
        <p:sp>
          <p:nvSpPr>
            <p:cNvPr id="48" name="object 48"/>
            <p:cNvSpPr/>
            <p:nvPr/>
          </p:nvSpPr>
          <p:spPr>
            <a:xfrm>
              <a:off x="10145579" y="2559032"/>
              <a:ext cx="167005" cy="320675"/>
            </a:xfrm>
            <a:custGeom>
              <a:avLst/>
              <a:gdLst/>
              <a:ahLst/>
              <a:cxnLst/>
              <a:rect l="l" t="t" r="r" b="b"/>
              <a:pathLst>
                <a:path w="167004" h="320675">
                  <a:moveTo>
                    <a:pt x="0" y="0"/>
                  </a:moveTo>
                  <a:lnTo>
                    <a:pt x="5867" y="11263"/>
                  </a:lnTo>
                  <a:lnTo>
                    <a:pt x="166820" y="320199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109200" y="2489200"/>
              <a:ext cx="110489" cy="136525"/>
            </a:xfrm>
            <a:custGeom>
              <a:avLst/>
              <a:gdLst/>
              <a:ahLst/>
              <a:cxnLst/>
              <a:rect l="l" t="t" r="r" b="b"/>
              <a:pathLst>
                <a:path w="110490" h="136525">
                  <a:moveTo>
                    <a:pt x="0" y="0"/>
                  </a:moveTo>
                  <a:lnTo>
                    <a:pt x="2265" y="136291"/>
                  </a:lnTo>
                  <a:lnTo>
                    <a:pt x="42247" y="81095"/>
                  </a:lnTo>
                  <a:lnTo>
                    <a:pt x="110393" y="79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010208" y="1564679"/>
            <a:ext cx="2796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original</a:t>
            </a:r>
            <a:r>
              <a:rPr sz="1800" b="1" spc="12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flow</a:t>
            </a:r>
            <a:r>
              <a:rPr sz="1800" b="1" spc="12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network</a:t>
            </a:r>
            <a:r>
              <a:rPr sz="1800" b="1" spc="125" dirty="0">
                <a:latin typeface="Tahoma"/>
                <a:cs typeface="Tahoma"/>
              </a:rPr>
              <a:t> </a:t>
            </a:r>
            <a:r>
              <a:rPr sz="1800" b="1" spc="-5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984808" y="4485679"/>
            <a:ext cx="2381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residual</a:t>
            </a:r>
            <a:r>
              <a:rPr sz="1800" b="1" spc="18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network</a:t>
            </a:r>
            <a:r>
              <a:rPr sz="1800" b="1" spc="185" dirty="0">
                <a:latin typeface="Tahoma"/>
                <a:cs typeface="Tahoma"/>
              </a:rPr>
              <a:t> </a:t>
            </a:r>
            <a:r>
              <a:rPr sz="1800" b="1" spc="-25" dirty="0">
                <a:latin typeface="Tahoma"/>
                <a:cs typeface="Tahoma"/>
              </a:rPr>
              <a:t>G</a:t>
            </a:r>
            <a:r>
              <a:rPr sz="1800" b="1" spc="-37" baseline="-6944" dirty="0">
                <a:latin typeface="Tahoma"/>
                <a:cs typeface="Tahoma"/>
              </a:rPr>
              <a:t>f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685661" y="5171479"/>
            <a:ext cx="327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ahoma"/>
                <a:cs typeface="Tahoma"/>
              </a:rPr>
              <a:t>11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625272" y="5715000"/>
            <a:ext cx="369570" cy="368300"/>
          </a:xfrm>
          <a:custGeom>
            <a:avLst/>
            <a:gdLst/>
            <a:ahLst/>
            <a:cxnLst/>
            <a:rect l="l" t="t" r="r" b="b"/>
            <a:pathLst>
              <a:path w="369570" h="368300">
                <a:moveTo>
                  <a:pt x="369138" y="0"/>
                </a:moveTo>
                <a:lnTo>
                  <a:pt x="0" y="0"/>
                </a:lnTo>
                <a:lnTo>
                  <a:pt x="0" y="368300"/>
                </a:lnTo>
                <a:lnTo>
                  <a:pt x="369138" y="368300"/>
                </a:lnTo>
                <a:lnTo>
                  <a:pt x="36913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9773761" y="5742979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Tahoma"/>
                <a:cs typeface="Tahoma"/>
              </a:rPr>
              <a:t>6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994900" y="4872297"/>
            <a:ext cx="714375" cy="843280"/>
            <a:chOff x="9994900" y="4872297"/>
            <a:chExt cx="714375" cy="843280"/>
          </a:xfrm>
        </p:grpSpPr>
        <p:sp>
          <p:nvSpPr>
            <p:cNvPr id="56" name="object 56"/>
            <p:cNvSpPr/>
            <p:nvPr/>
          </p:nvSpPr>
          <p:spPr>
            <a:xfrm>
              <a:off x="10045727" y="4884997"/>
              <a:ext cx="650875" cy="770255"/>
            </a:xfrm>
            <a:custGeom>
              <a:avLst/>
              <a:gdLst/>
              <a:ahLst/>
              <a:cxnLst/>
              <a:rect l="l" t="t" r="r" b="b"/>
              <a:pathLst>
                <a:path w="650875" h="770254">
                  <a:moveTo>
                    <a:pt x="0" y="769864"/>
                  </a:moveTo>
                  <a:lnTo>
                    <a:pt x="8197" y="760164"/>
                  </a:lnTo>
                  <a:lnTo>
                    <a:pt x="650673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994900" y="5582532"/>
              <a:ext cx="125730" cy="132715"/>
            </a:xfrm>
            <a:custGeom>
              <a:avLst/>
              <a:gdLst/>
              <a:ahLst/>
              <a:cxnLst/>
              <a:rect l="l" t="t" r="r" b="b"/>
              <a:pathLst>
                <a:path w="125729" h="132714">
                  <a:moveTo>
                    <a:pt x="32142" y="0"/>
                  </a:moveTo>
                  <a:lnTo>
                    <a:pt x="0" y="132467"/>
                  </a:lnTo>
                  <a:lnTo>
                    <a:pt x="125258" y="78700"/>
                  </a:lnTo>
                  <a:lnTo>
                    <a:pt x="59025" y="62630"/>
                  </a:lnTo>
                  <a:lnTo>
                    <a:pt x="32142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8640820" y="7699889"/>
            <a:ext cx="2951480" cy="7772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algn="ctr">
              <a:lnSpc>
                <a:spcPct val="104200"/>
              </a:lnSpc>
              <a:spcBef>
                <a:spcPts val="2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where</a:t>
            </a:r>
            <a:r>
              <a:rPr sz="1600" spc="4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flow</a:t>
            </a:r>
            <a:r>
              <a:rPr sz="1600" spc="5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on</a:t>
            </a:r>
            <a:r>
              <a:rPr sz="1600" spc="5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</a:t>
            </a:r>
            <a:r>
              <a:rPr sz="1600" spc="5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reverse</a:t>
            </a:r>
            <a:r>
              <a:rPr sz="1600" spc="5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edge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negates</a:t>
            </a:r>
            <a:r>
              <a:rPr sz="1600" spc="4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flow</a:t>
            </a:r>
            <a:r>
              <a:rPr sz="1600" spc="4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on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corresponding</a:t>
            </a:r>
            <a:r>
              <a:rPr sz="1600" spc="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forward</a:t>
            </a:r>
            <a:r>
              <a:rPr sz="1600" spc="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edge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7212993" y="8101131"/>
            <a:ext cx="1126490" cy="497205"/>
            <a:chOff x="7212993" y="8101131"/>
            <a:chExt cx="1126490" cy="497205"/>
          </a:xfrm>
        </p:grpSpPr>
        <p:sp>
          <p:nvSpPr>
            <p:cNvPr id="60" name="object 60"/>
            <p:cNvSpPr/>
            <p:nvPr/>
          </p:nvSpPr>
          <p:spPr>
            <a:xfrm>
              <a:off x="7285382" y="8113831"/>
              <a:ext cx="1041400" cy="445770"/>
            </a:xfrm>
            <a:custGeom>
              <a:avLst/>
              <a:gdLst/>
              <a:ahLst/>
              <a:cxnLst/>
              <a:rect l="l" t="t" r="r" b="b"/>
              <a:pathLst>
                <a:path w="1041400" h="445770">
                  <a:moveTo>
                    <a:pt x="0" y="445390"/>
                  </a:moveTo>
                  <a:lnTo>
                    <a:pt x="11675" y="440393"/>
                  </a:lnTo>
                  <a:lnTo>
                    <a:pt x="1040787" y="0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212993" y="8486188"/>
              <a:ext cx="136525" cy="112395"/>
            </a:xfrm>
            <a:custGeom>
              <a:avLst/>
              <a:gdLst/>
              <a:ahLst/>
              <a:cxnLst/>
              <a:rect l="l" t="t" r="r" b="b"/>
              <a:pathLst>
                <a:path w="136525" h="112395">
                  <a:moveTo>
                    <a:pt x="88103" y="0"/>
                  </a:moveTo>
                  <a:lnTo>
                    <a:pt x="0" y="104010"/>
                  </a:lnTo>
                  <a:lnTo>
                    <a:pt x="136070" y="112087"/>
                  </a:lnTo>
                  <a:lnTo>
                    <a:pt x="84065" y="68035"/>
                  </a:lnTo>
                  <a:lnTo>
                    <a:pt x="88103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1225883" y="6319316"/>
            <a:ext cx="12966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reverse</a:t>
            </a:r>
            <a:r>
              <a:rPr sz="1600" spc="10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edge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0865273" y="5808301"/>
            <a:ext cx="502920" cy="502920"/>
            <a:chOff x="10865273" y="5808301"/>
            <a:chExt cx="502920" cy="502920"/>
          </a:xfrm>
        </p:grpSpPr>
        <p:sp>
          <p:nvSpPr>
            <p:cNvPr id="68" name="object 68"/>
            <p:cNvSpPr/>
            <p:nvPr/>
          </p:nvSpPr>
          <p:spPr>
            <a:xfrm>
              <a:off x="10920949" y="5863979"/>
              <a:ext cx="434975" cy="434975"/>
            </a:xfrm>
            <a:custGeom>
              <a:avLst/>
              <a:gdLst/>
              <a:ahLst/>
              <a:cxnLst/>
              <a:rect l="l" t="t" r="r" b="b"/>
              <a:pathLst>
                <a:path w="434975" h="434975">
                  <a:moveTo>
                    <a:pt x="0" y="0"/>
                  </a:moveTo>
                  <a:lnTo>
                    <a:pt x="8980" y="8980"/>
                  </a:lnTo>
                  <a:lnTo>
                    <a:pt x="434539" y="434539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865273" y="5808301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40" h="129539">
                  <a:moveTo>
                    <a:pt x="0" y="0"/>
                  </a:moveTo>
                  <a:lnTo>
                    <a:pt x="43105" y="129315"/>
                  </a:lnTo>
                  <a:lnTo>
                    <a:pt x="64658" y="64656"/>
                  </a:lnTo>
                  <a:lnTo>
                    <a:pt x="129316" y="43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6763933" y="6854742"/>
            <a:ext cx="1949450" cy="5232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44145" marR="5080" indent="-132080">
              <a:lnSpc>
                <a:spcPct val="104200"/>
              </a:lnSpc>
              <a:spcBef>
                <a:spcPts val="2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edges</a:t>
            </a:r>
            <a:r>
              <a:rPr sz="1600" spc="4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with</a:t>
            </a:r>
            <a:r>
              <a:rPr sz="1600" spc="4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positive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residual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capacity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6632161" y="7403990"/>
            <a:ext cx="681355" cy="681355"/>
            <a:chOff x="6632161" y="7403990"/>
            <a:chExt cx="681355" cy="681355"/>
          </a:xfrm>
        </p:grpSpPr>
        <p:sp>
          <p:nvSpPr>
            <p:cNvPr id="72" name="object 72"/>
            <p:cNvSpPr/>
            <p:nvPr/>
          </p:nvSpPr>
          <p:spPr>
            <a:xfrm>
              <a:off x="6687838" y="7416690"/>
              <a:ext cx="612775" cy="612775"/>
            </a:xfrm>
            <a:custGeom>
              <a:avLst/>
              <a:gdLst/>
              <a:ahLst/>
              <a:cxnLst/>
              <a:rect l="l" t="t" r="r" b="b"/>
              <a:pathLst>
                <a:path w="612775" h="612775">
                  <a:moveTo>
                    <a:pt x="0" y="612384"/>
                  </a:moveTo>
                  <a:lnTo>
                    <a:pt x="8980" y="603404"/>
                  </a:lnTo>
                  <a:lnTo>
                    <a:pt x="612384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632161" y="7955437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40" h="129540">
                  <a:moveTo>
                    <a:pt x="43105" y="0"/>
                  </a:moveTo>
                  <a:lnTo>
                    <a:pt x="0" y="129315"/>
                  </a:lnTo>
                  <a:lnTo>
                    <a:pt x="129316" y="86210"/>
                  </a:lnTo>
                  <a:lnTo>
                    <a:pt x="64658" y="64658"/>
                  </a:lnTo>
                  <a:lnTo>
                    <a:pt x="43105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pic>
        <p:nvPicPr>
          <p:cNvPr id="76" name="图片 75" descr="文本&#10;&#10;AI 生成的内容可能不正确。">
            <a:extLst>
              <a:ext uri="{FF2B5EF4-FFF2-40B4-BE49-F238E27FC236}">
                <a16:creationId xmlns:a16="http://schemas.microsoft.com/office/drawing/2014/main" id="{099742C0-3DE3-5BC7-A758-4D9B5D203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07" y="5291175"/>
            <a:ext cx="5790093" cy="14980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Augmenting</a:t>
            </a:r>
            <a:r>
              <a:rPr spc="254" dirty="0"/>
              <a:t> </a:t>
            </a:r>
            <a:r>
              <a:rPr spc="35" dirty="0"/>
              <a:t>path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3900" y="1338580"/>
            <a:ext cx="10918825" cy="2559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augmenting</a:t>
            </a:r>
            <a:r>
              <a:rPr sz="2400" spc="-4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path</a:t>
            </a:r>
            <a:r>
              <a:rPr sz="24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simple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spc="-204" dirty="0">
                <a:latin typeface="Times New Roman"/>
                <a:cs typeface="Times New Roman"/>
              </a:rPr>
              <a:t>s</a:t>
            </a:r>
            <a:r>
              <a:rPr sz="2400" spc="-204" dirty="0">
                <a:latin typeface="Cambria"/>
                <a:cs typeface="Cambria"/>
              </a:rPr>
              <a:t>↝</a:t>
            </a:r>
            <a:r>
              <a:rPr sz="2400" i="1" spc="-204" dirty="0">
                <a:latin typeface="Times New Roman"/>
                <a:cs typeface="Times New Roman"/>
              </a:rPr>
              <a:t>t</a:t>
            </a:r>
            <a:r>
              <a:rPr sz="2400" i="1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residual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network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baseline="-19097" dirty="0">
                <a:latin typeface="Times New Roman"/>
                <a:cs typeface="Times New Roman"/>
              </a:rPr>
              <a:t>f</a:t>
            </a:r>
            <a:r>
              <a:rPr sz="2400" i="1" spc="254" baseline="-19097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88900" marR="422909">
              <a:lnSpc>
                <a:spcPct val="131900"/>
              </a:lnSpc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24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bottleneck</a:t>
            </a:r>
            <a:r>
              <a:rPr sz="24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capacity</a:t>
            </a:r>
            <a:r>
              <a:rPr sz="24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minimum </a:t>
            </a:r>
            <a:r>
              <a:rPr sz="2400" dirty="0">
                <a:latin typeface="Lucida Sans Unicode"/>
                <a:cs typeface="Lucida Sans Unicode"/>
              </a:rPr>
              <a:t>residual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capacity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88900" marR="652780">
              <a:lnSpc>
                <a:spcPct val="131900"/>
              </a:lnSpc>
              <a:tabLst>
                <a:tab pos="2292985" algn="l"/>
                <a:tab pos="3067685" algn="l"/>
              </a:tabLst>
            </a:pP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FC39CD46-3C4D-326C-61A5-49A330A09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6" y="3343147"/>
            <a:ext cx="11943714" cy="621073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500" y="99049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663163" y="232962"/>
            <a:ext cx="490220" cy="579755"/>
            <a:chOff x="11663163" y="232962"/>
            <a:chExt cx="490220" cy="579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362" y="469167"/>
              <a:ext cx="97795" cy="98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163" y="232962"/>
              <a:ext cx="489949" cy="57958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8802" y="354235"/>
            <a:ext cx="3558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3490" algn="l"/>
              </a:tabLst>
            </a:pPr>
            <a:r>
              <a:rPr spc="90" dirty="0"/>
              <a:t>Network</a:t>
            </a:r>
            <a:r>
              <a:rPr spc="114" dirty="0"/>
              <a:t> </a:t>
            </a:r>
            <a:r>
              <a:rPr spc="55" dirty="0"/>
              <a:t>flow:</a:t>
            </a:r>
            <a:r>
              <a:rPr dirty="0"/>
              <a:t>	</a:t>
            </a:r>
            <a:r>
              <a:rPr spc="65" dirty="0"/>
              <a:t>quiz</a:t>
            </a:r>
            <a:r>
              <a:rPr spc="85" dirty="0"/>
              <a:t> </a:t>
            </a:r>
            <a:r>
              <a:rPr spc="105" dirty="0"/>
              <a:t>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8802" y="1348740"/>
            <a:ext cx="9711690" cy="303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ahoma"/>
                <a:cs typeface="Tahoma"/>
              </a:rPr>
              <a:t>Which</a:t>
            </a:r>
            <a:r>
              <a:rPr sz="2400" b="1" spc="125" dirty="0">
                <a:latin typeface="Tahoma"/>
                <a:cs typeface="Tahoma"/>
              </a:rPr>
              <a:t> </a:t>
            </a:r>
            <a:r>
              <a:rPr sz="2400" b="1" spc="80" dirty="0">
                <a:latin typeface="Tahoma"/>
                <a:cs typeface="Tahoma"/>
              </a:rPr>
              <a:t>is</a:t>
            </a:r>
            <a:r>
              <a:rPr sz="2400" b="1" spc="13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the</a:t>
            </a:r>
            <a:r>
              <a:rPr sz="2400" b="1" spc="13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augmenting</a:t>
            </a:r>
            <a:r>
              <a:rPr sz="2400" b="1" spc="13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path</a:t>
            </a:r>
            <a:r>
              <a:rPr sz="2400" b="1" spc="130" dirty="0">
                <a:latin typeface="Tahoma"/>
                <a:cs typeface="Tahoma"/>
              </a:rPr>
              <a:t> </a:t>
            </a:r>
            <a:r>
              <a:rPr sz="2400" b="1" spc="60" dirty="0">
                <a:latin typeface="Tahoma"/>
                <a:cs typeface="Tahoma"/>
              </a:rPr>
              <a:t>of</a:t>
            </a:r>
            <a:r>
              <a:rPr sz="2400" b="1" spc="13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highest</a:t>
            </a:r>
            <a:r>
              <a:rPr sz="2400" b="1" spc="13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bottleneck</a:t>
            </a:r>
            <a:r>
              <a:rPr sz="2400" b="1" spc="130" dirty="0">
                <a:latin typeface="Tahoma"/>
                <a:cs typeface="Tahoma"/>
              </a:rPr>
              <a:t> </a:t>
            </a:r>
            <a:r>
              <a:rPr sz="2400" b="1" spc="-10" dirty="0">
                <a:latin typeface="Tahoma"/>
                <a:cs typeface="Tahoma"/>
              </a:rPr>
              <a:t>capacity?</a:t>
            </a:r>
            <a:endParaRPr sz="2400">
              <a:latin typeface="Tahoma"/>
              <a:cs typeface="Tahoma"/>
            </a:endParaRPr>
          </a:p>
          <a:p>
            <a:pPr marL="1096645" indent="-7239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1096645" algn="l"/>
              </a:tabLst>
            </a:pP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H</a:t>
            </a:r>
            <a:endParaRPr sz="2400">
              <a:latin typeface="Times New Roman"/>
              <a:cs typeface="Times New Roman"/>
            </a:endParaRPr>
          </a:p>
          <a:p>
            <a:pPr marL="1096645" indent="-7239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1096645" algn="l"/>
              </a:tabLst>
            </a:pP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D</a:t>
            </a:r>
            <a:r>
              <a:rPr sz="2400" i="1" spc="1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H</a:t>
            </a:r>
            <a:endParaRPr sz="2400">
              <a:latin typeface="Times New Roman"/>
              <a:cs typeface="Times New Roman"/>
            </a:endParaRPr>
          </a:p>
          <a:p>
            <a:pPr marL="1096645" indent="-7239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1096645" algn="l"/>
              </a:tabLst>
            </a:pP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H</a:t>
            </a:r>
            <a:endParaRPr sz="2400">
              <a:latin typeface="Times New Roman"/>
              <a:cs typeface="Times New Roman"/>
            </a:endParaRPr>
          </a:p>
          <a:p>
            <a:pPr marL="1096645" indent="-7239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1096645" algn="l"/>
              </a:tabLst>
            </a:pP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D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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88850" y="9330537"/>
            <a:ext cx="218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22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354867" y="6505417"/>
            <a:ext cx="4846320" cy="2449830"/>
            <a:chOff x="2354867" y="6505417"/>
            <a:chExt cx="4846320" cy="2449830"/>
          </a:xfrm>
        </p:grpSpPr>
        <p:sp>
          <p:nvSpPr>
            <p:cNvPr id="11" name="object 11"/>
            <p:cNvSpPr/>
            <p:nvPr/>
          </p:nvSpPr>
          <p:spPr>
            <a:xfrm>
              <a:off x="2367567" y="6553200"/>
              <a:ext cx="2235835" cy="2072639"/>
            </a:xfrm>
            <a:custGeom>
              <a:avLst/>
              <a:gdLst/>
              <a:ahLst/>
              <a:cxnLst/>
              <a:rect l="l" t="t" r="r" b="b"/>
              <a:pathLst>
                <a:path w="2235835" h="2072640">
                  <a:moveTo>
                    <a:pt x="0" y="0"/>
                  </a:moveTo>
                  <a:lnTo>
                    <a:pt x="2226270" y="2063569"/>
                  </a:lnTo>
                  <a:lnTo>
                    <a:pt x="2235584" y="2072204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0043" y="8551342"/>
              <a:ext cx="131445" cy="127635"/>
            </a:xfrm>
            <a:custGeom>
              <a:avLst/>
              <a:gdLst/>
              <a:ahLst/>
              <a:cxnLst/>
              <a:rect l="l" t="t" r="r" b="b"/>
              <a:pathLst>
                <a:path w="131445" h="127634">
                  <a:moveTo>
                    <a:pt x="82881" y="0"/>
                  </a:moveTo>
                  <a:lnTo>
                    <a:pt x="63794" y="65428"/>
                  </a:lnTo>
                  <a:lnTo>
                    <a:pt x="0" y="89415"/>
                  </a:lnTo>
                  <a:lnTo>
                    <a:pt x="130856" y="127589"/>
                  </a:lnTo>
                  <a:lnTo>
                    <a:pt x="8288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59547" y="8893719"/>
              <a:ext cx="2250440" cy="0"/>
            </a:xfrm>
            <a:custGeom>
              <a:avLst/>
              <a:gdLst/>
              <a:ahLst/>
              <a:cxnLst/>
              <a:rect l="l" t="t" r="r" b="b"/>
              <a:pathLst>
                <a:path w="2250440">
                  <a:moveTo>
                    <a:pt x="0" y="0"/>
                  </a:moveTo>
                  <a:lnTo>
                    <a:pt x="1019441" y="0"/>
                  </a:lnTo>
                </a:path>
                <a:path w="2250440">
                  <a:moveTo>
                    <a:pt x="1464223" y="0"/>
                  </a:moveTo>
                  <a:lnTo>
                    <a:pt x="2249912" y="0"/>
                  </a:lnTo>
                </a:path>
              </a:pathLst>
            </a:custGeom>
            <a:ln w="2540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66279" y="883276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59"/>
                  </a:ln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08138" y="6566376"/>
              <a:ext cx="1980564" cy="0"/>
            </a:xfrm>
            <a:custGeom>
              <a:avLst/>
              <a:gdLst/>
              <a:ahLst/>
              <a:cxnLst/>
              <a:rect l="l" t="t" r="r" b="b"/>
              <a:pathLst>
                <a:path w="1980565">
                  <a:moveTo>
                    <a:pt x="1980119" y="0"/>
                  </a:moveTo>
                  <a:lnTo>
                    <a:pt x="12700" y="1"/>
                  </a:lnTo>
                  <a:lnTo>
                    <a:pt x="0" y="1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29399" y="650541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18" y="0"/>
                  </a:moveTo>
                  <a:lnTo>
                    <a:pt x="0" y="60961"/>
                  </a:lnTo>
                  <a:lnTo>
                    <a:pt x="121920" y="121920"/>
                  </a:lnTo>
                  <a:lnTo>
                    <a:pt x="91439" y="60960"/>
                  </a:lnTo>
                  <a:lnTo>
                    <a:pt x="121918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92475" y="6866889"/>
              <a:ext cx="0" cy="1738630"/>
            </a:xfrm>
            <a:custGeom>
              <a:avLst/>
              <a:gdLst/>
              <a:ahLst/>
              <a:cxnLst/>
              <a:rect l="l" t="t" r="r" b="b"/>
              <a:pathLst>
                <a:path h="1738629">
                  <a:moveTo>
                    <a:pt x="0" y="1738143"/>
                  </a:moveTo>
                  <a:lnTo>
                    <a:pt x="0" y="127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31515" y="678815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60960" y="0"/>
                  </a:moveTo>
                  <a:lnTo>
                    <a:pt x="0" y="121919"/>
                  </a:lnTo>
                  <a:lnTo>
                    <a:pt x="60960" y="91439"/>
                  </a:lnTo>
                  <a:lnTo>
                    <a:pt x="121919" y="121919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60900" y="7494397"/>
              <a:ext cx="445134" cy="313690"/>
            </a:xfrm>
            <a:custGeom>
              <a:avLst/>
              <a:gdLst/>
              <a:ahLst/>
              <a:cxnLst/>
              <a:rect l="l" t="t" r="r" b="b"/>
              <a:pathLst>
                <a:path w="445135" h="313690">
                  <a:moveTo>
                    <a:pt x="444781" y="0"/>
                  </a:moveTo>
                  <a:lnTo>
                    <a:pt x="0" y="0"/>
                  </a:lnTo>
                  <a:lnTo>
                    <a:pt x="0" y="313334"/>
                  </a:lnTo>
                  <a:lnTo>
                    <a:pt x="444781" y="313334"/>
                  </a:lnTo>
                  <a:lnTo>
                    <a:pt x="444781" y="0"/>
                  </a:lnTo>
                  <a:close/>
                </a:path>
              </a:pathLst>
            </a:custGeom>
            <a:solidFill>
              <a:srgbClr val="FBE8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820389" y="7489113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64511" y="7387152"/>
            <a:ext cx="541655" cy="528320"/>
          </a:xfrm>
          <a:custGeom>
            <a:avLst/>
            <a:gdLst/>
            <a:ahLst/>
            <a:cxnLst/>
            <a:rect l="l" t="t" r="r" b="b"/>
            <a:pathLst>
              <a:path w="541654" h="528320">
                <a:moveTo>
                  <a:pt x="204739" y="0"/>
                </a:moveTo>
                <a:lnTo>
                  <a:pt x="0" y="237192"/>
                </a:lnTo>
                <a:lnTo>
                  <a:pt x="336697" y="527822"/>
                </a:lnTo>
                <a:lnTo>
                  <a:pt x="541436" y="290630"/>
                </a:lnTo>
                <a:lnTo>
                  <a:pt x="204739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 rot="2400000">
            <a:off x="3428719" y="7554341"/>
            <a:ext cx="242353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5"/>
              </a:lnSpc>
            </a:pPr>
            <a:r>
              <a:rPr sz="1600" spc="-50" dirty="0">
                <a:latin typeface="Lucida Sans Unicode"/>
                <a:cs typeface="Lucida Sans Unicode"/>
              </a:rPr>
              <a:t>7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78988" y="6400800"/>
            <a:ext cx="445134" cy="313690"/>
          </a:xfrm>
          <a:custGeom>
            <a:avLst/>
            <a:gdLst/>
            <a:ahLst/>
            <a:cxnLst/>
            <a:rect l="l" t="t" r="r" b="b"/>
            <a:pathLst>
              <a:path w="445135" h="313690">
                <a:moveTo>
                  <a:pt x="444781" y="0"/>
                </a:moveTo>
                <a:lnTo>
                  <a:pt x="0" y="0"/>
                </a:lnTo>
                <a:lnTo>
                  <a:pt x="0" y="313334"/>
                </a:lnTo>
                <a:lnTo>
                  <a:pt x="444781" y="313334"/>
                </a:lnTo>
                <a:lnTo>
                  <a:pt x="444781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038477" y="6395516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38477" y="8719616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101850" y="6318250"/>
            <a:ext cx="3028315" cy="2773680"/>
            <a:chOff x="2101850" y="6318250"/>
            <a:chExt cx="3028315" cy="2773680"/>
          </a:xfrm>
        </p:grpSpPr>
        <p:sp>
          <p:nvSpPr>
            <p:cNvPr id="27" name="object 27"/>
            <p:cNvSpPr/>
            <p:nvPr/>
          </p:nvSpPr>
          <p:spPr>
            <a:xfrm>
              <a:off x="4653753" y="8615343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8" y="431190"/>
                  </a:lnTo>
                  <a:lnTo>
                    <a:pt x="401085" y="401084"/>
                  </a:lnTo>
                  <a:lnTo>
                    <a:pt x="431192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2" y="105672"/>
                  </a:lnTo>
                  <a:lnTo>
                    <a:pt x="401085" y="68815"/>
                  </a:lnTo>
                  <a:lnTo>
                    <a:pt x="364228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653753" y="8615343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23344" y="8606414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8" y="431190"/>
                  </a:lnTo>
                  <a:lnTo>
                    <a:pt x="401085" y="401084"/>
                  </a:lnTo>
                  <a:lnTo>
                    <a:pt x="431192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2" y="105672"/>
                  </a:lnTo>
                  <a:lnTo>
                    <a:pt x="401085" y="68815"/>
                  </a:lnTo>
                  <a:lnTo>
                    <a:pt x="364228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23344" y="8606414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742316" y="6578596"/>
              <a:ext cx="1893570" cy="0"/>
            </a:xfrm>
            <a:custGeom>
              <a:avLst/>
              <a:gdLst/>
              <a:ahLst/>
              <a:cxnLst/>
              <a:rect l="l" t="t" r="r" b="b"/>
              <a:pathLst>
                <a:path w="1893570">
                  <a:moveTo>
                    <a:pt x="1893341" y="0"/>
                  </a:moveTo>
                  <a:lnTo>
                    <a:pt x="12700" y="3"/>
                  </a:lnTo>
                  <a:lnTo>
                    <a:pt x="0" y="3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663576" y="651763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20">
                  <a:moveTo>
                    <a:pt x="121919" y="0"/>
                  </a:moveTo>
                  <a:lnTo>
                    <a:pt x="0" y="60959"/>
                  </a:lnTo>
                  <a:lnTo>
                    <a:pt x="121919" y="121919"/>
                  </a:lnTo>
                  <a:lnTo>
                    <a:pt x="91439" y="60959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108199" y="632459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8"/>
                  </a:lnTo>
                  <a:lnTo>
                    <a:pt x="4300" y="190076"/>
                  </a:lnTo>
                  <a:lnTo>
                    <a:pt x="0" y="234950"/>
                  </a:lnTo>
                  <a:lnTo>
                    <a:pt x="4300" y="279824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1"/>
                  </a:lnTo>
                  <a:lnTo>
                    <a:pt x="146538" y="452696"/>
                  </a:lnTo>
                  <a:lnTo>
                    <a:pt x="190076" y="465599"/>
                  </a:lnTo>
                  <a:lnTo>
                    <a:pt x="234950" y="469900"/>
                  </a:lnTo>
                  <a:lnTo>
                    <a:pt x="279824" y="465599"/>
                  </a:lnTo>
                  <a:lnTo>
                    <a:pt x="323361" y="452696"/>
                  </a:lnTo>
                  <a:lnTo>
                    <a:pt x="364227" y="431191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08200" y="63246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242820" y="6356294"/>
            <a:ext cx="2006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666100"/>
                </a:solidFill>
                <a:latin typeface="Lucida Sans Unicode"/>
                <a:cs typeface="Lucida Sans Unicode"/>
              </a:rPr>
              <a:t>A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302500" y="6527482"/>
            <a:ext cx="2870835" cy="2423795"/>
            <a:chOff x="7302500" y="6527482"/>
            <a:chExt cx="2870835" cy="2423795"/>
          </a:xfrm>
        </p:grpSpPr>
        <p:sp>
          <p:nvSpPr>
            <p:cNvPr id="37" name="object 37"/>
            <p:cNvSpPr/>
            <p:nvPr/>
          </p:nvSpPr>
          <p:spPr>
            <a:xfrm>
              <a:off x="7640515" y="6718300"/>
              <a:ext cx="2108200" cy="1891030"/>
            </a:xfrm>
            <a:custGeom>
              <a:avLst/>
              <a:gdLst/>
              <a:ahLst/>
              <a:cxnLst/>
              <a:rect l="l" t="t" r="r" b="b"/>
              <a:pathLst>
                <a:path w="2108200" h="1891029">
                  <a:moveTo>
                    <a:pt x="2107717" y="0"/>
                  </a:moveTo>
                  <a:lnTo>
                    <a:pt x="9456" y="1882043"/>
                  </a:lnTo>
                  <a:lnTo>
                    <a:pt x="0" y="1890524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581900" y="8534613"/>
              <a:ext cx="132080" cy="127000"/>
            </a:xfrm>
            <a:custGeom>
              <a:avLst/>
              <a:gdLst/>
              <a:ahLst/>
              <a:cxnLst/>
              <a:rect l="l" t="t" r="r" b="b"/>
              <a:pathLst>
                <a:path w="132079" h="127000">
                  <a:moveTo>
                    <a:pt x="50055" y="0"/>
                  </a:moveTo>
                  <a:lnTo>
                    <a:pt x="0" y="126787"/>
                  </a:lnTo>
                  <a:lnTo>
                    <a:pt x="131464" y="90759"/>
                  </a:lnTo>
                  <a:lnTo>
                    <a:pt x="68069" y="65731"/>
                  </a:lnTo>
                  <a:lnTo>
                    <a:pt x="50055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15200" y="8890000"/>
              <a:ext cx="2258060" cy="0"/>
            </a:xfrm>
            <a:custGeom>
              <a:avLst/>
              <a:gdLst/>
              <a:ahLst/>
              <a:cxnLst/>
              <a:rect l="l" t="t" r="r" b="b"/>
              <a:pathLst>
                <a:path w="2258059">
                  <a:moveTo>
                    <a:pt x="0" y="0"/>
                  </a:moveTo>
                  <a:lnTo>
                    <a:pt x="1191327" y="0"/>
                  </a:lnTo>
                </a:path>
                <a:path w="2258059">
                  <a:moveTo>
                    <a:pt x="1636109" y="0"/>
                  </a:moveTo>
                  <a:lnTo>
                    <a:pt x="2258061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530081" y="882904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80" y="60959"/>
                  </a:ln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969587" y="6540499"/>
              <a:ext cx="0" cy="1935480"/>
            </a:xfrm>
            <a:custGeom>
              <a:avLst/>
              <a:gdLst/>
              <a:ahLst/>
              <a:cxnLst/>
              <a:rect l="l" t="t" r="r" b="b"/>
              <a:pathLst>
                <a:path h="1935479">
                  <a:moveTo>
                    <a:pt x="0" y="1267231"/>
                  </a:moveTo>
                  <a:lnTo>
                    <a:pt x="0" y="1934997"/>
                  </a:lnTo>
                </a:path>
                <a:path h="1935479">
                  <a:moveTo>
                    <a:pt x="0" y="0"/>
                  </a:moveTo>
                  <a:lnTo>
                    <a:pt x="0" y="953897"/>
                  </a:lnTo>
                </a:path>
              </a:pathLst>
            </a:custGeom>
            <a:ln w="25576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8712" y="8419622"/>
              <a:ext cx="121914" cy="12191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9728201" y="7494397"/>
              <a:ext cx="445134" cy="313690"/>
            </a:xfrm>
            <a:custGeom>
              <a:avLst/>
              <a:gdLst/>
              <a:ahLst/>
              <a:cxnLst/>
              <a:rect l="l" t="t" r="r" b="b"/>
              <a:pathLst>
                <a:path w="445134" h="313690">
                  <a:moveTo>
                    <a:pt x="444781" y="0"/>
                  </a:moveTo>
                  <a:lnTo>
                    <a:pt x="0" y="0"/>
                  </a:lnTo>
                  <a:lnTo>
                    <a:pt x="0" y="313334"/>
                  </a:lnTo>
                  <a:lnTo>
                    <a:pt x="444781" y="313334"/>
                  </a:lnTo>
                  <a:lnTo>
                    <a:pt x="444781" y="0"/>
                  </a:lnTo>
                  <a:close/>
                </a:path>
              </a:pathLst>
            </a:custGeom>
            <a:solidFill>
              <a:srgbClr val="FBE8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458200" y="7387153"/>
              <a:ext cx="541655" cy="528320"/>
            </a:xfrm>
            <a:custGeom>
              <a:avLst/>
              <a:gdLst/>
              <a:ahLst/>
              <a:cxnLst/>
              <a:rect l="l" t="t" r="r" b="b"/>
              <a:pathLst>
                <a:path w="541654" h="528320">
                  <a:moveTo>
                    <a:pt x="336697" y="0"/>
                  </a:moveTo>
                  <a:lnTo>
                    <a:pt x="0" y="290630"/>
                  </a:lnTo>
                  <a:lnTo>
                    <a:pt x="204739" y="527822"/>
                  </a:lnTo>
                  <a:lnTo>
                    <a:pt x="541436" y="237192"/>
                  </a:lnTo>
                  <a:lnTo>
                    <a:pt x="336697" y="0"/>
                  </a:lnTo>
                  <a:close/>
                </a:path>
              </a:pathLst>
            </a:custGeom>
            <a:solidFill>
              <a:srgbClr val="FBE8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 rot="19200000">
            <a:off x="8614542" y="7535899"/>
            <a:ext cx="242353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spc="-50" dirty="0">
                <a:latin typeface="Lucida Sans Unicode"/>
                <a:cs typeface="Lucida Sans Unicode"/>
              </a:rPr>
              <a:t>6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666016" y="8719616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188189" y="6305550"/>
            <a:ext cx="3016885" cy="2786380"/>
            <a:chOff x="7188189" y="6305550"/>
            <a:chExt cx="3016885" cy="2786380"/>
          </a:xfrm>
        </p:grpSpPr>
        <p:sp>
          <p:nvSpPr>
            <p:cNvPr id="48" name="object 48"/>
            <p:cNvSpPr/>
            <p:nvPr/>
          </p:nvSpPr>
          <p:spPr>
            <a:xfrm>
              <a:off x="9728199" y="86106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728200" y="86106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728199" y="631189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8"/>
                  </a:lnTo>
                  <a:lnTo>
                    <a:pt x="4300" y="190076"/>
                  </a:lnTo>
                  <a:lnTo>
                    <a:pt x="0" y="234950"/>
                  </a:lnTo>
                  <a:lnTo>
                    <a:pt x="4300" y="279824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1"/>
                  </a:lnTo>
                  <a:lnTo>
                    <a:pt x="146538" y="452696"/>
                  </a:lnTo>
                  <a:lnTo>
                    <a:pt x="190076" y="465599"/>
                  </a:lnTo>
                  <a:lnTo>
                    <a:pt x="234950" y="469900"/>
                  </a:lnTo>
                  <a:lnTo>
                    <a:pt x="279824" y="465599"/>
                  </a:lnTo>
                  <a:lnTo>
                    <a:pt x="323361" y="452696"/>
                  </a:lnTo>
                  <a:lnTo>
                    <a:pt x="364227" y="431191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728200" y="63119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556500" y="6578621"/>
              <a:ext cx="2080895" cy="0"/>
            </a:xfrm>
            <a:custGeom>
              <a:avLst/>
              <a:gdLst/>
              <a:ahLst/>
              <a:cxnLst/>
              <a:rect l="l" t="t" r="r" b="b"/>
              <a:pathLst>
                <a:path w="2080895">
                  <a:moveTo>
                    <a:pt x="1394808" y="0"/>
                  </a:moveTo>
                  <a:lnTo>
                    <a:pt x="2080417" y="0"/>
                  </a:lnTo>
                </a:path>
                <a:path w="2080895">
                  <a:moveTo>
                    <a:pt x="0" y="0"/>
                  </a:moveTo>
                  <a:lnTo>
                    <a:pt x="950027" y="0"/>
                  </a:lnTo>
                </a:path>
              </a:pathLst>
            </a:custGeom>
            <a:ln w="2543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593736" y="651764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81" y="60958"/>
                  </a:lnTo>
                  <a:lnTo>
                    <a:pt x="2" y="121919"/>
                  </a:lnTo>
                  <a:lnTo>
                    <a:pt x="121918" y="60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194539" y="8615343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8" y="431190"/>
                  </a:lnTo>
                  <a:lnTo>
                    <a:pt x="401085" y="401084"/>
                  </a:lnTo>
                  <a:lnTo>
                    <a:pt x="431192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2" y="105672"/>
                  </a:lnTo>
                  <a:lnTo>
                    <a:pt x="401085" y="68815"/>
                  </a:lnTo>
                  <a:lnTo>
                    <a:pt x="364228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194539" y="8615343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666016" y="6395516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Lucida Sans Unicode"/>
                <a:cs typeface="Lucida Sans Unicode"/>
              </a:rPr>
              <a:t>6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312839" y="6428750"/>
            <a:ext cx="445134" cy="313690"/>
          </a:xfrm>
          <a:custGeom>
            <a:avLst/>
            <a:gdLst/>
            <a:ahLst/>
            <a:cxnLst/>
            <a:rect l="l" t="t" r="r" b="b"/>
            <a:pathLst>
              <a:path w="445135" h="313690">
                <a:moveTo>
                  <a:pt x="444781" y="0"/>
                </a:moveTo>
                <a:lnTo>
                  <a:pt x="0" y="0"/>
                </a:lnTo>
                <a:lnTo>
                  <a:pt x="0" y="313334"/>
                </a:lnTo>
                <a:lnTo>
                  <a:pt x="444781" y="313334"/>
                </a:lnTo>
                <a:lnTo>
                  <a:pt x="444781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3472328" y="6423466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Lucida Sans Unicode"/>
                <a:cs typeface="Lucida Sans Unicode"/>
              </a:rPr>
              <a:t>9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927600" y="6039712"/>
            <a:ext cx="2743200" cy="2621915"/>
            <a:chOff x="4927600" y="6039712"/>
            <a:chExt cx="2743200" cy="2621915"/>
          </a:xfrm>
        </p:grpSpPr>
        <p:sp>
          <p:nvSpPr>
            <p:cNvPr id="60" name="object 60"/>
            <p:cNvSpPr/>
            <p:nvPr/>
          </p:nvSpPr>
          <p:spPr>
            <a:xfrm>
              <a:off x="4940300" y="6604000"/>
              <a:ext cx="2240280" cy="2005330"/>
            </a:xfrm>
            <a:custGeom>
              <a:avLst/>
              <a:gdLst/>
              <a:ahLst/>
              <a:cxnLst/>
              <a:rect l="l" t="t" r="r" b="b"/>
              <a:pathLst>
                <a:path w="2240279" h="2005329">
                  <a:moveTo>
                    <a:pt x="0" y="0"/>
                  </a:moveTo>
                  <a:lnTo>
                    <a:pt x="2230563" y="1996415"/>
                  </a:lnTo>
                  <a:lnTo>
                    <a:pt x="2240028" y="2004886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107497" y="8534666"/>
              <a:ext cx="132080" cy="127000"/>
            </a:xfrm>
            <a:custGeom>
              <a:avLst/>
              <a:gdLst/>
              <a:ahLst/>
              <a:cxnLst/>
              <a:rect l="l" t="t" r="r" b="b"/>
              <a:pathLst>
                <a:path w="132079" h="127000">
                  <a:moveTo>
                    <a:pt x="81310" y="0"/>
                  </a:moveTo>
                  <a:lnTo>
                    <a:pt x="63366" y="65750"/>
                  </a:lnTo>
                  <a:lnTo>
                    <a:pt x="0" y="90846"/>
                  </a:lnTo>
                  <a:lnTo>
                    <a:pt x="131502" y="126733"/>
                  </a:lnTo>
                  <a:lnTo>
                    <a:pt x="8131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194539" y="631336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8"/>
                  </a:lnTo>
                  <a:lnTo>
                    <a:pt x="4300" y="190076"/>
                  </a:lnTo>
                  <a:lnTo>
                    <a:pt x="0" y="234950"/>
                  </a:lnTo>
                  <a:lnTo>
                    <a:pt x="4300" y="279824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8" y="431190"/>
                  </a:lnTo>
                  <a:lnTo>
                    <a:pt x="401085" y="401084"/>
                  </a:lnTo>
                  <a:lnTo>
                    <a:pt x="431192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2" y="105672"/>
                  </a:lnTo>
                  <a:lnTo>
                    <a:pt x="401085" y="68815"/>
                  </a:lnTo>
                  <a:lnTo>
                    <a:pt x="364228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194539" y="631336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178043" y="6049237"/>
              <a:ext cx="138430" cy="250825"/>
            </a:xfrm>
            <a:custGeom>
              <a:avLst/>
              <a:gdLst/>
              <a:ahLst/>
              <a:cxnLst/>
              <a:rect l="l" t="t" r="r" b="b"/>
              <a:pathLst>
                <a:path w="138429" h="250825">
                  <a:moveTo>
                    <a:pt x="0" y="250455"/>
                  </a:moveTo>
                  <a:lnTo>
                    <a:pt x="4594" y="242111"/>
                  </a:lnTo>
                  <a:lnTo>
                    <a:pt x="137929" y="0"/>
                  </a:lnTo>
                </a:path>
              </a:pathLst>
            </a:custGeom>
            <a:ln w="1905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46800" y="6245763"/>
              <a:ext cx="91440" cy="111125"/>
            </a:xfrm>
            <a:custGeom>
              <a:avLst/>
              <a:gdLst/>
              <a:ahLst/>
              <a:cxnLst/>
              <a:rect l="l" t="t" r="r" b="b"/>
              <a:pathLst>
                <a:path w="91439" h="111125">
                  <a:moveTo>
                    <a:pt x="4398" y="0"/>
                  </a:moveTo>
                  <a:lnTo>
                    <a:pt x="0" y="110665"/>
                  </a:lnTo>
                  <a:lnTo>
                    <a:pt x="91170" y="47785"/>
                  </a:lnTo>
                  <a:lnTo>
                    <a:pt x="35838" y="45586"/>
                  </a:lnTo>
                  <a:lnTo>
                    <a:pt x="439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830661" y="7387153"/>
              <a:ext cx="541655" cy="528320"/>
            </a:xfrm>
            <a:custGeom>
              <a:avLst/>
              <a:gdLst/>
              <a:ahLst/>
              <a:cxnLst/>
              <a:rect l="l" t="t" r="r" b="b"/>
              <a:pathLst>
                <a:path w="541654" h="528320">
                  <a:moveTo>
                    <a:pt x="204737" y="0"/>
                  </a:moveTo>
                  <a:lnTo>
                    <a:pt x="0" y="237192"/>
                  </a:lnTo>
                  <a:lnTo>
                    <a:pt x="336697" y="527822"/>
                  </a:lnTo>
                  <a:lnTo>
                    <a:pt x="541436" y="290630"/>
                  </a:lnTo>
                  <a:lnTo>
                    <a:pt x="204737" y="0"/>
                  </a:lnTo>
                  <a:close/>
                </a:path>
              </a:pathLst>
            </a:custGeom>
            <a:solidFill>
              <a:srgbClr val="FBE8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 rot="2400000">
            <a:off x="5994867" y="7554341"/>
            <a:ext cx="242353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5"/>
              </a:lnSpc>
            </a:pPr>
            <a:r>
              <a:rPr sz="1600" spc="-50" dirty="0">
                <a:latin typeface="Lucida Sans Unicode"/>
                <a:cs typeface="Lucida Sans Unicode"/>
              </a:rPr>
              <a:t>7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636898" y="9220606"/>
            <a:ext cx="686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target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2051050" y="6267450"/>
            <a:ext cx="8506460" cy="3056890"/>
            <a:chOff x="2051050" y="6267450"/>
            <a:chExt cx="8506460" cy="3056890"/>
          </a:xfrm>
        </p:grpSpPr>
        <p:sp>
          <p:nvSpPr>
            <p:cNvPr id="70" name="object 70"/>
            <p:cNvSpPr/>
            <p:nvPr/>
          </p:nvSpPr>
          <p:spPr>
            <a:xfrm>
              <a:off x="10286158" y="9098712"/>
              <a:ext cx="261620" cy="215900"/>
            </a:xfrm>
            <a:custGeom>
              <a:avLst/>
              <a:gdLst/>
              <a:ahLst/>
              <a:cxnLst/>
              <a:rect l="l" t="t" r="r" b="b"/>
              <a:pathLst>
                <a:path w="261620" h="215900">
                  <a:moveTo>
                    <a:pt x="0" y="0"/>
                  </a:moveTo>
                  <a:lnTo>
                    <a:pt x="7346" y="6061"/>
                  </a:lnTo>
                  <a:lnTo>
                    <a:pt x="261474" y="215743"/>
                  </a:lnTo>
                </a:path>
              </a:pathLst>
            </a:custGeom>
            <a:ln w="1905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236200" y="9057491"/>
              <a:ext cx="107950" cy="101600"/>
            </a:xfrm>
            <a:custGeom>
              <a:avLst/>
              <a:gdLst/>
              <a:ahLst/>
              <a:cxnLst/>
              <a:rect l="l" t="t" r="r" b="b"/>
              <a:pathLst>
                <a:path w="107950" h="101600">
                  <a:moveTo>
                    <a:pt x="0" y="0"/>
                  </a:moveTo>
                  <a:lnTo>
                    <a:pt x="44885" y="101248"/>
                  </a:lnTo>
                  <a:lnTo>
                    <a:pt x="57306" y="47283"/>
                  </a:lnTo>
                  <a:lnTo>
                    <a:pt x="107930" y="24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653753" y="631336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8"/>
                  </a:lnTo>
                  <a:lnTo>
                    <a:pt x="4300" y="190076"/>
                  </a:lnTo>
                  <a:lnTo>
                    <a:pt x="0" y="234950"/>
                  </a:lnTo>
                  <a:lnTo>
                    <a:pt x="4300" y="279824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8" y="431190"/>
                  </a:lnTo>
                  <a:lnTo>
                    <a:pt x="401085" y="401084"/>
                  </a:lnTo>
                  <a:lnTo>
                    <a:pt x="431192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2" y="105672"/>
                  </a:lnTo>
                  <a:lnTo>
                    <a:pt x="401085" y="68815"/>
                  </a:lnTo>
                  <a:lnTo>
                    <a:pt x="364228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653753" y="631336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057400" y="62738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487805" y="83694"/>
                  </a:moveTo>
                  <a:lnTo>
                    <a:pt x="517935" y="119113"/>
                  </a:lnTo>
                  <a:lnTo>
                    <a:pt x="541369" y="157860"/>
                  </a:lnTo>
                  <a:lnTo>
                    <a:pt x="558108" y="199103"/>
                  </a:lnTo>
                  <a:lnTo>
                    <a:pt x="568152" y="242010"/>
                  </a:lnTo>
                  <a:lnTo>
                    <a:pt x="571500" y="285749"/>
                  </a:lnTo>
                  <a:lnTo>
                    <a:pt x="568152" y="329488"/>
                  </a:lnTo>
                  <a:lnTo>
                    <a:pt x="558108" y="372396"/>
                  </a:lnTo>
                  <a:lnTo>
                    <a:pt x="541369" y="413639"/>
                  </a:lnTo>
                  <a:lnTo>
                    <a:pt x="517935" y="452386"/>
                  </a:lnTo>
                  <a:lnTo>
                    <a:pt x="487805" y="487805"/>
                  </a:lnTo>
                  <a:lnTo>
                    <a:pt x="452386" y="517935"/>
                  </a:lnTo>
                  <a:lnTo>
                    <a:pt x="413639" y="541369"/>
                  </a:lnTo>
                  <a:lnTo>
                    <a:pt x="372396" y="558108"/>
                  </a:lnTo>
                  <a:lnTo>
                    <a:pt x="329488" y="568151"/>
                  </a:lnTo>
                  <a:lnTo>
                    <a:pt x="285749" y="571499"/>
                  </a:lnTo>
                  <a:lnTo>
                    <a:pt x="242010" y="568151"/>
                  </a:lnTo>
                  <a:lnTo>
                    <a:pt x="199103" y="558108"/>
                  </a:lnTo>
                  <a:lnTo>
                    <a:pt x="157860" y="541369"/>
                  </a:lnTo>
                  <a:lnTo>
                    <a:pt x="119113" y="517935"/>
                  </a:lnTo>
                  <a:lnTo>
                    <a:pt x="83694" y="487805"/>
                  </a:lnTo>
                  <a:lnTo>
                    <a:pt x="53564" y="452386"/>
                  </a:lnTo>
                  <a:lnTo>
                    <a:pt x="30129" y="413639"/>
                  </a:lnTo>
                  <a:lnTo>
                    <a:pt x="13391" y="372396"/>
                  </a:lnTo>
                  <a:lnTo>
                    <a:pt x="3347" y="329488"/>
                  </a:lnTo>
                  <a:lnTo>
                    <a:pt x="0" y="285749"/>
                  </a:lnTo>
                  <a:lnTo>
                    <a:pt x="3347" y="242010"/>
                  </a:lnTo>
                  <a:lnTo>
                    <a:pt x="13391" y="199103"/>
                  </a:lnTo>
                  <a:lnTo>
                    <a:pt x="30129" y="157860"/>
                  </a:lnTo>
                  <a:lnTo>
                    <a:pt x="53564" y="119113"/>
                  </a:lnTo>
                  <a:lnTo>
                    <a:pt x="83694" y="83694"/>
                  </a:lnTo>
                  <a:lnTo>
                    <a:pt x="119113" y="53564"/>
                  </a:lnTo>
                  <a:lnTo>
                    <a:pt x="157860" y="30129"/>
                  </a:lnTo>
                  <a:lnTo>
                    <a:pt x="199103" y="13391"/>
                  </a:lnTo>
                  <a:lnTo>
                    <a:pt x="242010" y="3347"/>
                  </a:lnTo>
                  <a:lnTo>
                    <a:pt x="285749" y="0"/>
                  </a:lnTo>
                  <a:lnTo>
                    <a:pt x="329488" y="3347"/>
                  </a:lnTo>
                  <a:lnTo>
                    <a:pt x="372396" y="13391"/>
                  </a:lnTo>
                  <a:lnTo>
                    <a:pt x="413639" y="30129"/>
                  </a:lnTo>
                  <a:lnTo>
                    <a:pt x="452386" y="53564"/>
                  </a:lnTo>
                  <a:lnTo>
                    <a:pt x="487805" y="83694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677400" y="85598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487805" y="83694"/>
                  </a:moveTo>
                  <a:lnTo>
                    <a:pt x="517935" y="119113"/>
                  </a:lnTo>
                  <a:lnTo>
                    <a:pt x="541369" y="157860"/>
                  </a:lnTo>
                  <a:lnTo>
                    <a:pt x="558108" y="199103"/>
                  </a:lnTo>
                  <a:lnTo>
                    <a:pt x="568152" y="242010"/>
                  </a:lnTo>
                  <a:lnTo>
                    <a:pt x="571500" y="285749"/>
                  </a:lnTo>
                  <a:lnTo>
                    <a:pt x="568152" y="329488"/>
                  </a:lnTo>
                  <a:lnTo>
                    <a:pt x="558108" y="372396"/>
                  </a:lnTo>
                  <a:lnTo>
                    <a:pt x="541369" y="413639"/>
                  </a:lnTo>
                  <a:lnTo>
                    <a:pt x="517935" y="452386"/>
                  </a:lnTo>
                  <a:lnTo>
                    <a:pt x="487805" y="487805"/>
                  </a:lnTo>
                  <a:lnTo>
                    <a:pt x="452386" y="517935"/>
                  </a:lnTo>
                  <a:lnTo>
                    <a:pt x="413639" y="541369"/>
                  </a:lnTo>
                  <a:lnTo>
                    <a:pt x="372396" y="558108"/>
                  </a:lnTo>
                  <a:lnTo>
                    <a:pt x="329488" y="568151"/>
                  </a:lnTo>
                  <a:lnTo>
                    <a:pt x="285749" y="571499"/>
                  </a:lnTo>
                  <a:lnTo>
                    <a:pt x="242010" y="568151"/>
                  </a:lnTo>
                  <a:lnTo>
                    <a:pt x="199103" y="558108"/>
                  </a:lnTo>
                  <a:lnTo>
                    <a:pt x="157860" y="541369"/>
                  </a:lnTo>
                  <a:lnTo>
                    <a:pt x="119113" y="517935"/>
                  </a:lnTo>
                  <a:lnTo>
                    <a:pt x="83694" y="487805"/>
                  </a:lnTo>
                  <a:lnTo>
                    <a:pt x="53564" y="452386"/>
                  </a:lnTo>
                  <a:lnTo>
                    <a:pt x="30129" y="413639"/>
                  </a:lnTo>
                  <a:lnTo>
                    <a:pt x="13391" y="372396"/>
                  </a:lnTo>
                  <a:lnTo>
                    <a:pt x="3347" y="329488"/>
                  </a:lnTo>
                  <a:lnTo>
                    <a:pt x="0" y="285749"/>
                  </a:lnTo>
                  <a:lnTo>
                    <a:pt x="3347" y="242010"/>
                  </a:lnTo>
                  <a:lnTo>
                    <a:pt x="13391" y="199103"/>
                  </a:lnTo>
                  <a:lnTo>
                    <a:pt x="30129" y="157860"/>
                  </a:lnTo>
                  <a:lnTo>
                    <a:pt x="53564" y="119113"/>
                  </a:lnTo>
                  <a:lnTo>
                    <a:pt x="83694" y="83694"/>
                  </a:lnTo>
                  <a:lnTo>
                    <a:pt x="119113" y="53564"/>
                  </a:lnTo>
                  <a:lnTo>
                    <a:pt x="157860" y="30129"/>
                  </a:lnTo>
                  <a:lnTo>
                    <a:pt x="199103" y="13391"/>
                  </a:lnTo>
                  <a:lnTo>
                    <a:pt x="242010" y="3347"/>
                  </a:lnTo>
                  <a:lnTo>
                    <a:pt x="285749" y="0"/>
                  </a:lnTo>
                  <a:lnTo>
                    <a:pt x="329488" y="3347"/>
                  </a:lnTo>
                  <a:lnTo>
                    <a:pt x="372396" y="13391"/>
                  </a:lnTo>
                  <a:lnTo>
                    <a:pt x="413639" y="30129"/>
                  </a:lnTo>
                  <a:lnTo>
                    <a:pt x="452386" y="53564"/>
                  </a:lnTo>
                  <a:lnTo>
                    <a:pt x="487805" y="83694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1016000" y="3848100"/>
            <a:ext cx="685800" cy="685800"/>
            <a:chOff x="1016000" y="3848100"/>
            <a:chExt cx="685800" cy="685800"/>
          </a:xfrm>
        </p:grpSpPr>
        <p:sp>
          <p:nvSpPr>
            <p:cNvPr id="77" name="object 77"/>
            <p:cNvSpPr/>
            <p:nvPr/>
          </p:nvSpPr>
          <p:spPr>
            <a:xfrm>
              <a:off x="1054100" y="38862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508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054100" y="38862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76200">
              <a:solidFill>
                <a:srgbClr val="FBE8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845199" y="7061606"/>
            <a:ext cx="763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source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635485" y="6781801"/>
            <a:ext cx="3495040" cy="2310130"/>
            <a:chOff x="1635485" y="6781801"/>
            <a:chExt cx="3495040" cy="2310130"/>
          </a:xfrm>
        </p:grpSpPr>
        <p:sp>
          <p:nvSpPr>
            <p:cNvPr id="81" name="object 81"/>
            <p:cNvSpPr/>
            <p:nvPr/>
          </p:nvSpPr>
          <p:spPr>
            <a:xfrm>
              <a:off x="1645010" y="6821321"/>
              <a:ext cx="335915" cy="259079"/>
            </a:xfrm>
            <a:custGeom>
              <a:avLst/>
              <a:gdLst/>
              <a:ahLst/>
              <a:cxnLst/>
              <a:rect l="l" t="t" r="r" b="b"/>
              <a:pathLst>
                <a:path w="335914" h="259079">
                  <a:moveTo>
                    <a:pt x="335674" y="0"/>
                  </a:moveTo>
                  <a:lnTo>
                    <a:pt x="328127" y="5811"/>
                  </a:lnTo>
                  <a:lnTo>
                    <a:pt x="0" y="258518"/>
                  </a:lnTo>
                </a:path>
              </a:pathLst>
            </a:custGeom>
            <a:ln w="1905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923295" y="6781801"/>
              <a:ext cx="109220" cy="99695"/>
            </a:xfrm>
            <a:custGeom>
              <a:avLst/>
              <a:gdLst/>
              <a:ahLst/>
              <a:cxnLst/>
              <a:rect l="l" t="t" r="r" b="b"/>
              <a:pathLst>
                <a:path w="109219" h="99695">
                  <a:moveTo>
                    <a:pt x="108704" y="0"/>
                  </a:moveTo>
                  <a:lnTo>
                    <a:pt x="0" y="21201"/>
                  </a:lnTo>
                  <a:lnTo>
                    <a:pt x="49842" y="45331"/>
                  </a:lnTo>
                  <a:lnTo>
                    <a:pt x="60443" y="99683"/>
                  </a:lnTo>
                  <a:lnTo>
                    <a:pt x="108704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653753" y="8615344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8" y="431190"/>
                  </a:lnTo>
                  <a:lnTo>
                    <a:pt x="401085" y="401084"/>
                  </a:lnTo>
                  <a:lnTo>
                    <a:pt x="431192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2" y="105672"/>
                  </a:lnTo>
                  <a:lnTo>
                    <a:pt x="401085" y="68815"/>
                  </a:lnTo>
                  <a:lnTo>
                    <a:pt x="364228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653753" y="8615344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4807931" y="8647038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F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2116994" y="8600064"/>
            <a:ext cx="482600" cy="482600"/>
            <a:chOff x="2116994" y="8600064"/>
            <a:chExt cx="482600" cy="482600"/>
          </a:xfrm>
        </p:grpSpPr>
        <p:sp>
          <p:nvSpPr>
            <p:cNvPr id="87" name="object 87"/>
            <p:cNvSpPr/>
            <p:nvPr/>
          </p:nvSpPr>
          <p:spPr>
            <a:xfrm>
              <a:off x="2123344" y="8606414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8" y="431190"/>
                  </a:lnTo>
                  <a:lnTo>
                    <a:pt x="401085" y="401084"/>
                  </a:lnTo>
                  <a:lnTo>
                    <a:pt x="431192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2" y="105672"/>
                  </a:lnTo>
                  <a:lnTo>
                    <a:pt x="401085" y="68815"/>
                  </a:lnTo>
                  <a:lnTo>
                    <a:pt x="364228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123344" y="8606414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2276760" y="8638108"/>
            <a:ext cx="1631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9721850" y="6305550"/>
            <a:ext cx="482600" cy="482600"/>
            <a:chOff x="9721850" y="6305550"/>
            <a:chExt cx="482600" cy="482600"/>
          </a:xfrm>
        </p:grpSpPr>
        <p:sp>
          <p:nvSpPr>
            <p:cNvPr id="91" name="object 91"/>
            <p:cNvSpPr/>
            <p:nvPr/>
          </p:nvSpPr>
          <p:spPr>
            <a:xfrm>
              <a:off x="9728199" y="631189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8"/>
                  </a:lnTo>
                  <a:lnTo>
                    <a:pt x="4300" y="190076"/>
                  </a:lnTo>
                  <a:lnTo>
                    <a:pt x="0" y="234950"/>
                  </a:lnTo>
                  <a:lnTo>
                    <a:pt x="4300" y="279824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1"/>
                  </a:lnTo>
                  <a:lnTo>
                    <a:pt x="146538" y="452696"/>
                  </a:lnTo>
                  <a:lnTo>
                    <a:pt x="190076" y="465599"/>
                  </a:lnTo>
                  <a:lnTo>
                    <a:pt x="234950" y="469900"/>
                  </a:lnTo>
                  <a:lnTo>
                    <a:pt x="279824" y="465599"/>
                  </a:lnTo>
                  <a:lnTo>
                    <a:pt x="323361" y="452696"/>
                  </a:lnTo>
                  <a:lnTo>
                    <a:pt x="364227" y="431191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728200" y="63119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9855327" y="6347364"/>
            <a:ext cx="2159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D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7188189" y="8608993"/>
            <a:ext cx="482600" cy="482600"/>
            <a:chOff x="7188189" y="8608993"/>
            <a:chExt cx="482600" cy="482600"/>
          </a:xfrm>
        </p:grpSpPr>
        <p:sp>
          <p:nvSpPr>
            <p:cNvPr id="95" name="object 95"/>
            <p:cNvSpPr/>
            <p:nvPr/>
          </p:nvSpPr>
          <p:spPr>
            <a:xfrm>
              <a:off x="7194539" y="8615343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8" y="431190"/>
                  </a:lnTo>
                  <a:lnTo>
                    <a:pt x="401085" y="401084"/>
                  </a:lnTo>
                  <a:lnTo>
                    <a:pt x="431192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2" y="105672"/>
                  </a:lnTo>
                  <a:lnTo>
                    <a:pt x="401085" y="68815"/>
                  </a:lnTo>
                  <a:lnTo>
                    <a:pt x="364228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194539" y="8615343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7324969" y="8650808"/>
            <a:ext cx="209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G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7188189" y="6307019"/>
            <a:ext cx="482600" cy="482600"/>
            <a:chOff x="7188189" y="6307019"/>
            <a:chExt cx="482600" cy="482600"/>
          </a:xfrm>
        </p:grpSpPr>
        <p:sp>
          <p:nvSpPr>
            <p:cNvPr id="99" name="object 99"/>
            <p:cNvSpPr/>
            <p:nvPr/>
          </p:nvSpPr>
          <p:spPr>
            <a:xfrm>
              <a:off x="7194539" y="6313368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8"/>
                  </a:lnTo>
                  <a:lnTo>
                    <a:pt x="4300" y="190076"/>
                  </a:lnTo>
                  <a:lnTo>
                    <a:pt x="0" y="234950"/>
                  </a:lnTo>
                  <a:lnTo>
                    <a:pt x="4300" y="279824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8" y="431190"/>
                  </a:lnTo>
                  <a:lnTo>
                    <a:pt x="401085" y="401084"/>
                  </a:lnTo>
                  <a:lnTo>
                    <a:pt x="431192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2" y="105672"/>
                  </a:lnTo>
                  <a:lnTo>
                    <a:pt x="401085" y="68815"/>
                  </a:lnTo>
                  <a:lnTo>
                    <a:pt x="364228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194539" y="631336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7328906" y="6345063"/>
            <a:ext cx="2012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C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4647403" y="6307019"/>
            <a:ext cx="482600" cy="482600"/>
            <a:chOff x="4647403" y="6307019"/>
            <a:chExt cx="482600" cy="482600"/>
          </a:xfrm>
        </p:grpSpPr>
        <p:sp>
          <p:nvSpPr>
            <p:cNvPr id="103" name="object 103"/>
            <p:cNvSpPr/>
            <p:nvPr/>
          </p:nvSpPr>
          <p:spPr>
            <a:xfrm>
              <a:off x="4653753" y="6313368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8"/>
                  </a:lnTo>
                  <a:lnTo>
                    <a:pt x="4300" y="190076"/>
                  </a:lnTo>
                  <a:lnTo>
                    <a:pt x="0" y="234950"/>
                  </a:lnTo>
                  <a:lnTo>
                    <a:pt x="4300" y="279824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8" y="431190"/>
                  </a:lnTo>
                  <a:lnTo>
                    <a:pt x="401085" y="401084"/>
                  </a:lnTo>
                  <a:lnTo>
                    <a:pt x="431192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2" y="105672"/>
                  </a:lnTo>
                  <a:lnTo>
                    <a:pt x="401085" y="68815"/>
                  </a:lnTo>
                  <a:lnTo>
                    <a:pt x="364228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653753" y="631336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4802978" y="6345063"/>
            <a:ext cx="1714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B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2051050" y="5892800"/>
            <a:ext cx="7729220" cy="958850"/>
            <a:chOff x="2051050" y="5892800"/>
            <a:chExt cx="7729220" cy="958850"/>
          </a:xfrm>
        </p:grpSpPr>
        <p:sp>
          <p:nvSpPr>
            <p:cNvPr id="107" name="object 107"/>
            <p:cNvSpPr/>
            <p:nvPr/>
          </p:nvSpPr>
          <p:spPr>
            <a:xfrm>
              <a:off x="2057400" y="627380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487805" y="83694"/>
                  </a:moveTo>
                  <a:lnTo>
                    <a:pt x="517935" y="119113"/>
                  </a:lnTo>
                  <a:lnTo>
                    <a:pt x="541369" y="157860"/>
                  </a:lnTo>
                  <a:lnTo>
                    <a:pt x="558108" y="199103"/>
                  </a:lnTo>
                  <a:lnTo>
                    <a:pt x="568152" y="242010"/>
                  </a:lnTo>
                  <a:lnTo>
                    <a:pt x="571500" y="285749"/>
                  </a:lnTo>
                  <a:lnTo>
                    <a:pt x="568152" y="329488"/>
                  </a:lnTo>
                  <a:lnTo>
                    <a:pt x="558108" y="372396"/>
                  </a:lnTo>
                  <a:lnTo>
                    <a:pt x="541369" y="413639"/>
                  </a:lnTo>
                  <a:lnTo>
                    <a:pt x="517935" y="452386"/>
                  </a:lnTo>
                  <a:lnTo>
                    <a:pt x="487805" y="487805"/>
                  </a:lnTo>
                  <a:lnTo>
                    <a:pt x="452386" y="517935"/>
                  </a:lnTo>
                  <a:lnTo>
                    <a:pt x="413639" y="541369"/>
                  </a:lnTo>
                  <a:lnTo>
                    <a:pt x="372396" y="558108"/>
                  </a:lnTo>
                  <a:lnTo>
                    <a:pt x="329488" y="568151"/>
                  </a:lnTo>
                  <a:lnTo>
                    <a:pt x="285749" y="571499"/>
                  </a:lnTo>
                  <a:lnTo>
                    <a:pt x="242010" y="568151"/>
                  </a:lnTo>
                  <a:lnTo>
                    <a:pt x="199103" y="558108"/>
                  </a:lnTo>
                  <a:lnTo>
                    <a:pt x="157860" y="541369"/>
                  </a:lnTo>
                  <a:lnTo>
                    <a:pt x="119113" y="517935"/>
                  </a:lnTo>
                  <a:lnTo>
                    <a:pt x="83694" y="487805"/>
                  </a:lnTo>
                  <a:lnTo>
                    <a:pt x="53564" y="452386"/>
                  </a:lnTo>
                  <a:lnTo>
                    <a:pt x="30129" y="413639"/>
                  </a:lnTo>
                  <a:lnTo>
                    <a:pt x="13391" y="372396"/>
                  </a:lnTo>
                  <a:lnTo>
                    <a:pt x="3347" y="329488"/>
                  </a:lnTo>
                  <a:lnTo>
                    <a:pt x="0" y="285749"/>
                  </a:lnTo>
                  <a:lnTo>
                    <a:pt x="3347" y="242010"/>
                  </a:lnTo>
                  <a:lnTo>
                    <a:pt x="13391" y="199103"/>
                  </a:lnTo>
                  <a:lnTo>
                    <a:pt x="30129" y="157860"/>
                  </a:lnTo>
                  <a:lnTo>
                    <a:pt x="53564" y="119113"/>
                  </a:lnTo>
                  <a:lnTo>
                    <a:pt x="83694" y="83694"/>
                  </a:lnTo>
                  <a:lnTo>
                    <a:pt x="119113" y="53564"/>
                  </a:lnTo>
                  <a:lnTo>
                    <a:pt x="157860" y="30129"/>
                  </a:lnTo>
                  <a:lnTo>
                    <a:pt x="199103" y="13391"/>
                  </a:lnTo>
                  <a:lnTo>
                    <a:pt x="242010" y="3347"/>
                  </a:lnTo>
                  <a:lnTo>
                    <a:pt x="285749" y="0"/>
                  </a:lnTo>
                  <a:lnTo>
                    <a:pt x="329488" y="3347"/>
                  </a:lnTo>
                  <a:lnTo>
                    <a:pt x="372396" y="13391"/>
                  </a:lnTo>
                  <a:lnTo>
                    <a:pt x="413639" y="30129"/>
                  </a:lnTo>
                  <a:lnTo>
                    <a:pt x="452386" y="53564"/>
                  </a:lnTo>
                  <a:lnTo>
                    <a:pt x="487805" y="83694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695450" y="6063377"/>
              <a:ext cx="2072005" cy="342265"/>
            </a:xfrm>
            <a:custGeom>
              <a:avLst/>
              <a:gdLst/>
              <a:ahLst/>
              <a:cxnLst/>
              <a:rect l="l" t="t" r="r" b="b"/>
              <a:pathLst>
                <a:path w="2072004" h="342264">
                  <a:moveTo>
                    <a:pt x="2071960" y="342211"/>
                  </a:moveTo>
                  <a:lnTo>
                    <a:pt x="2027168" y="313385"/>
                  </a:lnTo>
                  <a:lnTo>
                    <a:pt x="1982329" y="285828"/>
                  </a:lnTo>
                  <a:lnTo>
                    <a:pt x="1937445" y="259538"/>
                  </a:lnTo>
                  <a:lnTo>
                    <a:pt x="1892515" y="234517"/>
                  </a:lnTo>
                  <a:lnTo>
                    <a:pt x="1847539" y="210763"/>
                  </a:lnTo>
                  <a:lnTo>
                    <a:pt x="1802517" y="188277"/>
                  </a:lnTo>
                  <a:lnTo>
                    <a:pt x="1757449" y="167059"/>
                  </a:lnTo>
                  <a:lnTo>
                    <a:pt x="1712336" y="147109"/>
                  </a:lnTo>
                  <a:lnTo>
                    <a:pt x="1667176" y="128427"/>
                  </a:lnTo>
                  <a:lnTo>
                    <a:pt x="1621971" y="111012"/>
                  </a:lnTo>
                  <a:lnTo>
                    <a:pt x="1576720" y="94865"/>
                  </a:lnTo>
                  <a:lnTo>
                    <a:pt x="1531423" y="79987"/>
                  </a:lnTo>
                  <a:lnTo>
                    <a:pt x="1486080" y="66376"/>
                  </a:lnTo>
                  <a:lnTo>
                    <a:pt x="1440691" y="54033"/>
                  </a:lnTo>
                  <a:lnTo>
                    <a:pt x="1395256" y="42958"/>
                  </a:lnTo>
                  <a:lnTo>
                    <a:pt x="1349776" y="33150"/>
                  </a:lnTo>
                  <a:lnTo>
                    <a:pt x="1304250" y="24611"/>
                  </a:lnTo>
                  <a:lnTo>
                    <a:pt x="1258677" y="17339"/>
                  </a:lnTo>
                  <a:lnTo>
                    <a:pt x="1213059" y="11336"/>
                  </a:lnTo>
                  <a:lnTo>
                    <a:pt x="1167395" y="6600"/>
                  </a:lnTo>
                  <a:lnTo>
                    <a:pt x="1121686" y="3132"/>
                  </a:lnTo>
                  <a:lnTo>
                    <a:pt x="1075930" y="932"/>
                  </a:lnTo>
                  <a:lnTo>
                    <a:pt x="1030129" y="0"/>
                  </a:lnTo>
                  <a:lnTo>
                    <a:pt x="984281" y="335"/>
                  </a:lnTo>
                  <a:lnTo>
                    <a:pt x="938388" y="1939"/>
                  </a:lnTo>
                  <a:lnTo>
                    <a:pt x="892449" y="4810"/>
                  </a:lnTo>
                  <a:lnTo>
                    <a:pt x="846464" y="8949"/>
                  </a:lnTo>
                  <a:lnTo>
                    <a:pt x="800433" y="14356"/>
                  </a:lnTo>
                  <a:lnTo>
                    <a:pt x="754357" y="21031"/>
                  </a:lnTo>
                  <a:lnTo>
                    <a:pt x="708234" y="28974"/>
                  </a:lnTo>
                  <a:lnTo>
                    <a:pt x="662066" y="38185"/>
                  </a:lnTo>
                  <a:lnTo>
                    <a:pt x="615851" y="48663"/>
                  </a:lnTo>
                  <a:lnTo>
                    <a:pt x="569591" y="60410"/>
                  </a:lnTo>
                  <a:lnTo>
                    <a:pt x="523285" y="73424"/>
                  </a:lnTo>
                  <a:lnTo>
                    <a:pt x="476934" y="87706"/>
                  </a:lnTo>
                  <a:lnTo>
                    <a:pt x="430536" y="103256"/>
                  </a:lnTo>
                  <a:lnTo>
                    <a:pt x="384092" y="120074"/>
                  </a:lnTo>
                  <a:lnTo>
                    <a:pt x="337603" y="138159"/>
                  </a:lnTo>
                  <a:lnTo>
                    <a:pt x="291068" y="157513"/>
                  </a:lnTo>
                  <a:lnTo>
                    <a:pt x="244487" y="178134"/>
                  </a:lnTo>
                  <a:lnTo>
                    <a:pt x="197860" y="200024"/>
                  </a:lnTo>
                  <a:lnTo>
                    <a:pt x="151187" y="223181"/>
                  </a:lnTo>
                  <a:lnTo>
                    <a:pt x="104468" y="247606"/>
                  </a:lnTo>
                  <a:lnTo>
                    <a:pt x="57704" y="273299"/>
                  </a:lnTo>
                  <a:lnTo>
                    <a:pt x="10893" y="300259"/>
                  </a:lnTo>
                  <a:lnTo>
                    <a:pt x="0" y="306918"/>
                  </a:lnTo>
                </a:path>
              </a:pathLst>
            </a:custGeom>
            <a:ln w="2539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628267" y="6295763"/>
              <a:ext cx="135890" cy="116205"/>
            </a:xfrm>
            <a:custGeom>
              <a:avLst/>
              <a:gdLst/>
              <a:ahLst/>
              <a:cxnLst/>
              <a:rect l="l" t="t" r="r" b="b"/>
              <a:pathLst>
                <a:path w="135890" h="116204">
                  <a:moveTo>
                    <a:pt x="72232" y="0"/>
                  </a:moveTo>
                  <a:lnTo>
                    <a:pt x="0" y="115599"/>
                  </a:lnTo>
                  <a:lnTo>
                    <a:pt x="135818" y="104024"/>
                  </a:lnTo>
                  <a:lnTo>
                    <a:pt x="78018" y="67909"/>
                  </a:lnTo>
                  <a:lnTo>
                    <a:pt x="7223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506527" y="5892800"/>
              <a:ext cx="445134" cy="313690"/>
            </a:xfrm>
            <a:custGeom>
              <a:avLst/>
              <a:gdLst/>
              <a:ahLst/>
              <a:cxnLst/>
              <a:rect l="l" t="t" r="r" b="b"/>
              <a:pathLst>
                <a:path w="445134" h="313689">
                  <a:moveTo>
                    <a:pt x="444781" y="0"/>
                  </a:moveTo>
                  <a:lnTo>
                    <a:pt x="0" y="0"/>
                  </a:lnTo>
                  <a:lnTo>
                    <a:pt x="0" y="313334"/>
                  </a:lnTo>
                  <a:lnTo>
                    <a:pt x="444781" y="313334"/>
                  </a:lnTo>
                  <a:lnTo>
                    <a:pt x="444781" y="0"/>
                  </a:lnTo>
                  <a:close/>
                </a:path>
              </a:pathLst>
            </a:custGeom>
            <a:solidFill>
              <a:srgbClr val="FBE8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6064898" y="5651906"/>
            <a:ext cx="2755265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10"/>
              </a:lnSpc>
              <a:spcBef>
                <a:spcPts val="100"/>
              </a:spcBef>
            </a:pP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residual</a:t>
            </a:r>
            <a:r>
              <a:rPr sz="1800" spc="-7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capacity</a:t>
            </a:r>
            <a:endParaRPr sz="1800">
              <a:latin typeface="Lucida Sans Unicode"/>
              <a:cs typeface="Lucida Sans Unicode"/>
            </a:endParaRPr>
          </a:p>
          <a:p>
            <a:pPr marL="2613660">
              <a:lnSpc>
                <a:spcPts val="1770"/>
              </a:lnSpc>
            </a:pPr>
            <a:r>
              <a:rPr sz="1600" spc="-50" dirty="0">
                <a:latin typeface="Lucida Sans Unicode"/>
                <a:cs typeface="Lucida Sans Unicode"/>
              </a:rPr>
              <a:t>5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10095188" y="6740071"/>
            <a:ext cx="548005" cy="1925320"/>
            <a:chOff x="10095188" y="6740071"/>
            <a:chExt cx="548005" cy="1925320"/>
          </a:xfrm>
        </p:grpSpPr>
        <p:sp>
          <p:nvSpPr>
            <p:cNvPr id="113" name="object 113"/>
            <p:cNvSpPr/>
            <p:nvPr/>
          </p:nvSpPr>
          <p:spPr>
            <a:xfrm>
              <a:off x="10107888" y="6805997"/>
              <a:ext cx="325755" cy="1846580"/>
            </a:xfrm>
            <a:custGeom>
              <a:avLst/>
              <a:gdLst/>
              <a:ahLst/>
              <a:cxnLst/>
              <a:rect l="l" t="t" r="r" b="b"/>
              <a:pathLst>
                <a:path w="325754" h="1846579">
                  <a:moveTo>
                    <a:pt x="0" y="1846329"/>
                  </a:moveTo>
                  <a:lnTo>
                    <a:pt x="29746" y="1801557"/>
                  </a:lnTo>
                  <a:lnTo>
                    <a:pt x="58066" y="1756785"/>
                  </a:lnTo>
                  <a:lnTo>
                    <a:pt x="84960" y="1712014"/>
                  </a:lnTo>
                  <a:lnTo>
                    <a:pt x="110428" y="1667242"/>
                  </a:lnTo>
                  <a:lnTo>
                    <a:pt x="134469" y="1622470"/>
                  </a:lnTo>
                  <a:lnTo>
                    <a:pt x="157084" y="1577699"/>
                  </a:lnTo>
                  <a:lnTo>
                    <a:pt x="178272" y="1532927"/>
                  </a:lnTo>
                  <a:lnTo>
                    <a:pt x="198035" y="1488155"/>
                  </a:lnTo>
                  <a:lnTo>
                    <a:pt x="216371" y="1443383"/>
                  </a:lnTo>
                  <a:lnTo>
                    <a:pt x="233281" y="1398612"/>
                  </a:lnTo>
                  <a:lnTo>
                    <a:pt x="248764" y="1353840"/>
                  </a:lnTo>
                  <a:lnTo>
                    <a:pt x="262821" y="1309068"/>
                  </a:lnTo>
                  <a:lnTo>
                    <a:pt x="275452" y="1264297"/>
                  </a:lnTo>
                  <a:lnTo>
                    <a:pt x="286656" y="1219525"/>
                  </a:lnTo>
                  <a:lnTo>
                    <a:pt x="296435" y="1174753"/>
                  </a:lnTo>
                  <a:lnTo>
                    <a:pt x="304787" y="1129981"/>
                  </a:lnTo>
                  <a:lnTo>
                    <a:pt x="311712" y="1085210"/>
                  </a:lnTo>
                  <a:lnTo>
                    <a:pt x="317211" y="1040438"/>
                  </a:lnTo>
                  <a:lnTo>
                    <a:pt x="321284" y="995666"/>
                  </a:lnTo>
                  <a:lnTo>
                    <a:pt x="323931" y="950895"/>
                  </a:lnTo>
                  <a:lnTo>
                    <a:pt x="325151" y="906123"/>
                  </a:lnTo>
                  <a:lnTo>
                    <a:pt x="324946" y="861351"/>
                  </a:lnTo>
                  <a:lnTo>
                    <a:pt x="323313" y="816579"/>
                  </a:lnTo>
                  <a:lnTo>
                    <a:pt x="320255" y="771808"/>
                  </a:lnTo>
                  <a:lnTo>
                    <a:pt x="315770" y="727036"/>
                  </a:lnTo>
                  <a:lnTo>
                    <a:pt x="309859" y="682264"/>
                  </a:lnTo>
                  <a:lnTo>
                    <a:pt x="302521" y="637492"/>
                  </a:lnTo>
                  <a:lnTo>
                    <a:pt x="293758" y="592721"/>
                  </a:lnTo>
                  <a:lnTo>
                    <a:pt x="283568" y="547949"/>
                  </a:lnTo>
                  <a:lnTo>
                    <a:pt x="271951" y="503177"/>
                  </a:lnTo>
                  <a:lnTo>
                    <a:pt x="258908" y="458406"/>
                  </a:lnTo>
                  <a:lnTo>
                    <a:pt x="244439" y="413634"/>
                  </a:lnTo>
                  <a:lnTo>
                    <a:pt x="228544" y="368862"/>
                  </a:lnTo>
                  <a:lnTo>
                    <a:pt x="211223" y="324090"/>
                  </a:lnTo>
                  <a:lnTo>
                    <a:pt x="192475" y="279319"/>
                  </a:lnTo>
                  <a:lnTo>
                    <a:pt x="172300" y="234547"/>
                  </a:lnTo>
                  <a:lnTo>
                    <a:pt x="150700" y="189775"/>
                  </a:lnTo>
                  <a:lnTo>
                    <a:pt x="127673" y="145003"/>
                  </a:lnTo>
                  <a:lnTo>
                    <a:pt x="103220" y="100232"/>
                  </a:lnTo>
                  <a:lnTo>
                    <a:pt x="77341" y="55460"/>
                  </a:lnTo>
                  <a:lnTo>
                    <a:pt x="50035" y="10688"/>
                  </a:lnTo>
                  <a:lnTo>
                    <a:pt x="43054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0107888" y="6740071"/>
              <a:ext cx="118110" cy="135890"/>
            </a:xfrm>
            <a:custGeom>
              <a:avLst/>
              <a:gdLst/>
              <a:ahLst/>
              <a:cxnLst/>
              <a:rect l="l" t="t" r="r" b="b"/>
              <a:pathLst>
                <a:path w="118109" h="135890">
                  <a:moveTo>
                    <a:pt x="0" y="0"/>
                  </a:moveTo>
                  <a:lnTo>
                    <a:pt x="15626" y="135412"/>
                  </a:lnTo>
                  <a:lnTo>
                    <a:pt x="49998" y="76559"/>
                  </a:lnTo>
                  <a:lnTo>
                    <a:pt x="117704" y="68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0198101" y="7494396"/>
              <a:ext cx="445134" cy="313690"/>
            </a:xfrm>
            <a:custGeom>
              <a:avLst/>
              <a:gdLst/>
              <a:ahLst/>
              <a:cxnLst/>
              <a:rect l="l" t="t" r="r" b="b"/>
              <a:pathLst>
                <a:path w="445134" h="313690">
                  <a:moveTo>
                    <a:pt x="444781" y="0"/>
                  </a:moveTo>
                  <a:lnTo>
                    <a:pt x="0" y="0"/>
                  </a:lnTo>
                  <a:lnTo>
                    <a:pt x="0" y="313334"/>
                  </a:lnTo>
                  <a:lnTo>
                    <a:pt x="444781" y="313334"/>
                  </a:lnTo>
                  <a:lnTo>
                    <a:pt x="444781" y="0"/>
                  </a:lnTo>
                  <a:close/>
                </a:path>
              </a:pathLst>
            </a:custGeom>
            <a:solidFill>
              <a:srgbClr val="FBE8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9887690" y="7489113"/>
            <a:ext cx="6242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1600" spc="-50" dirty="0">
                <a:latin typeface="Lucida Sans Unicode"/>
                <a:cs typeface="Lucida Sans Unicode"/>
              </a:rPr>
              <a:t>8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50" dirty="0">
                <a:latin typeface="Lucida Sans Unicode"/>
                <a:cs typeface="Lucida Sans Unicode"/>
              </a:rPr>
              <a:t>5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9721850" y="8604250"/>
            <a:ext cx="482600" cy="482600"/>
            <a:chOff x="9721850" y="8604250"/>
            <a:chExt cx="482600" cy="482600"/>
          </a:xfrm>
        </p:grpSpPr>
        <p:sp>
          <p:nvSpPr>
            <p:cNvPr id="118" name="object 118"/>
            <p:cNvSpPr/>
            <p:nvPr/>
          </p:nvSpPr>
          <p:spPr>
            <a:xfrm>
              <a:off x="9728199" y="86106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728200" y="86106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9857105" y="8646064"/>
            <a:ext cx="2120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H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5078613" y="8986646"/>
            <a:ext cx="2174240" cy="560070"/>
            <a:chOff x="5078613" y="8986646"/>
            <a:chExt cx="2174240" cy="560070"/>
          </a:xfrm>
        </p:grpSpPr>
        <p:sp>
          <p:nvSpPr>
            <p:cNvPr id="122" name="object 122"/>
            <p:cNvSpPr/>
            <p:nvPr/>
          </p:nvSpPr>
          <p:spPr>
            <a:xfrm>
              <a:off x="5143228" y="8999346"/>
              <a:ext cx="2096770" cy="389890"/>
            </a:xfrm>
            <a:custGeom>
              <a:avLst/>
              <a:gdLst/>
              <a:ahLst/>
              <a:cxnLst/>
              <a:rect l="l" t="t" r="r" b="b"/>
              <a:pathLst>
                <a:path w="2096770" h="389890">
                  <a:moveTo>
                    <a:pt x="2096351" y="0"/>
                  </a:moveTo>
                  <a:lnTo>
                    <a:pt x="2051971" y="31361"/>
                  </a:lnTo>
                  <a:lnTo>
                    <a:pt x="2007590" y="61407"/>
                  </a:lnTo>
                  <a:lnTo>
                    <a:pt x="1963210" y="90137"/>
                  </a:lnTo>
                  <a:lnTo>
                    <a:pt x="1918829" y="117553"/>
                  </a:lnTo>
                  <a:lnTo>
                    <a:pt x="1874449" y="143653"/>
                  </a:lnTo>
                  <a:lnTo>
                    <a:pt x="1830068" y="168439"/>
                  </a:lnTo>
                  <a:lnTo>
                    <a:pt x="1785688" y="191909"/>
                  </a:lnTo>
                  <a:lnTo>
                    <a:pt x="1741308" y="214064"/>
                  </a:lnTo>
                  <a:lnTo>
                    <a:pt x="1696927" y="234904"/>
                  </a:lnTo>
                  <a:lnTo>
                    <a:pt x="1652547" y="254429"/>
                  </a:lnTo>
                  <a:lnTo>
                    <a:pt x="1608166" y="272638"/>
                  </a:lnTo>
                  <a:lnTo>
                    <a:pt x="1563786" y="289532"/>
                  </a:lnTo>
                  <a:lnTo>
                    <a:pt x="1519405" y="305112"/>
                  </a:lnTo>
                  <a:lnTo>
                    <a:pt x="1475025" y="319376"/>
                  </a:lnTo>
                  <a:lnTo>
                    <a:pt x="1430645" y="332325"/>
                  </a:lnTo>
                  <a:lnTo>
                    <a:pt x="1386264" y="343959"/>
                  </a:lnTo>
                  <a:lnTo>
                    <a:pt x="1341884" y="354277"/>
                  </a:lnTo>
                  <a:lnTo>
                    <a:pt x="1297503" y="363281"/>
                  </a:lnTo>
                  <a:lnTo>
                    <a:pt x="1253123" y="370969"/>
                  </a:lnTo>
                  <a:lnTo>
                    <a:pt x="1208742" y="377342"/>
                  </a:lnTo>
                  <a:lnTo>
                    <a:pt x="1164362" y="382400"/>
                  </a:lnTo>
                  <a:lnTo>
                    <a:pt x="1119981" y="386143"/>
                  </a:lnTo>
                  <a:lnTo>
                    <a:pt x="1075601" y="388571"/>
                  </a:lnTo>
                  <a:lnTo>
                    <a:pt x="1031221" y="389683"/>
                  </a:lnTo>
                  <a:lnTo>
                    <a:pt x="986840" y="389481"/>
                  </a:lnTo>
                  <a:lnTo>
                    <a:pt x="942460" y="387963"/>
                  </a:lnTo>
                  <a:lnTo>
                    <a:pt x="898079" y="385130"/>
                  </a:lnTo>
                  <a:lnTo>
                    <a:pt x="853699" y="380982"/>
                  </a:lnTo>
                  <a:lnTo>
                    <a:pt x="809318" y="375519"/>
                  </a:lnTo>
                  <a:lnTo>
                    <a:pt x="764938" y="368740"/>
                  </a:lnTo>
                  <a:lnTo>
                    <a:pt x="720558" y="360647"/>
                  </a:lnTo>
                  <a:lnTo>
                    <a:pt x="676177" y="351238"/>
                  </a:lnTo>
                  <a:lnTo>
                    <a:pt x="631797" y="340514"/>
                  </a:lnTo>
                  <a:lnTo>
                    <a:pt x="587416" y="328475"/>
                  </a:lnTo>
                  <a:lnTo>
                    <a:pt x="543036" y="315121"/>
                  </a:lnTo>
                  <a:lnTo>
                    <a:pt x="498655" y="300452"/>
                  </a:lnTo>
                  <a:lnTo>
                    <a:pt x="454275" y="284467"/>
                  </a:lnTo>
                  <a:lnTo>
                    <a:pt x="409894" y="267168"/>
                  </a:lnTo>
                  <a:lnTo>
                    <a:pt x="365514" y="248553"/>
                  </a:lnTo>
                  <a:lnTo>
                    <a:pt x="321134" y="228623"/>
                  </a:lnTo>
                  <a:lnTo>
                    <a:pt x="276753" y="207378"/>
                  </a:lnTo>
                  <a:lnTo>
                    <a:pt x="232373" y="184818"/>
                  </a:lnTo>
                  <a:lnTo>
                    <a:pt x="187992" y="160942"/>
                  </a:lnTo>
                  <a:lnTo>
                    <a:pt x="143612" y="135752"/>
                  </a:lnTo>
                  <a:lnTo>
                    <a:pt x="99231" y="109246"/>
                  </a:lnTo>
                  <a:lnTo>
                    <a:pt x="54851" y="81425"/>
                  </a:lnTo>
                  <a:lnTo>
                    <a:pt x="10471" y="52289"/>
                  </a:lnTo>
                  <a:lnTo>
                    <a:pt x="0" y="44997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078613" y="8999346"/>
              <a:ext cx="135255" cy="120014"/>
            </a:xfrm>
            <a:custGeom>
              <a:avLst/>
              <a:gdLst/>
              <a:ahLst/>
              <a:cxnLst/>
              <a:rect l="l" t="t" r="r" b="b"/>
              <a:pathLst>
                <a:path w="135254" h="120015">
                  <a:moveTo>
                    <a:pt x="0" y="0"/>
                  </a:moveTo>
                  <a:lnTo>
                    <a:pt x="65213" y="119699"/>
                  </a:lnTo>
                  <a:lnTo>
                    <a:pt x="75037" y="52255"/>
                  </a:lnTo>
                  <a:lnTo>
                    <a:pt x="134887" y="19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878988" y="9232900"/>
              <a:ext cx="445134" cy="313690"/>
            </a:xfrm>
            <a:custGeom>
              <a:avLst/>
              <a:gdLst/>
              <a:ahLst/>
              <a:cxnLst/>
              <a:rect l="l" t="t" r="r" b="b"/>
              <a:pathLst>
                <a:path w="445135" h="313690">
                  <a:moveTo>
                    <a:pt x="444781" y="0"/>
                  </a:moveTo>
                  <a:lnTo>
                    <a:pt x="0" y="0"/>
                  </a:lnTo>
                  <a:lnTo>
                    <a:pt x="0" y="313334"/>
                  </a:lnTo>
                  <a:lnTo>
                    <a:pt x="444781" y="313334"/>
                  </a:lnTo>
                  <a:lnTo>
                    <a:pt x="444781" y="0"/>
                  </a:lnTo>
                  <a:close/>
                </a:path>
              </a:pathLst>
            </a:custGeom>
            <a:solidFill>
              <a:srgbClr val="FBE8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6038477" y="9227616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Lucida Sans Unicode"/>
                <a:cs typeface="Lucida Sans Unicode"/>
              </a:rPr>
              <a:t>5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2599593" y="8781686"/>
            <a:ext cx="2077085" cy="121920"/>
            <a:chOff x="2599593" y="8781686"/>
            <a:chExt cx="2077085" cy="121920"/>
          </a:xfrm>
        </p:grpSpPr>
        <p:sp>
          <p:nvSpPr>
            <p:cNvPr id="127" name="object 127"/>
            <p:cNvSpPr/>
            <p:nvPr/>
          </p:nvSpPr>
          <p:spPr>
            <a:xfrm>
              <a:off x="2665632" y="8845968"/>
              <a:ext cx="1994535" cy="0"/>
            </a:xfrm>
            <a:custGeom>
              <a:avLst/>
              <a:gdLst/>
              <a:ahLst/>
              <a:cxnLst/>
              <a:rect l="l" t="t" r="r" b="b"/>
              <a:pathLst>
                <a:path w="1994535">
                  <a:moveTo>
                    <a:pt x="0" y="0"/>
                  </a:moveTo>
                  <a:lnTo>
                    <a:pt x="647206" y="0"/>
                  </a:lnTo>
                </a:path>
                <a:path w="1994535">
                  <a:moveTo>
                    <a:pt x="1091988" y="0"/>
                  </a:moveTo>
                  <a:lnTo>
                    <a:pt x="1994473" y="0"/>
                  </a:lnTo>
                </a:path>
              </a:pathLst>
            </a:custGeom>
            <a:ln w="32348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599593" y="8781686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5" h="121920">
                  <a:moveTo>
                    <a:pt x="122134" y="0"/>
                  </a:moveTo>
                  <a:lnTo>
                    <a:pt x="0" y="60529"/>
                  </a:lnTo>
                  <a:lnTo>
                    <a:pt x="121704" y="121919"/>
                  </a:lnTo>
                  <a:lnTo>
                    <a:pt x="91438" y="60852"/>
                  </a:lnTo>
                  <a:lnTo>
                    <a:pt x="122134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9" name="object 129"/>
          <p:cNvSpPr txBox="1"/>
          <p:nvPr/>
        </p:nvSpPr>
        <p:spPr>
          <a:xfrm>
            <a:off x="3472328" y="8681516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Lucida Sans Unicode"/>
                <a:cs typeface="Lucida Sans Unicode"/>
              </a:rPr>
              <a:t>5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2128371" y="6761993"/>
            <a:ext cx="5201920" cy="1887855"/>
            <a:chOff x="2128371" y="6761993"/>
            <a:chExt cx="5201920" cy="1887855"/>
          </a:xfrm>
        </p:grpSpPr>
        <p:sp>
          <p:nvSpPr>
            <p:cNvPr id="131" name="object 131"/>
            <p:cNvSpPr/>
            <p:nvPr/>
          </p:nvSpPr>
          <p:spPr>
            <a:xfrm>
              <a:off x="7096675" y="6833798"/>
              <a:ext cx="220979" cy="1803400"/>
            </a:xfrm>
            <a:custGeom>
              <a:avLst/>
              <a:gdLst/>
              <a:ahLst/>
              <a:cxnLst/>
              <a:rect l="l" t="t" r="r" b="b"/>
              <a:pathLst>
                <a:path w="220979" h="1803400">
                  <a:moveTo>
                    <a:pt x="220712" y="1802823"/>
                  </a:moveTo>
                  <a:lnTo>
                    <a:pt x="199070" y="1755686"/>
                  </a:lnTo>
                  <a:lnTo>
                    <a:pt x="178545" y="1708549"/>
                  </a:lnTo>
                  <a:lnTo>
                    <a:pt x="159136" y="1661412"/>
                  </a:lnTo>
                  <a:lnTo>
                    <a:pt x="140844" y="1614275"/>
                  </a:lnTo>
                  <a:lnTo>
                    <a:pt x="123668" y="1567138"/>
                  </a:lnTo>
                  <a:lnTo>
                    <a:pt x="107609" y="1520001"/>
                  </a:lnTo>
                  <a:lnTo>
                    <a:pt x="92666" y="1472864"/>
                  </a:lnTo>
                  <a:lnTo>
                    <a:pt x="78839" y="1425727"/>
                  </a:lnTo>
                  <a:lnTo>
                    <a:pt x="66129" y="1378590"/>
                  </a:lnTo>
                  <a:lnTo>
                    <a:pt x="54535" y="1331453"/>
                  </a:lnTo>
                  <a:lnTo>
                    <a:pt x="44058" y="1284316"/>
                  </a:lnTo>
                  <a:lnTo>
                    <a:pt x="34697" y="1237179"/>
                  </a:lnTo>
                  <a:lnTo>
                    <a:pt x="26452" y="1190042"/>
                  </a:lnTo>
                  <a:lnTo>
                    <a:pt x="19324" y="1142905"/>
                  </a:lnTo>
                  <a:lnTo>
                    <a:pt x="13312" y="1095768"/>
                  </a:lnTo>
                  <a:lnTo>
                    <a:pt x="8417" y="1048631"/>
                  </a:lnTo>
                  <a:lnTo>
                    <a:pt x="4638" y="1001494"/>
                  </a:lnTo>
                  <a:lnTo>
                    <a:pt x="1975" y="954357"/>
                  </a:lnTo>
                  <a:lnTo>
                    <a:pt x="429" y="907220"/>
                  </a:lnTo>
                  <a:lnTo>
                    <a:pt x="0" y="860083"/>
                  </a:lnTo>
                  <a:lnTo>
                    <a:pt x="686" y="812946"/>
                  </a:lnTo>
                  <a:lnTo>
                    <a:pt x="2489" y="765809"/>
                  </a:lnTo>
                  <a:lnTo>
                    <a:pt x="5409" y="718672"/>
                  </a:lnTo>
                  <a:lnTo>
                    <a:pt x="9445" y="671535"/>
                  </a:lnTo>
                  <a:lnTo>
                    <a:pt x="14597" y="624398"/>
                  </a:lnTo>
                  <a:lnTo>
                    <a:pt x="20866" y="577261"/>
                  </a:lnTo>
                  <a:lnTo>
                    <a:pt x="28251" y="530124"/>
                  </a:lnTo>
                  <a:lnTo>
                    <a:pt x="36753" y="482987"/>
                  </a:lnTo>
                  <a:lnTo>
                    <a:pt x="46371" y="435850"/>
                  </a:lnTo>
                  <a:lnTo>
                    <a:pt x="57105" y="388713"/>
                  </a:lnTo>
                  <a:lnTo>
                    <a:pt x="68956" y="341576"/>
                  </a:lnTo>
                  <a:lnTo>
                    <a:pt x="81923" y="294439"/>
                  </a:lnTo>
                  <a:lnTo>
                    <a:pt x="96007" y="247302"/>
                  </a:lnTo>
                  <a:lnTo>
                    <a:pt x="111207" y="200165"/>
                  </a:lnTo>
                  <a:lnTo>
                    <a:pt x="127524" y="153028"/>
                  </a:lnTo>
                  <a:lnTo>
                    <a:pt x="144957" y="105891"/>
                  </a:lnTo>
                  <a:lnTo>
                    <a:pt x="163506" y="58754"/>
                  </a:lnTo>
                  <a:lnTo>
                    <a:pt x="183172" y="11617"/>
                  </a:lnTo>
                  <a:lnTo>
                    <a:pt x="188399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211765" y="6761993"/>
              <a:ext cx="111760" cy="136525"/>
            </a:xfrm>
            <a:custGeom>
              <a:avLst/>
              <a:gdLst/>
              <a:ahLst/>
              <a:cxnLst/>
              <a:rect l="l" t="t" r="r" b="b"/>
              <a:pathLst>
                <a:path w="111759" h="136525">
                  <a:moveTo>
                    <a:pt x="105623" y="0"/>
                  </a:moveTo>
                  <a:lnTo>
                    <a:pt x="0" y="86164"/>
                  </a:lnTo>
                  <a:lnTo>
                    <a:pt x="68098" y="83385"/>
                  </a:lnTo>
                  <a:lnTo>
                    <a:pt x="111180" y="136197"/>
                  </a:lnTo>
                  <a:lnTo>
                    <a:pt x="105623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844346" y="7494397"/>
              <a:ext cx="445134" cy="313690"/>
            </a:xfrm>
            <a:custGeom>
              <a:avLst/>
              <a:gdLst/>
              <a:ahLst/>
              <a:cxnLst/>
              <a:rect l="l" t="t" r="r" b="b"/>
              <a:pathLst>
                <a:path w="445134" h="313690">
                  <a:moveTo>
                    <a:pt x="444781" y="0"/>
                  </a:moveTo>
                  <a:lnTo>
                    <a:pt x="0" y="0"/>
                  </a:lnTo>
                  <a:lnTo>
                    <a:pt x="0" y="313334"/>
                  </a:lnTo>
                  <a:lnTo>
                    <a:pt x="444781" y="313334"/>
                  </a:lnTo>
                  <a:lnTo>
                    <a:pt x="444781" y="0"/>
                  </a:lnTo>
                  <a:close/>
                </a:path>
              </a:pathLst>
            </a:custGeom>
            <a:solidFill>
              <a:srgbClr val="FBE8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350983" y="6866883"/>
              <a:ext cx="0" cy="1746250"/>
            </a:xfrm>
            <a:custGeom>
              <a:avLst/>
              <a:gdLst/>
              <a:ahLst/>
              <a:cxnLst/>
              <a:rect l="l" t="t" r="r" b="b"/>
              <a:pathLst>
                <a:path h="1746250">
                  <a:moveTo>
                    <a:pt x="0" y="940848"/>
                  </a:moveTo>
                  <a:lnTo>
                    <a:pt x="0" y="1745887"/>
                  </a:lnTo>
                </a:path>
                <a:path h="1746250">
                  <a:moveTo>
                    <a:pt x="0" y="0"/>
                  </a:moveTo>
                  <a:lnTo>
                    <a:pt x="0" y="627513"/>
                  </a:lnTo>
                </a:path>
              </a:pathLst>
            </a:custGeom>
            <a:ln w="3681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284601" y="6800845"/>
              <a:ext cx="121920" cy="122555"/>
            </a:xfrm>
            <a:custGeom>
              <a:avLst/>
              <a:gdLst/>
              <a:ahLst/>
              <a:cxnLst/>
              <a:rect l="l" t="t" r="r" b="b"/>
              <a:pathLst>
                <a:path w="121919" h="122554">
                  <a:moveTo>
                    <a:pt x="60149" y="0"/>
                  </a:moveTo>
                  <a:lnTo>
                    <a:pt x="0" y="122321"/>
                  </a:lnTo>
                  <a:lnTo>
                    <a:pt x="60756" y="91437"/>
                  </a:lnTo>
                  <a:lnTo>
                    <a:pt x="121917" y="121512"/>
                  </a:lnTo>
                  <a:lnTo>
                    <a:pt x="6014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128371" y="7494397"/>
              <a:ext cx="445134" cy="313690"/>
            </a:xfrm>
            <a:custGeom>
              <a:avLst/>
              <a:gdLst/>
              <a:ahLst/>
              <a:cxnLst/>
              <a:rect l="l" t="t" r="r" b="b"/>
              <a:pathLst>
                <a:path w="445135" h="313690">
                  <a:moveTo>
                    <a:pt x="444781" y="0"/>
                  </a:moveTo>
                  <a:lnTo>
                    <a:pt x="0" y="0"/>
                  </a:lnTo>
                  <a:lnTo>
                    <a:pt x="0" y="313334"/>
                  </a:lnTo>
                  <a:lnTo>
                    <a:pt x="444781" y="313334"/>
                  </a:lnTo>
                  <a:lnTo>
                    <a:pt x="444781" y="0"/>
                  </a:lnTo>
                  <a:close/>
                </a:path>
              </a:pathLst>
            </a:custGeom>
            <a:solidFill>
              <a:srgbClr val="FBE8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7" name="object 137"/>
          <p:cNvSpPr txBox="1"/>
          <p:nvPr/>
        </p:nvSpPr>
        <p:spPr>
          <a:xfrm>
            <a:off x="2287860" y="7489113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Lucida Sans Unicode"/>
                <a:cs typeface="Lucida Sans Unicode"/>
              </a:rPr>
              <a:t>5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38" name="object 138"/>
          <p:cNvGrpSpPr/>
          <p:nvPr/>
        </p:nvGrpSpPr>
        <p:grpSpPr>
          <a:xfrm>
            <a:off x="7213601" y="6789619"/>
            <a:ext cx="445134" cy="1819910"/>
            <a:chOff x="7213601" y="6789619"/>
            <a:chExt cx="445134" cy="1819910"/>
          </a:xfrm>
        </p:grpSpPr>
        <p:sp>
          <p:nvSpPr>
            <p:cNvPr id="139" name="object 139"/>
            <p:cNvSpPr/>
            <p:nvPr/>
          </p:nvSpPr>
          <p:spPr>
            <a:xfrm>
              <a:off x="7429490" y="6789619"/>
              <a:ext cx="0" cy="1741170"/>
            </a:xfrm>
            <a:custGeom>
              <a:avLst/>
              <a:gdLst/>
              <a:ahLst/>
              <a:cxnLst/>
              <a:rect l="l" t="t" r="r" b="b"/>
              <a:pathLst>
                <a:path h="1741170">
                  <a:moveTo>
                    <a:pt x="0" y="1018112"/>
                  </a:moveTo>
                  <a:lnTo>
                    <a:pt x="0" y="1740634"/>
                  </a:lnTo>
                </a:path>
                <a:path h="1741170">
                  <a:moveTo>
                    <a:pt x="0" y="0"/>
                  </a:moveTo>
                  <a:lnTo>
                    <a:pt x="0" y="704777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8530" y="8487074"/>
              <a:ext cx="121920" cy="121920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7213601" y="7494397"/>
              <a:ext cx="445134" cy="313690"/>
            </a:xfrm>
            <a:custGeom>
              <a:avLst/>
              <a:gdLst/>
              <a:ahLst/>
              <a:cxnLst/>
              <a:rect l="l" t="t" r="r" b="b"/>
              <a:pathLst>
                <a:path w="445134" h="313690">
                  <a:moveTo>
                    <a:pt x="444781" y="0"/>
                  </a:moveTo>
                  <a:lnTo>
                    <a:pt x="0" y="0"/>
                  </a:lnTo>
                  <a:lnTo>
                    <a:pt x="0" y="313334"/>
                  </a:lnTo>
                  <a:lnTo>
                    <a:pt x="444781" y="313334"/>
                  </a:lnTo>
                  <a:lnTo>
                    <a:pt x="444781" y="0"/>
                  </a:lnTo>
                  <a:close/>
                </a:path>
              </a:pathLst>
            </a:custGeom>
            <a:solidFill>
              <a:srgbClr val="FBE8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7003835" y="7489113"/>
            <a:ext cx="5238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1635" algn="l"/>
              </a:tabLst>
            </a:pPr>
            <a:r>
              <a:rPr sz="1600" spc="-50" dirty="0">
                <a:latin typeface="Lucida Sans Unicode"/>
                <a:cs typeface="Lucida Sans Unicode"/>
              </a:rPr>
              <a:t>4</a:t>
            </a:r>
            <a:r>
              <a:rPr sz="1600" dirty="0">
                <a:latin typeface="Lucida Sans Unicode"/>
                <a:cs typeface="Lucida Sans Unicode"/>
              </a:rPr>
              <a:t>	</a:t>
            </a:r>
            <a:r>
              <a:rPr sz="1600" spc="-50" dirty="0">
                <a:latin typeface="Lucida Sans Unicode"/>
                <a:cs typeface="Lucida Sans Unicode"/>
              </a:rPr>
              <a:t>5</a:t>
            </a:r>
            <a:endParaRPr sz="160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1077921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Ford–Fulkerson</a:t>
            </a:r>
            <a:r>
              <a:rPr spc="-185" dirty="0"/>
              <a:t> </a:t>
            </a:r>
            <a:r>
              <a:rPr spc="4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7381875" cy="235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Ford–Fulkerson</a:t>
            </a:r>
            <a:r>
              <a:rPr sz="2400" spc="-13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augmenting</a:t>
            </a:r>
            <a:r>
              <a:rPr sz="2400" spc="-13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path</a:t>
            </a:r>
            <a:r>
              <a:rPr sz="2400" spc="-13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Start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 = 0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Find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spc="-204" dirty="0">
                <a:latin typeface="Times New Roman"/>
                <a:cs typeface="Times New Roman"/>
              </a:rPr>
              <a:t>s</a:t>
            </a:r>
            <a:r>
              <a:rPr sz="2400" spc="-204" dirty="0">
                <a:latin typeface="Cambria"/>
                <a:cs typeface="Cambria"/>
              </a:rPr>
              <a:t>↝</a:t>
            </a:r>
            <a:r>
              <a:rPr sz="2400" i="1" spc="-204" dirty="0">
                <a:latin typeface="Times New Roman"/>
                <a:cs typeface="Times New Roman"/>
              </a:rPr>
              <a:t>t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residual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network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spc="105" dirty="0">
                <a:latin typeface="Times New Roman"/>
                <a:cs typeface="Times New Roman"/>
              </a:rPr>
              <a:t>G</a:t>
            </a:r>
            <a:r>
              <a:rPr sz="2400" i="1" spc="157" baseline="-19097" dirty="0">
                <a:latin typeface="Times New Roman"/>
                <a:cs typeface="Times New Roman"/>
              </a:rPr>
              <a:t>f</a:t>
            </a:r>
            <a:r>
              <a:rPr sz="2400" i="1" spc="-22" baseline="-19097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Augment flow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along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Repeat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until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you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stuck.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87630" y="9330537"/>
            <a:ext cx="218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23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45920" y="4417968"/>
            <a:ext cx="7192009" cy="4248785"/>
            <a:chOff x="2445920" y="4417968"/>
            <a:chExt cx="7192009" cy="4248785"/>
          </a:xfrm>
        </p:grpSpPr>
        <p:sp>
          <p:nvSpPr>
            <p:cNvPr id="6" name="object 6"/>
            <p:cNvSpPr/>
            <p:nvPr/>
          </p:nvSpPr>
          <p:spPr>
            <a:xfrm>
              <a:off x="2445920" y="4417968"/>
              <a:ext cx="7192009" cy="4248785"/>
            </a:xfrm>
            <a:custGeom>
              <a:avLst/>
              <a:gdLst/>
              <a:ahLst/>
              <a:cxnLst/>
              <a:rect l="l" t="t" r="r" b="b"/>
              <a:pathLst>
                <a:path w="7192009" h="4248784">
                  <a:moveTo>
                    <a:pt x="7191889" y="0"/>
                  </a:moveTo>
                  <a:lnTo>
                    <a:pt x="0" y="0"/>
                  </a:lnTo>
                  <a:lnTo>
                    <a:pt x="0" y="4248348"/>
                  </a:lnTo>
                  <a:lnTo>
                    <a:pt x="7191889" y="4248348"/>
                  </a:lnTo>
                  <a:lnTo>
                    <a:pt x="71918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38020" y="5241569"/>
              <a:ext cx="6604000" cy="0"/>
            </a:xfrm>
            <a:custGeom>
              <a:avLst/>
              <a:gdLst/>
              <a:ahLst/>
              <a:cxnLst/>
              <a:rect l="l" t="t" r="r" b="b"/>
              <a:pathLst>
                <a:path w="6604000">
                  <a:moveTo>
                    <a:pt x="0" y="0"/>
                  </a:moveTo>
                  <a:lnTo>
                    <a:pt x="660400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12620" y="4684667"/>
            <a:ext cx="6266815" cy="2630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cap="small" spc="-10" dirty="0">
                <a:solidFill>
                  <a:srgbClr val="003F83"/>
                </a:solidFill>
                <a:latin typeface="Times New Roman"/>
                <a:cs typeface="Times New Roman"/>
              </a:rPr>
              <a:t>Ford–Fulkerson</a:t>
            </a:r>
            <a:r>
              <a:rPr sz="2400" cap="small" spc="-10" dirty="0">
                <a:latin typeface="Times New Roman"/>
                <a:cs typeface="Times New Roman"/>
              </a:rPr>
              <a:t>(</a:t>
            </a:r>
            <a:r>
              <a:rPr sz="2400" i="1" spc="-10" dirty="0">
                <a:latin typeface="Times New Roman"/>
                <a:cs typeface="Times New Roman"/>
              </a:rPr>
              <a:t>G</a:t>
            </a:r>
            <a:r>
              <a:rPr sz="2400" cap="small" spc="-1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395"/>
              </a:spcBef>
            </a:pPr>
            <a:r>
              <a:rPr sz="100" spc="-50" dirty="0">
                <a:latin typeface="Times New Roman"/>
                <a:cs typeface="Times New Roman"/>
              </a:rPr>
              <a:t>_</a:t>
            </a: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tabLst>
                <a:tab pos="2929255" algn="l"/>
              </a:tabLst>
            </a:pPr>
            <a:r>
              <a:rPr sz="2400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sz="1900" dirty="0">
                <a:solidFill>
                  <a:srgbClr val="003F83"/>
                </a:solidFill>
                <a:latin typeface="Times New Roman"/>
                <a:cs typeface="Times New Roman"/>
              </a:rPr>
              <a:t>OREACH</a:t>
            </a:r>
            <a:r>
              <a:rPr sz="1900" spc="12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: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0.</a:t>
            </a:r>
            <a:endParaRPr sz="2400">
              <a:latin typeface="Times New Roman"/>
              <a:cs typeface="Times New Roman"/>
            </a:endParaRPr>
          </a:p>
          <a:p>
            <a:pPr marL="25400" marR="30480">
              <a:lnSpc>
                <a:spcPct val="132500"/>
              </a:lnSpc>
              <a:spcBef>
                <a:spcPts val="400"/>
              </a:spcBef>
            </a:pPr>
            <a:r>
              <a:rPr sz="2400" i="1" spc="105" dirty="0">
                <a:latin typeface="Times New Roman"/>
                <a:cs typeface="Times New Roman"/>
              </a:rPr>
              <a:t>G</a:t>
            </a:r>
            <a:r>
              <a:rPr sz="2400" i="1" spc="157" baseline="-6944" dirty="0">
                <a:latin typeface="Times New Roman"/>
                <a:cs typeface="Times New Roman"/>
              </a:rPr>
              <a:t>f</a:t>
            </a:r>
            <a:r>
              <a:rPr sz="2400" i="1" spc="112" baseline="-6944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residual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respect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flow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f</a:t>
            </a:r>
            <a:r>
              <a:rPr sz="2400" spc="-25" dirty="0">
                <a:latin typeface="Times New Roman"/>
                <a:cs typeface="Times New Roman"/>
              </a:rPr>
              <a:t>. </a:t>
            </a:r>
            <a:r>
              <a:rPr sz="2400" dirty="0">
                <a:solidFill>
                  <a:srgbClr val="003F83"/>
                </a:solidFill>
                <a:latin typeface="Times New Roman"/>
                <a:cs typeface="Times New Roman"/>
              </a:rPr>
              <a:t>W</a:t>
            </a:r>
            <a:r>
              <a:rPr sz="1900" dirty="0">
                <a:solidFill>
                  <a:srgbClr val="003F83"/>
                </a:solidFill>
                <a:latin typeface="Times New Roman"/>
                <a:cs typeface="Times New Roman"/>
              </a:rPr>
              <a:t>HILE</a:t>
            </a:r>
            <a:r>
              <a:rPr sz="1900" spc="10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(there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exists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45" dirty="0">
                <a:latin typeface="Times New Roman"/>
                <a:cs typeface="Times New Roman"/>
              </a:rPr>
              <a:t>s</a:t>
            </a:r>
            <a:r>
              <a:rPr sz="2400" spc="-245" dirty="0">
                <a:latin typeface="Cambria"/>
                <a:cs typeface="Cambria"/>
              </a:rPr>
              <a:t>↝</a:t>
            </a:r>
            <a:r>
              <a:rPr sz="2400" spc="-245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path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105" dirty="0">
                <a:latin typeface="Times New Roman"/>
                <a:cs typeface="Times New Roman"/>
              </a:rPr>
              <a:t>G</a:t>
            </a:r>
            <a:r>
              <a:rPr sz="2400" i="1" spc="157" baseline="-6944" dirty="0">
                <a:latin typeface="Times New Roman"/>
                <a:cs typeface="Times New Roman"/>
              </a:rPr>
              <a:t>f</a:t>
            </a:r>
            <a:r>
              <a:rPr sz="2400" i="1" spc="-7" baseline="-6944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368300">
              <a:lnSpc>
                <a:spcPct val="100000"/>
              </a:lnSpc>
              <a:spcBef>
                <a:spcPts val="1220"/>
              </a:spcBef>
            </a:pP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3F83"/>
                </a:solidFill>
                <a:latin typeface="Times New Roman"/>
                <a:cs typeface="Times New Roman"/>
              </a:rPr>
              <a:t>A</a:t>
            </a:r>
            <a:r>
              <a:rPr sz="1900" spc="-10" dirty="0">
                <a:solidFill>
                  <a:srgbClr val="003F83"/>
                </a:solidFill>
                <a:latin typeface="Times New Roman"/>
                <a:cs typeface="Times New Roman"/>
              </a:rPr>
              <a:t>UGMENT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2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P</a:t>
            </a:r>
            <a:r>
              <a:rPr sz="2400" spc="-25" dirty="0">
                <a:latin typeface="Times New Roman"/>
                <a:cs typeface="Times New Roman"/>
              </a:rPr>
              <a:t>).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12620" y="7304875"/>
            <a:ext cx="1746250" cy="106680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368300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latin typeface="Times New Roman"/>
                <a:cs typeface="Times New Roman"/>
              </a:rPr>
              <a:t>Update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i="1" spc="45" dirty="0">
                <a:latin typeface="Times New Roman"/>
                <a:cs typeface="Times New Roman"/>
              </a:rPr>
              <a:t>G</a:t>
            </a:r>
            <a:r>
              <a:rPr sz="2400" i="1" spc="67" baseline="-6944" dirty="0">
                <a:latin typeface="Times New Roman"/>
                <a:cs typeface="Times New Roman"/>
              </a:rPr>
              <a:t>f</a:t>
            </a:r>
            <a:r>
              <a:rPr sz="2400" spc="4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220"/>
              </a:spcBef>
              <a:tabLst>
                <a:tab pos="1193165" algn="l"/>
              </a:tabLst>
            </a:pPr>
            <a:r>
              <a:rPr sz="2400" cap="small" spc="-10" dirty="0">
                <a:solidFill>
                  <a:srgbClr val="003F83"/>
                </a:solidFill>
                <a:latin typeface="Times New Roman"/>
                <a:cs typeface="Times New Roman"/>
              </a:rPr>
              <a:t>Return</a:t>
            </a:r>
            <a:r>
              <a:rPr sz="2400" cap="small" dirty="0">
                <a:solidFill>
                  <a:srgbClr val="003F83"/>
                </a:solidFill>
                <a:latin typeface="Times New Roman"/>
                <a:cs typeface="Times New Roman"/>
              </a:rPr>
              <a:t>	</a:t>
            </a:r>
            <a:r>
              <a:rPr sz="2400" i="1" spc="-25" dirty="0">
                <a:latin typeface="Times New Roman"/>
                <a:cs typeface="Times New Roman"/>
              </a:rPr>
              <a:t>f</a:t>
            </a:r>
            <a:r>
              <a:rPr sz="2400" cap="small" spc="-2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9859" y="7501699"/>
            <a:ext cx="17005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augmenting</a:t>
            </a:r>
            <a:r>
              <a:rPr sz="1600" spc="-10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path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805741" y="6839301"/>
            <a:ext cx="415925" cy="624840"/>
            <a:chOff x="6805741" y="6839301"/>
            <a:chExt cx="415925" cy="624840"/>
          </a:xfrm>
        </p:grpSpPr>
        <p:sp>
          <p:nvSpPr>
            <p:cNvPr id="12" name="object 12"/>
            <p:cNvSpPr/>
            <p:nvPr/>
          </p:nvSpPr>
          <p:spPr>
            <a:xfrm>
              <a:off x="6849056" y="6905057"/>
              <a:ext cx="360045" cy="546100"/>
            </a:xfrm>
            <a:custGeom>
              <a:avLst/>
              <a:gdLst/>
              <a:ahLst/>
              <a:cxnLst/>
              <a:rect l="l" t="t" r="r" b="b"/>
              <a:pathLst>
                <a:path w="360045" h="546100">
                  <a:moveTo>
                    <a:pt x="0" y="0"/>
                  </a:moveTo>
                  <a:lnTo>
                    <a:pt x="6986" y="10605"/>
                  </a:lnTo>
                  <a:lnTo>
                    <a:pt x="359727" y="546102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05741" y="6839301"/>
              <a:ext cx="118110" cy="135890"/>
            </a:xfrm>
            <a:custGeom>
              <a:avLst/>
              <a:gdLst/>
              <a:ahLst/>
              <a:cxnLst/>
              <a:rect l="l" t="t" r="r" b="b"/>
              <a:pathLst>
                <a:path w="118109" h="135890">
                  <a:moveTo>
                    <a:pt x="0" y="0"/>
                  </a:moveTo>
                  <a:lnTo>
                    <a:pt x="16159" y="135348"/>
                  </a:lnTo>
                  <a:lnTo>
                    <a:pt x="50300" y="76361"/>
                  </a:lnTo>
                  <a:lnTo>
                    <a:pt x="117975" y="68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47379" y="1540633"/>
            <a:ext cx="74622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62478" y="1764308"/>
            <a:ext cx="4432300" cy="5056505"/>
            <a:chOff x="662478" y="1764308"/>
            <a:chExt cx="4432300" cy="50565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78" y="1764308"/>
              <a:ext cx="4432002" cy="50564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4382" y="1892300"/>
              <a:ext cx="737817" cy="8128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5778500" y="2349500"/>
            <a:ext cx="6515100" cy="0"/>
          </a:xfrm>
          <a:custGeom>
            <a:avLst/>
            <a:gdLst/>
            <a:ahLst/>
            <a:cxnLst/>
            <a:rect l="l" t="t" r="r" b="b"/>
            <a:pathLst>
              <a:path w="6515100">
                <a:moveTo>
                  <a:pt x="0" y="0"/>
                </a:moveTo>
                <a:lnTo>
                  <a:pt x="651510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816600" y="1617522"/>
            <a:ext cx="4144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125" algn="l"/>
                <a:tab pos="2789555" algn="l"/>
                <a:tab pos="4015104" algn="l"/>
              </a:tabLst>
            </a:pPr>
            <a:r>
              <a:rPr sz="3600" b="1" cap="small" spc="-25" dirty="0">
                <a:latin typeface="Tahoma"/>
                <a:cs typeface="Tahoma"/>
              </a:rPr>
              <a:t>7.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10" dirty="0">
                <a:latin typeface="Tahoma"/>
                <a:cs typeface="Tahoma"/>
              </a:rPr>
              <a:t>Network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20" dirty="0">
                <a:latin typeface="Tahoma"/>
                <a:cs typeface="Tahoma"/>
              </a:rPr>
              <a:t>Flow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1275" dirty="0">
                <a:latin typeface="Tahoma"/>
                <a:cs typeface="Tahoma"/>
              </a:rPr>
              <a:t>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16600" y="2527300"/>
            <a:ext cx="5423535" cy="447040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5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35" dirty="0">
                <a:solidFill>
                  <a:srgbClr val="D5D5D5"/>
                </a:solidFill>
                <a:latin typeface="Verdana"/>
                <a:cs typeface="Verdana"/>
              </a:rPr>
              <a:t>max-</a:t>
            </a:r>
            <a:r>
              <a:rPr sz="3000" i="1" spc="-265" dirty="0">
                <a:solidFill>
                  <a:srgbClr val="D5D5D5"/>
                </a:solidFill>
                <a:latin typeface="Verdana"/>
                <a:cs typeface="Verdana"/>
              </a:rPr>
              <a:t>flow</a:t>
            </a:r>
            <a:r>
              <a:rPr sz="3000" i="1" spc="-17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50" dirty="0">
                <a:solidFill>
                  <a:srgbClr val="D5D5D5"/>
                </a:solidFill>
                <a:latin typeface="Verdana"/>
                <a:cs typeface="Verdana"/>
              </a:rPr>
              <a:t>and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90" dirty="0">
                <a:solidFill>
                  <a:srgbClr val="D5D5D5"/>
                </a:solidFill>
                <a:latin typeface="Verdana"/>
                <a:cs typeface="Verdana"/>
              </a:rPr>
              <a:t>min-</a:t>
            </a:r>
            <a:r>
              <a:rPr sz="3000" i="1" spc="-345" dirty="0">
                <a:solidFill>
                  <a:srgbClr val="D5D5D5"/>
                </a:solidFill>
                <a:latin typeface="Verdana"/>
                <a:cs typeface="Verdana"/>
              </a:rPr>
              <a:t>cut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10" dirty="0">
                <a:solidFill>
                  <a:srgbClr val="D5D5D5"/>
                </a:solidFill>
                <a:latin typeface="Verdana"/>
                <a:cs typeface="Verdana"/>
              </a:rPr>
              <a:t>problems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00" dirty="0">
                <a:solidFill>
                  <a:srgbClr val="D5D5D5"/>
                </a:solidFill>
                <a:latin typeface="Verdana"/>
                <a:cs typeface="Verdana"/>
              </a:rPr>
              <a:t>Ford–Fulkerson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85" dirty="0">
                <a:solidFill>
                  <a:srgbClr val="D5D5D5"/>
                </a:solidFill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35" dirty="0">
                <a:latin typeface="Verdana"/>
                <a:cs typeface="Verdana"/>
              </a:rPr>
              <a:t>max-</a:t>
            </a:r>
            <a:r>
              <a:rPr sz="3000" i="1" spc="-265" dirty="0">
                <a:latin typeface="Verdana"/>
                <a:cs typeface="Verdana"/>
              </a:rPr>
              <a:t>flow</a:t>
            </a:r>
            <a:r>
              <a:rPr sz="3000" i="1" spc="-170" dirty="0">
                <a:latin typeface="Verdana"/>
                <a:cs typeface="Verdana"/>
              </a:rPr>
              <a:t> </a:t>
            </a:r>
            <a:r>
              <a:rPr sz="3000" i="1" spc="-390" dirty="0">
                <a:latin typeface="Verdana"/>
                <a:cs typeface="Verdana"/>
              </a:rPr>
              <a:t>min-</a:t>
            </a:r>
            <a:r>
              <a:rPr sz="3000" i="1" spc="-345" dirty="0">
                <a:latin typeface="Verdana"/>
                <a:cs typeface="Verdana"/>
              </a:rPr>
              <a:t>cut</a:t>
            </a:r>
            <a:r>
              <a:rPr sz="3000" i="1" spc="-165" dirty="0">
                <a:latin typeface="Verdana"/>
                <a:cs typeface="Verdana"/>
              </a:rPr>
              <a:t> </a:t>
            </a:r>
            <a:r>
              <a:rPr sz="3000" i="1" spc="-375" dirty="0">
                <a:latin typeface="Verdana"/>
                <a:cs typeface="Verdana"/>
              </a:rPr>
              <a:t>theorem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250" dirty="0">
                <a:solidFill>
                  <a:srgbClr val="D5D5D5"/>
                </a:solidFill>
                <a:latin typeface="Verdana"/>
                <a:cs typeface="Verdana"/>
              </a:rPr>
              <a:t>capacity-</a:t>
            </a:r>
            <a:r>
              <a:rPr sz="3000" i="1" spc="-245" dirty="0">
                <a:solidFill>
                  <a:srgbClr val="D5D5D5"/>
                </a:solidFill>
                <a:latin typeface="Verdana"/>
                <a:cs typeface="Verdana"/>
              </a:rPr>
              <a:t>scaling</a:t>
            </a:r>
            <a:r>
              <a:rPr sz="3000" i="1" spc="-8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85" dirty="0">
                <a:solidFill>
                  <a:srgbClr val="D5D5D5"/>
                </a:solidFill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70" dirty="0">
                <a:solidFill>
                  <a:srgbClr val="D5D5D5"/>
                </a:solidFill>
                <a:latin typeface="Verdana"/>
                <a:cs typeface="Verdana"/>
              </a:rPr>
              <a:t>shortest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10" dirty="0">
                <a:solidFill>
                  <a:srgbClr val="D5D5D5"/>
                </a:solidFill>
                <a:latin typeface="Verdana"/>
                <a:cs typeface="Verdana"/>
              </a:rPr>
              <a:t>augmenting</a:t>
            </a:r>
            <a:r>
              <a:rPr sz="3000" i="1" spc="-16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30" dirty="0">
                <a:solidFill>
                  <a:srgbClr val="D5D5D5"/>
                </a:solidFill>
                <a:latin typeface="Verdana"/>
                <a:cs typeface="Verdana"/>
              </a:rPr>
              <a:t>paths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195" dirty="0">
                <a:solidFill>
                  <a:srgbClr val="D5D5D5"/>
                </a:solidFill>
                <a:latin typeface="Verdana"/>
                <a:cs typeface="Verdana"/>
              </a:rPr>
              <a:t>Dinitz'</a:t>
            </a:r>
            <a:r>
              <a:rPr sz="3000" i="1" spc="-14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85" dirty="0">
                <a:solidFill>
                  <a:srgbClr val="D5D5D5"/>
                </a:solidFill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15" dirty="0">
                <a:solidFill>
                  <a:srgbClr val="D5D5D5"/>
                </a:solidFill>
                <a:latin typeface="Verdana"/>
                <a:cs typeface="Verdana"/>
              </a:rPr>
              <a:t>simple</a:t>
            </a:r>
            <a:r>
              <a:rPr sz="3000" i="1" spc="-17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60" dirty="0">
                <a:solidFill>
                  <a:srgbClr val="D5D5D5"/>
                </a:solidFill>
                <a:latin typeface="Verdana"/>
                <a:cs typeface="Verdana"/>
              </a:rPr>
              <a:t>unit-</a:t>
            </a:r>
            <a:r>
              <a:rPr sz="3000" i="1" spc="-280" dirty="0">
                <a:solidFill>
                  <a:srgbClr val="D5D5D5"/>
                </a:solidFill>
                <a:latin typeface="Verdana"/>
                <a:cs typeface="Verdana"/>
              </a:rPr>
              <a:t>capacity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55" dirty="0">
                <a:solidFill>
                  <a:srgbClr val="D5D5D5"/>
                </a:solidFill>
                <a:latin typeface="Verdana"/>
                <a:cs typeface="Verdana"/>
              </a:rPr>
              <a:t>networks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24904" y="6918652"/>
            <a:ext cx="130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cap="small" dirty="0">
                <a:solidFill>
                  <a:srgbClr val="606060"/>
                </a:solidFill>
                <a:latin typeface="Tahoma"/>
                <a:cs typeface="Tahoma"/>
              </a:rPr>
              <a:t>Section</a:t>
            </a:r>
            <a:r>
              <a:rPr sz="1800" b="1" cap="small" spc="10" dirty="0">
                <a:solidFill>
                  <a:srgbClr val="606060"/>
                </a:solidFill>
                <a:latin typeface="Tahoma"/>
                <a:cs typeface="Tahoma"/>
              </a:rPr>
              <a:t> </a:t>
            </a:r>
            <a:r>
              <a:rPr sz="1800" b="1" cap="small" spc="-95" dirty="0">
                <a:solidFill>
                  <a:srgbClr val="606060"/>
                </a:solidFill>
                <a:latin typeface="Tahoma"/>
                <a:cs typeface="Tahoma"/>
              </a:rPr>
              <a:t>7.2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58172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Relationship</a:t>
            </a:r>
            <a:r>
              <a:rPr spc="50" dirty="0"/>
              <a:t> </a:t>
            </a:r>
            <a:r>
              <a:rPr dirty="0"/>
              <a:t>between</a:t>
            </a:r>
            <a:r>
              <a:rPr spc="55" dirty="0"/>
              <a:t> </a:t>
            </a:r>
            <a:r>
              <a:rPr dirty="0"/>
              <a:t>flows</a:t>
            </a:r>
            <a:r>
              <a:rPr spc="55" dirty="0"/>
              <a:t> </a:t>
            </a:r>
            <a:r>
              <a:rPr spc="60" dirty="0"/>
              <a:t>and</a:t>
            </a:r>
            <a:r>
              <a:rPr spc="55" dirty="0"/>
              <a:t> </a:t>
            </a:r>
            <a:r>
              <a:rPr spc="-35" dirty="0"/>
              <a:t>cuts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221740"/>
            <a:ext cx="1012380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2973705" algn="l"/>
                <a:tab pos="377317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Flow</a:t>
            </a:r>
            <a:r>
              <a:rPr sz="2400" spc="10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value</a:t>
            </a:r>
            <a:r>
              <a:rPr sz="2400" spc="1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f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cut.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Then, </a:t>
            </a:r>
            <a:r>
              <a:rPr sz="2400" dirty="0">
                <a:latin typeface="Lucida Sans Unicode"/>
                <a:cs typeface="Lucida Sans Unicode"/>
              </a:rPr>
              <a:t>the value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equals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 across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cut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B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51350" y="5410680"/>
            <a:ext cx="6654800" cy="3769360"/>
            <a:chOff x="2351350" y="5410680"/>
            <a:chExt cx="6654800" cy="3769360"/>
          </a:xfrm>
        </p:grpSpPr>
        <p:sp>
          <p:nvSpPr>
            <p:cNvPr id="5" name="object 5"/>
            <p:cNvSpPr/>
            <p:nvPr/>
          </p:nvSpPr>
          <p:spPr>
            <a:xfrm>
              <a:off x="4637532" y="7473720"/>
              <a:ext cx="2432685" cy="1577340"/>
            </a:xfrm>
            <a:custGeom>
              <a:avLst/>
              <a:gdLst/>
              <a:ahLst/>
              <a:cxnLst/>
              <a:rect l="l" t="t" r="r" b="b"/>
              <a:pathLst>
                <a:path w="2432684" h="1577340">
                  <a:moveTo>
                    <a:pt x="0" y="0"/>
                  </a:moveTo>
                  <a:lnTo>
                    <a:pt x="10657" y="6907"/>
                  </a:lnTo>
                  <a:lnTo>
                    <a:pt x="2432650" y="1576759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457" y="7430893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0" y="0"/>
                  </a:moveTo>
                  <a:lnTo>
                    <a:pt x="69152" y="117467"/>
                  </a:lnTo>
                  <a:lnTo>
                    <a:pt x="76732" y="49734"/>
                  </a:lnTo>
                  <a:lnTo>
                    <a:pt x="135465" y="15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72629" y="7536671"/>
              <a:ext cx="1689735" cy="1473835"/>
            </a:xfrm>
            <a:custGeom>
              <a:avLst/>
              <a:gdLst/>
              <a:ahLst/>
              <a:cxnLst/>
              <a:rect l="l" t="t" r="r" b="b"/>
              <a:pathLst>
                <a:path w="1689734" h="1473834">
                  <a:moveTo>
                    <a:pt x="1689533" y="0"/>
                  </a:moveTo>
                  <a:lnTo>
                    <a:pt x="1660821" y="25045"/>
                  </a:lnTo>
                  <a:lnTo>
                    <a:pt x="0" y="1473782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75848" y="7411445"/>
              <a:ext cx="330200" cy="315595"/>
            </a:xfrm>
            <a:custGeom>
              <a:avLst/>
              <a:gdLst/>
              <a:ahLst/>
              <a:cxnLst/>
              <a:rect l="l" t="t" r="r" b="b"/>
              <a:pathLst>
                <a:path w="330200" h="315595">
                  <a:moveTo>
                    <a:pt x="329872" y="0"/>
                  </a:moveTo>
                  <a:lnTo>
                    <a:pt x="0" y="85514"/>
                  </a:lnTo>
                  <a:lnTo>
                    <a:pt x="157603" y="150270"/>
                  </a:lnTo>
                  <a:lnTo>
                    <a:pt x="200360" y="315206"/>
                  </a:lnTo>
                  <a:lnTo>
                    <a:pt x="3298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62836" y="5448780"/>
              <a:ext cx="1788795" cy="1537335"/>
            </a:xfrm>
            <a:custGeom>
              <a:avLst/>
              <a:gdLst/>
              <a:ahLst/>
              <a:cxnLst/>
              <a:rect l="l" t="t" r="r" b="b"/>
              <a:pathLst>
                <a:path w="1788795" h="1537334">
                  <a:moveTo>
                    <a:pt x="1788678" y="1537056"/>
                  </a:moveTo>
                  <a:lnTo>
                    <a:pt x="1759781" y="1512224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65499" y="6795756"/>
              <a:ext cx="330835" cy="314325"/>
            </a:xfrm>
            <a:custGeom>
              <a:avLst/>
              <a:gdLst/>
              <a:ahLst/>
              <a:cxnLst/>
              <a:rect l="l" t="t" r="r" b="b"/>
              <a:pathLst>
                <a:path w="330834" h="314325">
                  <a:moveTo>
                    <a:pt x="198652" y="0"/>
                  </a:moveTo>
                  <a:lnTo>
                    <a:pt x="157119" y="165248"/>
                  </a:lnTo>
                  <a:lnTo>
                    <a:pt x="0" y="231171"/>
                  </a:lnTo>
                  <a:lnTo>
                    <a:pt x="330498" y="314237"/>
                  </a:lnTo>
                  <a:lnTo>
                    <a:pt x="198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58693" y="5531085"/>
              <a:ext cx="2439035" cy="1556385"/>
            </a:xfrm>
            <a:custGeom>
              <a:avLst/>
              <a:gdLst/>
              <a:ahLst/>
              <a:cxnLst/>
              <a:rect l="l" t="t" r="r" b="b"/>
              <a:pathLst>
                <a:path w="2439034" h="1556384">
                  <a:moveTo>
                    <a:pt x="2438554" y="1556002"/>
                  </a:moveTo>
                  <a:lnTo>
                    <a:pt x="2427848" y="154917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28055" y="7012471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90" h="117475">
                  <a:moveTo>
                    <a:pt x="65581" y="0"/>
                  </a:moveTo>
                  <a:lnTo>
                    <a:pt x="58486" y="67784"/>
                  </a:lnTo>
                  <a:lnTo>
                    <a:pt x="0" y="102778"/>
                  </a:lnTo>
                  <a:lnTo>
                    <a:pt x="135569" y="116970"/>
                  </a:lnTo>
                  <a:lnTo>
                    <a:pt x="65581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97332" y="5702807"/>
              <a:ext cx="1803400" cy="1557020"/>
            </a:xfrm>
            <a:custGeom>
              <a:avLst/>
              <a:gdLst/>
              <a:ahLst/>
              <a:cxnLst/>
              <a:rect l="l" t="t" r="r" b="b"/>
              <a:pathLst>
                <a:path w="1803400" h="1557020">
                  <a:moveTo>
                    <a:pt x="1803345" y="0"/>
                  </a:moveTo>
                  <a:lnTo>
                    <a:pt x="1793732" y="8298"/>
                  </a:lnTo>
                  <a:lnTo>
                    <a:pt x="0" y="1556749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28157" y="5651354"/>
              <a:ext cx="132715" cy="126364"/>
            </a:xfrm>
            <a:custGeom>
              <a:avLst/>
              <a:gdLst/>
              <a:ahLst/>
              <a:cxnLst/>
              <a:rect l="l" t="t" r="r" b="b"/>
              <a:pathLst>
                <a:path w="132714" h="126364">
                  <a:moveTo>
                    <a:pt x="132123" y="0"/>
                  </a:moveTo>
                  <a:lnTo>
                    <a:pt x="0" y="33524"/>
                  </a:lnTo>
                  <a:lnTo>
                    <a:pt x="62906" y="59752"/>
                  </a:lnTo>
                  <a:lnTo>
                    <a:pt x="79668" y="125813"/>
                  </a:lnTo>
                  <a:lnTo>
                    <a:pt x="132123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46037" y="7359064"/>
              <a:ext cx="1775460" cy="1580515"/>
            </a:xfrm>
            <a:custGeom>
              <a:avLst/>
              <a:gdLst/>
              <a:ahLst/>
              <a:cxnLst/>
              <a:rect l="l" t="t" r="r" b="b"/>
              <a:pathLst>
                <a:path w="1775460" h="1580515">
                  <a:moveTo>
                    <a:pt x="1774879" y="1579998"/>
                  </a:moveTo>
                  <a:lnTo>
                    <a:pt x="1765393" y="1571554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48132" y="8864820"/>
              <a:ext cx="132080" cy="127000"/>
            </a:xfrm>
            <a:custGeom>
              <a:avLst/>
              <a:gdLst/>
              <a:ahLst/>
              <a:cxnLst/>
              <a:rect l="l" t="t" r="r" b="b"/>
              <a:pathLst>
                <a:path w="132079" h="127000">
                  <a:moveTo>
                    <a:pt x="81065" y="0"/>
                  </a:moveTo>
                  <a:lnTo>
                    <a:pt x="63299" y="65798"/>
                  </a:lnTo>
                  <a:lnTo>
                    <a:pt x="0" y="91064"/>
                  </a:lnTo>
                  <a:lnTo>
                    <a:pt x="131597" y="126598"/>
                  </a:lnTo>
                  <a:lnTo>
                    <a:pt x="81065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64050" y="7297605"/>
              <a:ext cx="1798320" cy="0"/>
            </a:xfrm>
            <a:custGeom>
              <a:avLst/>
              <a:gdLst/>
              <a:ahLst/>
              <a:cxnLst/>
              <a:rect l="l" t="t" r="r" b="b"/>
              <a:pathLst>
                <a:path w="1798320">
                  <a:moveTo>
                    <a:pt x="1326219" y="0"/>
                  </a:moveTo>
                  <a:lnTo>
                    <a:pt x="1798044" y="0"/>
                  </a:lnTo>
                </a:path>
                <a:path w="1798320">
                  <a:moveTo>
                    <a:pt x="0" y="0"/>
                  </a:moveTo>
                  <a:lnTo>
                    <a:pt x="754719" y="0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18913" y="723664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" y="0"/>
                  </a:moveTo>
                  <a:lnTo>
                    <a:pt x="30481" y="60959"/>
                  </a:lnTo>
                  <a:lnTo>
                    <a:pt x="0" y="121919"/>
                  </a:lnTo>
                  <a:lnTo>
                    <a:pt x="121921" y="609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83303" y="7297603"/>
              <a:ext cx="2453005" cy="0"/>
            </a:xfrm>
            <a:custGeom>
              <a:avLst/>
              <a:gdLst/>
              <a:ahLst/>
              <a:cxnLst/>
              <a:rect l="l" t="t" r="r" b="b"/>
              <a:pathLst>
                <a:path w="2453004">
                  <a:moveTo>
                    <a:pt x="0" y="0"/>
                  </a:moveTo>
                  <a:lnTo>
                    <a:pt x="1148678" y="0"/>
                  </a:lnTo>
                </a:path>
                <a:path w="2453004">
                  <a:moveTo>
                    <a:pt x="1720178" y="0"/>
                  </a:moveTo>
                  <a:lnTo>
                    <a:pt x="2452960" y="0"/>
                  </a:lnTo>
                </a:path>
              </a:pathLst>
            </a:custGeom>
            <a:ln w="2540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93084" y="7236644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79906" y="7297615"/>
              <a:ext cx="1687195" cy="0"/>
            </a:xfrm>
            <a:custGeom>
              <a:avLst/>
              <a:gdLst/>
              <a:ahLst/>
              <a:cxnLst/>
              <a:rect l="l" t="t" r="r" b="b"/>
              <a:pathLst>
                <a:path w="1687195">
                  <a:moveTo>
                    <a:pt x="0" y="0"/>
                  </a:moveTo>
                  <a:lnTo>
                    <a:pt x="614634" y="0"/>
                  </a:lnTo>
                </a:path>
                <a:path w="1687195">
                  <a:moveTo>
                    <a:pt x="1414734" y="0"/>
                  </a:moveTo>
                  <a:lnTo>
                    <a:pt x="1686697" y="0"/>
                  </a:lnTo>
                </a:path>
              </a:pathLst>
            </a:custGeom>
            <a:ln w="76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52301" y="714520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1" y="152398"/>
                  </a:lnTo>
                  <a:lnTo>
                    <a:pt x="2" y="304799"/>
                  </a:lnTo>
                  <a:lnTo>
                    <a:pt x="304798" y="152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7646" y="5525282"/>
              <a:ext cx="2359025" cy="0"/>
            </a:xfrm>
            <a:custGeom>
              <a:avLst/>
              <a:gdLst/>
              <a:ahLst/>
              <a:cxnLst/>
              <a:rect l="l" t="t" r="r" b="b"/>
              <a:pathLst>
                <a:path w="2359025">
                  <a:moveTo>
                    <a:pt x="1663934" y="0"/>
                  </a:moveTo>
                  <a:lnTo>
                    <a:pt x="2358617" y="0"/>
                  </a:lnTo>
                </a:path>
                <a:path w="2359025">
                  <a:moveTo>
                    <a:pt x="0" y="0"/>
                  </a:moveTo>
                  <a:lnTo>
                    <a:pt x="1028934" y="0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93084" y="546432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7646" y="9118550"/>
              <a:ext cx="2360295" cy="0"/>
            </a:xfrm>
            <a:custGeom>
              <a:avLst/>
              <a:gdLst/>
              <a:ahLst/>
              <a:cxnLst/>
              <a:rect l="l" t="t" r="r" b="b"/>
              <a:pathLst>
                <a:path w="2360295">
                  <a:moveTo>
                    <a:pt x="1739921" y="0"/>
                  </a:moveTo>
                  <a:lnTo>
                    <a:pt x="2360136" y="0"/>
                  </a:lnTo>
                </a:path>
                <a:path w="2360295">
                  <a:moveTo>
                    <a:pt x="0" y="0"/>
                  </a:moveTo>
                  <a:lnTo>
                    <a:pt x="863621" y="0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94602" y="905759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59"/>
                  </a:ln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47247" y="5502511"/>
              <a:ext cx="0" cy="1469390"/>
            </a:xfrm>
            <a:custGeom>
              <a:avLst/>
              <a:gdLst/>
              <a:ahLst/>
              <a:cxnLst/>
              <a:rect l="l" t="t" r="r" b="b"/>
              <a:pathLst>
                <a:path h="1469390">
                  <a:moveTo>
                    <a:pt x="0" y="1093849"/>
                  </a:moveTo>
                  <a:lnTo>
                    <a:pt x="0" y="1469109"/>
                  </a:lnTo>
                </a:path>
                <a:path h="1469390">
                  <a:moveTo>
                    <a:pt x="0" y="0"/>
                  </a:moveTo>
                  <a:lnTo>
                    <a:pt x="0" y="712849"/>
                  </a:lnTo>
                </a:path>
              </a:pathLst>
            </a:custGeom>
            <a:ln w="25533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6350" y="6915745"/>
              <a:ext cx="121914" cy="12191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122032" y="5699774"/>
              <a:ext cx="0" cy="1278890"/>
            </a:xfrm>
            <a:custGeom>
              <a:avLst/>
              <a:gdLst/>
              <a:ahLst/>
              <a:cxnLst/>
              <a:rect l="l" t="t" r="r" b="b"/>
              <a:pathLst>
                <a:path h="1278890">
                  <a:moveTo>
                    <a:pt x="0" y="815326"/>
                  </a:moveTo>
                  <a:lnTo>
                    <a:pt x="0" y="1278595"/>
                  </a:lnTo>
                </a:path>
                <a:path h="1278890">
                  <a:moveTo>
                    <a:pt x="0" y="0"/>
                  </a:moveTo>
                  <a:lnTo>
                    <a:pt x="0" y="434326"/>
                  </a:lnTo>
                </a:path>
              </a:pathLst>
            </a:custGeom>
            <a:ln w="2551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1123" y="6935194"/>
              <a:ext cx="121914" cy="12191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446323" y="7366372"/>
              <a:ext cx="0" cy="1466850"/>
            </a:xfrm>
            <a:custGeom>
              <a:avLst/>
              <a:gdLst/>
              <a:ahLst/>
              <a:cxnLst/>
              <a:rect l="l" t="t" r="r" b="b"/>
              <a:pathLst>
                <a:path h="1466850">
                  <a:moveTo>
                    <a:pt x="0" y="1058151"/>
                  </a:moveTo>
                  <a:lnTo>
                    <a:pt x="0" y="1466844"/>
                  </a:lnTo>
                </a:path>
                <a:path h="1466850">
                  <a:moveTo>
                    <a:pt x="0" y="0"/>
                  </a:moveTo>
                  <a:lnTo>
                    <a:pt x="0" y="677151"/>
                  </a:lnTo>
                </a:path>
              </a:pathLst>
            </a:custGeom>
            <a:ln w="25527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5423" y="8777342"/>
              <a:ext cx="121914" cy="12191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121089" y="7356648"/>
              <a:ext cx="0" cy="1477010"/>
            </a:xfrm>
            <a:custGeom>
              <a:avLst/>
              <a:gdLst/>
              <a:ahLst/>
              <a:cxnLst/>
              <a:rect l="l" t="t" r="r" b="b"/>
              <a:pathLst>
                <a:path h="1477009">
                  <a:moveTo>
                    <a:pt x="0" y="0"/>
                  </a:moveTo>
                  <a:lnTo>
                    <a:pt x="0" y="623374"/>
                  </a:lnTo>
                </a:path>
                <a:path h="1477009">
                  <a:moveTo>
                    <a:pt x="0" y="966274"/>
                  </a:moveTo>
                  <a:lnTo>
                    <a:pt x="0" y="1476569"/>
                  </a:lnTo>
                </a:path>
              </a:pathLst>
            </a:custGeom>
            <a:ln w="25538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60194" y="8777344"/>
              <a:ext cx="121914" cy="12191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172762" y="8043523"/>
              <a:ext cx="571500" cy="381000"/>
            </a:xfrm>
            <a:custGeom>
              <a:avLst/>
              <a:gdLst/>
              <a:ahLst/>
              <a:cxnLst/>
              <a:rect l="l" t="t" r="r" b="b"/>
              <a:pathLst>
                <a:path w="571500" h="381000">
                  <a:moveTo>
                    <a:pt x="5715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571500" y="3810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233164" y="8096050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400" spc="-4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BABABA"/>
                </a:solidFill>
                <a:latin typeface="Lucida Sans Unicode"/>
                <a:cs typeface="Lucida Sans Unicode"/>
              </a:rPr>
              <a:t>4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004235" y="6082116"/>
            <a:ext cx="785495" cy="719455"/>
          </a:xfrm>
          <a:custGeom>
            <a:avLst/>
            <a:gdLst/>
            <a:ahLst/>
            <a:cxnLst/>
            <a:rect l="l" t="t" r="r" b="b"/>
            <a:pathLst>
              <a:path w="785495" h="719454">
                <a:moveTo>
                  <a:pt x="644127" y="0"/>
                </a:moveTo>
                <a:lnTo>
                  <a:pt x="0" y="555995"/>
                </a:lnTo>
                <a:lnTo>
                  <a:pt x="141074" y="719430"/>
                </a:lnTo>
                <a:lnTo>
                  <a:pt x="785201" y="163436"/>
                </a:lnTo>
                <a:lnTo>
                  <a:pt x="64412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 rot="19200000">
            <a:off x="3063713" y="6359404"/>
            <a:ext cx="67717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dirty="0">
                <a:latin typeface="Lucida Sans Unicode"/>
                <a:cs typeface="Lucida Sans Unicode"/>
              </a:rPr>
              <a:t>10</a:t>
            </a:r>
            <a:r>
              <a:rPr sz="1400" spc="-60" dirty="0">
                <a:latin typeface="Lucida Sans Unicode"/>
                <a:cs typeface="Lucida Sans Unicode"/>
              </a:rPr>
              <a:t> </a:t>
            </a:r>
            <a:r>
              <a:rPr sz="2100" baseline="1984" dirty="0">
                <a:latin typeface="Lucida Sans Unicode"/>
                <a:cs typeface="Lucida Sans Unicode"/>
              </a:rPr>
              <a:t>/</a:t>
            </a:r>
            <a:r>
              <a:rPr sz="2100" spc="-89" baseline="1984" dirty="0">
                <a:latin typeface="Lucida Sans Unicode"/>
                <a:cs typeface="Lucida Sans Unicode"/>
              </a:rPr>
              <a:t> </a:t>
            </a:r>
            <a:r>
              <a:rPr sz="2100" spc="-37" baseline="1984" dirty="0">
                <a:latin typeface="Lucida Sans Unicode"/>
                <a:cs typeface="Lucida Sans Unicode"/>
              </a:rPr>
              <a:t>10</a:t>
            </a:r>
            <a:endParaRPr sz="2100" baseline="1984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756693" y="7163317"/>
            <a:ext cx="676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10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8769" y="7186990"/>
            <a:ext cx="571500" cy="215900"/>
          </a:xfrm>
          <a:custGeom>
            <a:avLst/>
            <a:gdLst/>
            <a:ahLst/>
            <a:cxnLst/>
            <a:rect l="l" t="t" r="r" b="b"/>
            <a:pathLst>
              <a:path w="571500" h="215900">
                <a:moveTo>
                  <a:pt x="571500" y="0"/>
                </a:moveTo>
                <a:lnTo>
                  <a:pt x="0" y="0"/>
                </a:lnTo>
                <a:lnTo>
                  <a:pt x="0" y="215899"/>
                </a:lnTo>
                <a:lnTo>
                  <a:pt x="571500" y="215899"/>
                </a:lnTo>
                <a:lnTo>
                  <a:pt x="5715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179170" y="7163317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5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35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5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213707" y="5325228"/>
            <a:ext cx="5092065" cy="3942715"/>
            <a:chOff x="2213707" y="5325228"/>
            <a:chExt cx="5092065" cy="3942715"/>
          </a:xfrm>
        </p:grpSpPr>
        <p:sp>
          <p:nvSpPr>
            <p:cNvPr id="43" name="object 43"/>
            <p:cNvSpPr/>
            <p:nvPr/>
          </p:nvSpPr>
          <p:spPr>
            <a:xfrm>
              <a:off x="4264533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264533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939308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9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2" y="52691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2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5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5" y="5854"/>
                  </a:lnTo>
                  <a:lnTo>
                    <a:pt x="179899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939308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264533" y="708445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7"/>
                  </a:lnTo>
                  <a:lnTo>
                    <a:pt x="52691" y="52690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5"/>
                  </a:lnTo>
                  <a:lnTo>
                    <a:pt x="91052" y="336378"/>
                  </a:lnTo>
                  <a:lnTo>
                    <a:pt x="134263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8"/>
                  </a:lnTo>
                  <a:lnTo>
                    <a:pt x="307106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0"/>
                  </a:lnTo>
                  <a:lnTo>
                    <a:pt x="268745" y="23417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264533" y="708445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939308" y="5331577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9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2" y="52691"/>
                  </a:lnTo>
                  <a:lnTo>
                    <a:pt x="23418" y="91052"/>
                  </a:lnTo>
                  <a:lnTo>
                    <a:pt x="5854" y="134263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2" y="307106"/>
                  </a:lnTo>
                  <a:lnTo>
                    <a:pt x="91052" y="336379"/>
                  </a:lnTo>
                  <a:lnTo>
                    <a:pt x="134263" y="353943"/>
                  </a:lnTo>
                  <a:lnTo>
                    <a:pt x="179899" y="359797"/>
                  </a:lnTo>
                  <a:lnTo>
                    <a:pt x="225535" y="353943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3"/>
                  </a:lnTo>
                  <a:lnTo>
                    <a:pt x="336379" y="91052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5" y="5854"/>
                  </a:lnTo>
                  <a:lnTo>
                    <a:pt x="179899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939308" y="533157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939308" y="708445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9" y="0"/>
                  </a:moveTo>
                  <a:lnTo>
                    <a:pt x="134263" y="5854"/>
                  </a:lnTo>
                  <a:lnTo>
                    <a:pt x="91052" y="23417"/>
                  </a:lnTo>
                  <a:lnTo>
                    <a:pt x="52692" y="52690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2" y="307105"/>
                  </a:lnTo>
                  <a:lnTo>
                    <a:pt x="91052" y="336378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5" y="353942"/>
                  </a:lnTo>
                  <a:lnTo>
                    <a:pt x="268745" y="336378"/>
                  </a:lnTo>
                  <a:lnTo>
                    <a:pt x="307106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0"/>
                  </a:lnTo>
                  <a:lnTo>
                    <a:pt x="268745" y="23417"/>
                  </a:lnTo>
                  <a:lnTo>
                    <a:pt x="225535" y="5854"/>
                  </a:lnTo>
                  <a:lnTo>
                    <a:pt x="179899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939308" y="708445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220058" y="707761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79898" y="0"/>
                  </a:moveTo>
                  <a:lnTo>
                    <a:pt x="134262" y="5854"/>
                  </a:lnTo>
                  <a:lnTo>
                    <a:pt x="91051" y="23417"/>
                  </a:lnTo>
                  <a:lnTo>
                    <a:pt x="52690" y="52690"/>
                  </a:lnTo>
                  <a:lnTo>
                    <a:pt x="23417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7" y="268745"/>
                  </a:lnTo>
                  <a:lnTo>
                    <a:pt x="52690" y="307105"/>
                  </a:lnTo>
                  <a:lnTo>
                    <a:pt x="91051" y="336378"/>
                  </a:lnTo>
                  <a:lnTo>
                    <a:pt x="134262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8"/>
                  </a:lnTo>
                  <a:lnTo>
                    <a:pt x="307105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5" y="52690"/>
                  </a:lnTo>
                  <a:lnTo>
                    <a:pt x="268745" y="23417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220057" y="707761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07106" y="52691"/>
                  </a:moveTo>
                  <a:lnTo>
                    <a:pt x="336379" y="91051"/>
                  </a:lnTo>
                  <a:lnTo>
                    <a:pt x="353943" y="134262"/>
                  </a:lnTo>
                  <a:lnTo>
                    <a:pt x="359797" y="179898"/>
                  </a:lnTo>
                  <a:lnTo>
                    <a:pt x="353943" y="225534"/>
                  </a:lnTo>
                  <a:lnTo>
                    <a:pt x="336379" y="268745"/>
                  </a:lnTo>
                  <a:lnTo>
                    <a:pt x="307106" y="307106"/>
                  </a:lnTo>
                  <a:lnTo>
                    <a:pt x="268745" y="336379"/>
                  </a:lnTo>
                  <a:lnTo>
                    <a:pt x="225534" y="353942"/>
                  </a:lnTo>
                  <a:lnTo>
                    <a:pt x="179898" y="359797"/>
                  </a:lnTo>
                  <a:lnTo>
                    <a:pt x="134262" y="353942"/>
                  </a:lnTo>
                  <a:lnTo>
                    <a:pt x="91051" y="336379"/>
                  </a:lnTo>
                  <a:lnTo>
                    <a:pt x="52691" y="307106"/>
                  </a:lnTo>
                  <a:lnTo>
                    <a:pt x="23418" y="268745"/>
                  </a:lnTo>
                  <a:lnTo>
                    <a:pt x="5854" y="225534"/>
                  </a:lnTo>
                  <a:lnTo>
                    <a:pt x="0" y="179898"/>
                  </a:lnTo>
                  <a:lnTo>
                    <a:pt x="5854" y="134262"/>
                  </a:lnTo>
                  <a:lnTo>
                    <a:pt x="23418" y="91051"/>
                  </a:lnTo>
                  <a:lnTo>
                    <a:pt x="52691" y="52691"/>
                  </a:lnTo>
                  <a:lnTo>
                    <a:pt x="91051" y="23418"/>
                  </a:lnTo>
                  <a:lnTo>
                    <a:pt x="134262" y="5854"/>
                  </a:lnTo>
                  <a:lnTo>
                    <a:pt x="179898" y="0"/>
                  </a:lnTo>
                  <a:lnTo>
                    <a:pt x="225534" y="5854"/>
                  </a:lnTo>
                  <a:lnTo>
                    <a:pt x="268745" y="23418"/>
                  </a:lnTo>
                  <a:lnTo>
                    <a:pt x="307106" y="5269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2335395" y="7085824"/>
            <a:ext cx="1295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968024" y="7074937"/>
            <a:ext cx="372745" cy="372745"/>
            <a:chOff x="8968024" y="7074937"/>
            <a:chExt cx="372745" cy="372745"/>
          </a:xfrm>
        </p:grpSpPr>
        <p:sp>
          <p:nvSpPr>
            <p:cNvPr id="57" name="object 57"/>
            <p:cNvSpPr/>
            <p:nvPr/>
          </p:nvSpPr>
          <p:spPr>
            <a:xfrm>
              <a:off x="8974374" y="708128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7"/>
                  </a:lnTo>
                  <a:lnTo>
                    <a:pt x="52691" y="52690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5"/>
                  </a:lnTo>
                  <a:lnTo>
                    <a:pt x="91052" y="336378"/>
                  </a:lnTo>
                  <a:lnTo>
                    <a:pt x="134263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8"/>
                  </a:lnTo>
                  <a:lnTo>
                    <a:pt x="307106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0"/>
                  </a:lnTo>
                  <a:lnTo>
                    <a:pt x="268745" y="23417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974374" y="7081287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307106" y="52691"/>
                  </a:moveTo>
                  <a:lnTo>
                    <a:pt x="336379" y="91051"/>
                  </a:lnTo>
                  <a:lnTo>
                    <a:pt x="353943" y="134262"/>
                  </a:lnTo>
                  <a:lnTo>
                    <a:pt x="359797" y="179898"/>
                  </a:lnTo>
                  <a:lnTo>
                    <a:pt x="353943" y="225534"/>
                  </a:lnTo>
                  <a:lnTo>
                    <a:pt x="336379" y="268745"/>
                  </a:lnTo>
                  <a:lnTo>
                    <a:pt x="307106" y="307106"/>
                  </a:lnTo>
                  <a:lnTo>
                    <a:pt x="268745" y="336379"/>
                  </a:lnTo>
                  <a:lnTo>
                    <a:pt x="225534" y="353942"/>
                  </a:lnTo>
                  <a:lnTo>
                    <a:pt x="179898" y="359797"/>
                  </a:lnTo>
                  <a:lnTo>
                    <a:pt x="134262" y="353942"/>
                  </a:lnTo>
                  <a:lnTo>
                    <a:pt x="91051" y="336379"/>
                  </a:lnTo>
                  <a:lnTo>
                    <a:pt x="52691" y="307106"/>
                  </a:lnTo>
                  <a:lnTo>
                    <a:pt x="23418" y="268745"/>
                  </a:lnTo>
                  <a:lnTo>
                    <a:pt x="5854" y="225534"/>
                  </a:lnTo>
                  <a:lnTo>
                    <a:pt x="0" y="179898"/>
                  </a:lnTo>
                  <a:lnTo>
                    <a:pt x="5854" y="134262"/>
                  </a:lnTo>
                  <a:lnTo>
                    <a:pt x="23418" y="91051"/>
                  </a:lnTo>
                  <a:lnTo>
                    <a:pt x="52691" y="52691"/>
                  </a:lnTo>
                  <a:lnTo>
                    <a:pt x="91051" y="23418"/>
                  </a:lnTo>
                  <a:lnTo>
                    <a:pt x="134262" y="5854"/>
                  </a:lnTo>
                  <a:lnTo>
                    <a:pt x="179898" y="0"/>
                  </a:lnTo>
                  <a:lnTo>
                    <a:pt x="225534" y="5854"/>
                  </a:lnTo>
                  <a:lnTo>
                    <a:pt x="268745" y="23418"/>
                  </a:lnTo>
                  <a:lnTo>
                    <a:pt x="307106" y="52691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9103528" y="7089498"/>
            <a:ext cx="101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Lucida Sans Unicode"/>
                <a:cs typeface="Lucida Sans Unicode"/>
              </a:rPr>
              <a:t>t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812974" y="6066983"/>
            <a:ext cx="661035" cy="611505"/>
          </a:xfrm>
          <a:custGeom>
            <a:avLst/>
            <a:gdLst/>
            <a:ahLst/>
            <a:cxnLst/>
            <a:rect l="l" t="t" r="r" b="b"/>
            <a:pathLst>
              <a:path w="661034" h="611504">
                <a:moveTo>
                  <a:pt x="140787" y="0"/>
                </a:moveTo>
                <a:lnTo>
                  <a:pt x="0" y="163680"/>
                </a:lnTo>
                <a:lnTo>
                  <a:pt x="519927" y="610890"/>
                </a:lnTo>
                <a:lnTo>
                  <a:pt x="660716" y="447208"/>
                </a:lnTo>
                <a:lnTo>
                  <a:pt x="14078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 rot="2400000">
            <a:off x="7853899" y="6289518"/>
            <a:ext cx="56888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5"/>
              </a:lnSpc>
            </a:pPr>
            <a:r>
              <a:rPr sz="2100" baseline="1984" dirty="0">
                <a:latin typeface="Lucida Sans Unicode"/>
                <a:cs typeface="Lucida Sans Unicode"/>
              </a:rPr>
              <a:t>5</a:t>
            </a:r>
            <a:r>
              <a:rPr sz="2100" spc="-89" baseline="1984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55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506581" y="5379074"/>
            <a:ext cx="635000" cy="215900"/>
          </a:xfrm>
          <a:custGeom>
            <a:avLst/>
            <a:gdLst/>
            <a:ahLst/>
            <a:cxnLst/>
            <a:rect l="l" t="t" r="r" b="b"/>
            <a:pathLst>
              <a:path w="635000" h="215900">
                <a:moveTo>
                  <a:pt x="635000" y="0"/>
                </a:moveTo>
                <a:lnTo>
                  <a:pt x="0" y="0"/>
                </a:lnTo>
                <a:lnTo>
                  <a:pt x="0" y="215900"/>
                </a:lnTo>
                <a:lnTo>
                  <a:pt x="635000" y="215900"/>
                </a:lnTo>
                <a:lnTo>
                  <a:pt x="6350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598732" y="5355402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5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35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9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592382" y="7160341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5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35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8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476802" y="6108370"/>
            <a:ext cx="705485" cy="557530"/>
          </a:xfrm>
          <a:custGeom>
            <a:avLst/>
            <a:gdLst/>
            <a:ahLst/>
            <a:cxnLst/>
            <a:rect l="l" t="t" r="r" b="b"/>
            <a:pathLst>
              <a:path w="705485" h="557529">
                <a:moveTo>
                  <a:pt x="116003" y="0"/>
                </a:moveTo>
                <a:lnTo>
                  <a:pt x="0" y="182087"/>
                </a:lnTo>
                <a:lnTo>
                  <a:pt x="589108" y="557391"/>
                </a:lnTo>
                <a:lnTo>
                  <a:pt x="705111" y="375304"/>
                </a:lnTo>
                <a:lnTo>
                  <a:pt x="11600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 rot="1920000">
            <a:off x="5541390" y="6304393"/>
            <a:ext cx="5682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400" dirty="0">
                <a:latin typeface="Lucida Sans Unicode"/>
                <a:cs typeface="Lucida Sans Unicode"/>
              </a:rPr>
              <a:t>5</a:t>
            </a:r>
            <a:r>
              <a:rPr sz="1400" spc="-5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5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258183" y="5325228"/>
            <a:ext cx="4283075" cy="3175000"/>
            <a:chOff x="4258183" y="5325228"/>
            <a:chExt cx="4283075" cy="3175000"/>
          </a:xfrm>
        </p:grpSpPr>
        <p:sp>
          <p:nvSpPr>
            <p:cNvPr id="68" name="object 68"/>
            <p:cNvSpPr/>
            <p:nvPr/>
          </p:nvSpPr>
          <p:spPr>
            <a:xfrm>
              <a:off x="4264534" y="5331577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  <a:lnTo>
                    <a:pt x="23418" y="91052"/>
                  </a:lnTo>
                  <a:lnTo>
                    <a:pt x="5854" y="134263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3"/>
                  </a:lnTo>
                  <a:lnTo>
                    <a:pt x="179898" y="359797"/>
                  </a:lnTo>
                  <a:lnTo>
                    <a:pt x="225534" y="353943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3"/>
                  </a:lnTo>
                  <a:lnTo>
                    <a:pt x="336379" y="91052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264533" y="533157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796335" y="7811302"/>
              <a:ext cx="744855" cy="688975"/>
            </a:xfrm>
            <a:custGeom>
              <a:avLst/>
              <a:gdLst/>
              <a:ahLst/>
              <a:cxnLst/>
              <a:rect l="l" t="t" r="r" b="b"/>
              <a:pathLst>
                <a:path w="744854" h="688975">
                  <a:moveTo>
                    <a:pt x="602924" y="0"/>
                  </a:moveTo>
                  <a:lnTo>
                    <a:pt x="0" y="525966"/>
                  </a:lnTo>
                  <a:lnTo>
                    <a:pt x="141926" y="688660"/>
                  </a:lnTo>
                  <a:lnTo>
                    <a:pt x="744852" y="162694"/>
                  </a:lnTo>
                  <a:lnTo>
                    <a:pt x="602924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 rot="19140000">
            <a:off x="7835682" y="8071598"/>
            <a:ext cx="67472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5"/>
              </a:lnSpc>
            </a:pPr>
            <a:r>
              <a:rPr sz="1400" dirty="0">
                <a:latin typeface="Lucida Sans Unicode"/>
                <a:cs typeface="Lucida Sans Unicode"/>
              </a:rPr>
              <a:t>10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998101" y="7825923"/>
            <a:ext cx="779145" cy="727710"/>
          </a:xfrm>
          <a:custGeom>
            <a:avLst/>
            <a:gdLst/>
            <a:ahLst/>
            <a:cxnLst/>
            <a:rect l="l" t="t" r="r" b="b"/>
            <a:pathLst>
              <a:path w="779145" h="727709">
                <a:moveTo>
                  <a:pt x="143623" y="0"/>
                </a:moveTo>
                <a:lnTo>
                  <a:pt x="0" y="161199"/>
                </a:lnTo>
                <a:lnTo>
                  <a:pt x="635314" y="727244"/>
                </a:lnTo>
                <a:lnTo>
                  <a:pt x="778937" y="566045"/>
                </a:lnTo>
                <a:lnTo>
                  <a:pt x="14362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 rot="2460000">
            <a:off x="3043908" y="8106808"/>
            <a:ext cx="67717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2100" baseline="1984" dirty="0">
                <a:latin typeface="Lucida Sans Unicode"/>
                <a:cs typeface="Lucida Sans Unicode"/>
              </a:rPr>
              <a:t>10</a:t>
            </a:r>
            <a:r>
              <a:rPr sz="2100" spc="-89" baseline="1984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6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807200" y="6134100"/>
            <a:ext cx="698500" cy="381000"/>
          </a:xfrm>
          <a:custGeom>
            <a:avLst/>
            <a:gdLst/>
            <a:ahLst/>
            <a:cxnLst/>
            <a:rect l="l" t="t" r="r" b="b"/>
            <a:pathLst>
              <a:path w="698500" h="381000">
                <a:moveTo>
                  <a:pt x="698500" y="0"/>
                </a:moveTo>
                <a:lnTo>
                  <a:pt x="0" y="0"/>
                </a:lnTo>
                <a:lnTo>
                  <a:pt x="0" y="381000"/>
                </a:lnTo>
                <a:lnTo>
                  <a:pt x="698500" y="381000"/>
                </a:lnTo>
                <a:lnTo>
                  <a:pt x="6985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6874827" y="6186627"/>
            <a:ext cx="5632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400" spc="-4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BABABA"/>
                </a:solidFill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9601570" y="7081837"/>
            <a:ext cx="20720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5425" algn="l"/>
                <a:tab pos="1790700" algn="l"/>
              </a:tabLst>
            </a:pP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value</a:t>
            </a:r>
            <a:r>
              <a:rPr sz="1600" b="1" spc="9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of</a:t>
            </a:r>
            <a:r>
              <a:rPr sz="1600" b="1" spc="9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spc="-20" dirty="0">
                <a:solidFill>
                  <a:srgbClr val="8D3124"/>
                </a:solidFill>
                <a:latin typeface="Tahoma"/>
                <a:cs typeface="Tahoma"/>
              </a:rPr>
              <a:t>flow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	</a:t>
            </a:r>
            <a:r>
              <a:rPr sz="1600" b="1" spc="-50" dirty="0">
                <a:solidFill>
                  <a:srgbClr val="8D3124"/>
                </a:solidFill>
                <a:latin typeface="Tahoma"/>
                <a:cs typeface="Tahoma"/>
              </a:rPr>
              <a:t>=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	</a:t>
            </a:r>
            <a:r>
              <a:rPr sz="1600" b="1" spc="-25" dirty="0">
                <a:solidFill>
                  <a:srgbClr val="8D3124"/>
                </a:solidFill>
                <a:latin typeface="Tahoma"/>
                <a:cs typeface="Tahoma"/>
              </a:rPr>
              <a:t>25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169787" y="6215360"/>
            <a:ext cx="571500" cy="381000"/>
          </a:xfrm>
          <a:custGeom>
            <a:avLst/>
            <a:gdLst/>
            <a:ahLst/>
            <a:cxnLst/>
            <a:rect l="l" t="t" r="r" b="b"/>
            <a:pathLst>
              <a:path w="571500" h="381000">
                <a:moveTo>
                  <a:pt x="571500" y="0"/>
                </a:moveTo>
                <a:lnTo>
                  <a:pt x="0" y="0"/>
                </a:lnTo>
                <a:lnTo>
                  <a:pt x="0" y="381000"/>
                </a:lnTo>
                <a:lnTo>
                  <a:pt x="571500" y="381000"/>
                </a:lnTo>
                <a:lnTo>
                  <a:pt x="5715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230188" y="6267887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400" spc="-4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BABABA"/>
                </a:solidFill>
                <a:latin typeface="Lucida Sans Unicode"/>
                <a:cs typeface="Lucida Sans Unicode"/>
              </a:rPr>
              <a:t>4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541300" y="8006784"/>
            <a:ext cx="597535" cy="492125"/>
          </a:xfrm>
          <a:custGeom>
            <a:avLst/>
            <a:gdLst/>
            <a:ahLst/>
            <a:cxnLst/>
            <a:rect l="l" t="t" r="r" b="b"/>
            <a:pathLst>
              <a:path w="597535" h="492125">
                <a:moveTo>
                  <a:pt x="117271" y="0"/>
                </a:moveTo>
                <a:lnTo>
                  <a:pt x="0" y="181274"/>
                </a:lnTo>
                <a:lnTo>
                  <a:pt x="479842" y="491698"/>
                </a:lnTo>
                <a:lnTo>
                  <a:pt x="597114" y="310424"/>
                </a:lnTo>
                <a:lnTo>
                  <a:pt x="11727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 rot="1920000">
            <a:off x="5603754" y="8170386"/>
            <a:ext cx="46403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5"/>
              </a:lnSpc>
            </a:pPr>
            <a:r>
              <a:rPr sz="2100" baseline="1984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2100" spc="-97" baseline="1984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6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BABABA"/>
                </a:solidFill>
                <a:latin typeface="Lucida Sans Unicode"/>
                <a:cs typeface="Lucida Sans Unicode"/>
              </a:rPr>
              <a:t>6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341264" y="7980032"/>
            <a:ext cx="2143760" cy="1277620"/>
          </a:xfrm>
          <a:custGeom>
            <a:avLst/>
            <a:gdLst/>
            <a:ahLst/>
            <a:cxnLst/>
            <a:rect l="l" t="t" r="r" b="b"/>
            <a:pathLst>
              <a:path w="2143759" h="1277620">
                <a:moveTo>
                  <a:pt x="876300" y="959827"/>
                </a:moveTo>
                <a:lnTo>
                  <a:pt x="0" y="959827"/>
                </a:lnTo>
                <a:lnTo>
                  <a:pt x="0" y="1277327"/>
                </a:lnTo>
                <a:lnTo>
                  <a:pt x="876300" y="1277327"/>
                </a:lnTo>
                <a:lnTo>
                  <a:pt x="876300" y="959827"/>
                </a:lnTo>
                <a:close/>
              </a:path>
              <a:path w="2143759" h="1277620">
                <a:moveTo>
                  <a:pt x="2143645" y="0"/>
                </a:moveTo>
                <a:lnTo>
                  <a:pt x="1445145" y="0"/>
                </a:lnTo>
                <a:lnTo>
                  <a:pt x="1445145" y="342900"/>
                </a:lnTo>
                <a:lnTo>
                  <a:pt x="2143645" y="342900"/>
                </a:lnTo>
                <a:lnTo>
                  <a:pt x="2143645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6854037" y="8019850"/>
            <a:ext cx="5632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400" spc="-4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BABABA"/>
                </a:solidFill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441522" y="8978360"/>
            <a:ext cx="676275" cy="236854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dirty="0">
                <a:latin typeface="Lucida Sans Unicode"/>
                <a:cs typeface="Lucida Sans Unicode"/>
              </a:rPr>
              <a:t>10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16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8" name="object 8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83" name="object 83"/>
          <p:cNvSpPr txBox="1"/>
          <p:nvPr/>
        </p:nvSpPr>
        <p:spPr>
          <a:xfrm>
            <a:off x="4058493" y="4478337"/>
            <a:ext cx="4329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27885" algn="l"/>
                <a:tab pos="2423795" algn="l"/>
                <a:tab pos="4048125" algn="l"/>
              </a:tabLst>
            </a:pP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net</a:t>
            </a:r>
            <a:r>
              <a:rPr sz="1600" b="1" spc="7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flow</a:t>
            </a:r>
            <a:r>
              <a:rPr sz="1600" b="1" spc="7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across</a:t>
            </a:r>
            <a:r>
              <a:rPr sz="1600" b="1" spc="7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spc="-25" dirty="0">
                <a:solidFill>
                  <a:srgbClr val="8D3124"/>
                </a:solidFill>
                <a:latin typeface="Tahoma"/>
                <a:cs typeface="Tahoma"/>
              </a:rPr>
              <a:t>cut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	</a:t>
            </a:r>
            <a:r>
              <a:rPr sz="1600" b="1" spc="-50" dirty="0">
                <a:solidFill>
                  <a:srgbClr val="8D3124"/>
                </a:solidFill>
                <a:latin typeface="Tahoma"/>
                <a:cs typeface="Tahoma"/>
              </a:rPr>
              <a:t>=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	5</a:t>
            </a:r>
            <a:r>
              <a:rPr sz="1600" b="1" spc="50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+</a:t>
            </a:r>
            <a:r>
              <a:rPr sz="1600" b="1" spc="5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10</a:t>
            </a:r>
            <a:r>
              <a:rPr sz="1600" b="1" spc="5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+</a:t>
            </a:r>
            <a:r>
              <a:rPr sz="1600" b="1" spc="5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10</a:t>
            </a:r>
            <a:r>
              <a:rPr sz="1600" b="1" spc="5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spc="-50" dirty="0">
                <a:solidFill>
                  <a:srgbClr val="8D3124"/>
                </a:solidFill>
                <a:latin typeface="Tahoma"/>
                <a:cs typeface="Tahoma"/>
              </a:rPr>
              <a:t>=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	</a:t>
            </a:r>
            <a:r>
              <a:rPr sz="1600" b="1" spc="-25" dirty="0">
                <a:solidFill>
                  <a:srgbClr val="8D3124"/>
                </a:solidFill>
                <a:latin typeface="Tahoma"/>
                <a:cs typeface="Tahoma"/>
              </a:rPr>
              <a:t>25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0" name="图片 89" descr="手表上有字&#10;&#10;AI 生成的内容可能不正确。">
            <a:extLst>
              <a:ext uri="{FF2B5EF4-FFF2-40B4-BE49-F238E27FC236}">
                <a16:creationId xmlns:a16="http://schemas.microsoft.com/office/drawing/2014/main" id="{07130A6E-1213-7E5F-030C-69D6AFB11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157" y="2548809"/>
            <a:ext cx="63373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58172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Relationship</a:t>
            </a:r>
            <a:r>
              <a:rPr spc="50" dirty="0"/>
              <a:t> </a:t>
            </a:r>
            <a:r>
              <a:rPr dirty="0"/>
              <a:t>between</a:t>
            </a:r>
            <a:r>
              <a:rPr spc="55" dirty="0"/>
              <a:t> </a:t>
            </a:r>
            <a:r>
              <a:rPr dirty="0"/>
              <a:t>flows</a:t>
            </a:r>
            <a:r>
              <a:rPr spc="55" dirty="0"/>
              <a:t> </a:t>
            </a:r>
            <a:r>
              <a:rPr spc="60" dirty="0"/>
              <a:t>and</a:t>
            </a:r>
            <a:r>
              <a:rPr spc="55" dirty="0"/>
              <a:t> </a:t>
            </a:r>
            <a:r>
              <a:rPr spc="-35" dirty="0"/>
              <a:t>cuts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221740"/>
            <a:ext cx="1012380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2973705" algn="l"/>
                <a:tab pos="377317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Flow</a:t>
            </a:r>
            <a:r>
              <a:rPr sz="2400" spc="10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value</a:t>
            </a:r>
            <a:r>
              <a:rPr sz="2400" spc="1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f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cut.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Then, </a:t>
            </a:r>
            <a:r>
              <a:rPr sz="2400" dirty="0">
                <a:latin typeface="Lucida Sans Unicode"/>
                <a:cs typeface="Lucida Sans Unicode"/>
              </a:rPr>
              <a:t>the value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equals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 across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cut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B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25950" y="5436080"/>
            <a:ext cx="6680200" cy="3743960"/>
            <a:chOff x="2325950" y="5436080"/>
            <a:chExt cx="6680200" cy="3743960"/>
          </a:xfrm>
        </p:grpSpPr>
        <p:sp>
          <p:nvSpPr>
            <p:cNvPr id="5" name="object 5"/>
            <p:cNvSpPr/>
            <p:nvPr/>
          </p:nvSpPr>
          <p:spPr>
            <a:xfrm>
              <a:off x="4637532" y="7473720"/>
              <a:ext cx="2432685" cy="1577340"/>
            </a:xfrm>
            <a:custGeom>
              <a:avLst/>
              <a:gdLst/>
              <a:ahLst/>
              <a:cxnLst/>
              <a:rect l="l" t="t" r="r" b="b"/>
              <a:pathLst>
                <a:path w="2432684" h="1577340">
                  <a:moveTo>
                    <a:pt x="0" y="0"/>
                  </a:moveTo>
                  <a:lnTo>
                    <a:pt x="10657" y="6907"/>
                  </a:lnTo>
                  <a:lnTo>
                    <a:pt x="2432650" y="1576759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457" y="7430893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0" y="0"/>
                  </a:moveTo>
                  <a:lnTo>
                    <a:pt x="69152" y="117467"/>
                  </a:lnTo>
                  <a:lnTo>
                    <a:pt x="76732" y="49734"/>
                  </a:lnTo>
                  <a:lnTo>
                    <a:pt x="135465" y="15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72629" y="7463205"/>
              <a:ext cx="1774189" cy="1547495"/>
            </a:xfrm>
            <a:custGeom>
              <a:avLst/>
              <a:gdLst/>
              <a:ahLst/>
              <a:cxnLst/>
              <a:rect l="l" t="t" r="r" b="b"/>
              <a:pathLst>
                <a:path w="1774190" h="1547495">
                  <a:moveTo>
                    <a:pt x="1773754" y="0"/>
                  </a:moveTo>
                  <a:lnTo>
                    <a:pt x="1764183" y="8348"/>
                  </a:lnTo>
                  <a:lnTo>
                    <a:pt x="0" y="1547247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73771" y="7411445"/>
              <a:ext cx="132080" cy="126364"/>
            </a:xfrm>
            <a:custGeom>
              <a:avLst/>
              <a:gdLst/>
              <a:ahLst/>
              <a:cxnLst/>
              <a:rect l="l" t="t" r="r" b="b"/>
              <a:pathLst>
                <a:path w="132079" h="126365">
                  <a:moveTo>
                    <a:pt x="131949" y="0"/>
                  </a:moveTo>
                  <a:lnTo>
                    <a:pt x="0" y="34204"/>
                  </a:lnTo>
                  <a:lnTo>
                    <a:pt x="63041" y="60107"/>
                  </a:lnTo>
                  <a:lnTo>
                    <a:pt x="80144" y="126081"/>
                  </a:lnTo>
                  <a:lnTo>
                    <a:pt x="13194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62836" y="5448780"/>
              <a:ext cx="1873885" cy="1610360"/>
            </a:xfrm>
            <a:custGeom>
              <a:avLst/>
              <a:gdLst/>
              <a:ahLst/>
              <a:cxnLst/>
              <a:rect l="l" t="t" r="r" b="b"/>
              <a:pathLst>
                <a:path w="1873884" h="1610359">
                  <a:moveTo>
                    <a:pt x="1873441" y="1609895"/>
                  </a:moveTo>
                  <a:lnTo>
                    <a:pt x="1863809" y="160161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63798" y="6984297"/>
              <a:ext cx="132715" cy="125730"/>
            </a:xfrm>
            <a:custGeom>
              <a:avLst/>
              <a:gdLst/>
              <a:ahLst/>
              <a:cxnLst/>
              <a:rect l="l" t="t" r="r" b="b"/>
              <a:pathLst>
                <a:path w="132715" h="125729">
                  <a:moveTo>
                    <a:pt x="79460" y="0"/>
                  </a:moveTo>
                  <a:lnTo>
                    <a:pt x="62847" y="66099"/>
                  </a:lnTo>
                  <a:lnTo>
                    <a:pt x="0" y="92468"/>
                  </a:lnTo>
                  <a:lnTo>
                    <a:pt x="132199" y="125695"/>
                  </a:lnTo>
                  <a:lnTo>
                    <a:pt x="7946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58693" y="5531085"/>
              <a:ext cx="2439035" cy="1556385"/>
            </a:xfrm>
            <a:custGeom>
              <a:avLst/>
              <a:gdLst/>
              <a:ahLst/>
              <a:cxnLst/>
              <a:rect l="l" t="t" r="r" b="b"/>
              <a:pathLst>
                <a:path w="2439034" h="1556384">
                  <a:moveTo>
                    <a:pt x="2438554" y="1556002"/>
                  </a:moveTo>
                  <a:lnTo>
                    <a:pt x="2427848" y="154917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28055" y="7012471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90" h="117475">
                  <a:moveTo>
                    <a:pt x="65581" y="0"/>
                  </a:moveTo>
                  <a:lnTo>
                    <a:pt x="58486" y="67784"/>
                  </a:lnTo>
                  <a:lnTo>
                    <a:pt x="0" y="102778"/>
                  </a:lnTo>
                  <a:lnTo>
                    <a:pt x="135569" y="116970"/>
                  </a:lnTo>
                  <a:lnTo>
                    <a:pt x="65581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97332" y="5775837"/>
              <a:ext cx="1718945" cy="1483995"/>
            </a:xfrm>
            <a:custGeom>
              <a:avLst/>
              <a:gdLst/>
              <a:ahLst/>
              <a:cxnLst/>
              <a:rect l="l" t="t" r="r" b="b"/>
              <a:pathLst>
                <a:path w="1718945" h="1483995">
                  <a:moveTo>
                    <a:pt x="1718747" y="0"/>
                  </a:moveTo>
                  <a:lnTo>
                    <a:pt x="1689906" y="24896"/>
                  </a:lnTo>
                  <a:lnTo>
                    <a:pt x="0" y="1483719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29971" y="5651354"/>
              <a:ext cx="330835" cy="314960"/>
            </a:xfrm>
            <a:custGeom>
              <a:avLst/>
              <a:gdLst/>
              <a:ahLst/>
              <a:cxnLst/>
              <a:rect l="l" t="t" r="r" b="b"/>
              <a:pathLst>
                <a:path w="330835" h="314960">
                  <a:moveTo>
                    <a:pt x="330309" y="0"/>
                  </a:moveTo>
                  <a:lnTo>
                    <a:pt x="0" y="83811"/>
                  </a:lnTo>
                  <a:lnTo>
                    <a:pt x="157266" y="149379"/>
                  </a:lnTo>
                  <a:lnTo>
                    <a:pt x="199172" y="314534"/>
                  </a:lnTo>
                  <a:lnTo>
                    <a:pt x="33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46037" y="7359064"/>
              <a:ext cx="1691639" cy="1506220"/>
            </a:xfrm>
            <a:custGeom>
              <a:avLst/>
              <a:gdLst/>
              <a:ahLst/>
              <a:cxnLst/>
              <a:rect l="l" t="t" r="r" b="b"/>
              <a:pathLst>
                <a:path w="1691639" h="1506220">
                  <a:moveTo>
                    <a:pt x="1691403" y="1505688"/>
                  </a:moveTo>
                  <a:lnTo>
                    <a:pt x="1662945" y="1480355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50736" y="8674923"/>
              <a:ext cx="329565" cy="316865"/>
            </a:xfrm>
            <a:custGeom>
              <a:avLst/>
              <a:gdLst/>
              <a:ahLst/>
              <a:cxnLst/>
              <a:rect l="l" t="t" r="r" b="b"/>
              <a:pathLst>
                <a:path w="329564" h="316865">
                  <a:moveTo>
                    <a:pt x="202664" y="0"/>
                  </a:moveTo>
                  <a:lnTo>
                    <a:pt x="158247" y="164497"/>
                  </a:lnTo>
                  <a:lnTo>
                    <a:pt x="0" y="227662"/>
                  </a:lnTo>
                  <a:lnTo>
                    <a:pt x="328993" y="316495"/>
                  </a:lnTo>
                  <a:lnTo>
                    <a:pt x="2026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64050" y="7297605"/>
              <a:ext cx="1686560" cy="0"/>
            </a:xfrm>
            <a:custGeom>
              <a:avLst/>
              <a:gdLst/>
              <a:ahLst/>
              <a:cxnLst/>
              <a:rect l="l" t="t" r="r" b="b"/>
              <a:pathLst>
                <a:path w="1686560">
                  <a:moveTo>
                    <a:pt x="1326219" y="0"/>
                  </a:moveTo>
                  <a:lnTo>
                    <a:pt x="1686284" y="0"/>
                  </a:lnTo>
                </a:path>
                <a:path w="1686560">
                  <a:moveTo>
                    <a:pt x="0" y="0"/>
                  </a:moveTo>
                  <a:lnTo>
                    <a:pt x="754719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36033" y="714520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" y="0"/>
                  </a:moveTo>
                  <a:lnTo>
                    <a:pt x="76201" y="152400"/>
                  </a:lnTo>
                  <a:lnTo>
                    <a:pt x="0" y="304800"/>
                  </a:lnTo>
                  <a:lnTo>
                    <a:pt x="304801" y="1524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83303" y="7297603"/>
              <a:ext cx="2453005" cy="0"/>
            </a:xfrm>
            <a:custGeom>
              <a:avLst/>
              <a:gdLst/>
              <a:ahLst/>
              <a:cxnLst/>
              <a:rect l="l" t="t" r="r" b="b"/>
              <a:pathLst>
                <a:path w="2453004">
                  <a:moveTo>
                    <a:pt x="0" y="0"/>
                  </a:moveTo>
                  <a:lnTo>
                    <a:pt x="1148678" y="0"/>
                  </a:lnTo>
                </a:path>
                <a:path w="2453004">
                  <a:moveTo>
                    <a:pt x="1720178" y="0"/>
                  </a:moveTo>
                  <a:lnTo>
                    <a:pt x="2452960" y="0"/>
                  </a:lnTo>
                </a:path>
              </a:pathLst>
            </a:custGeom>
            <a:ln w="2540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93084" y="7236644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79906" y="7297614"/>
              <a:ext cx="1798955" cy="0"/>
            </a:xfrm>
            <a:custGeom>
              <a:avLst/>
              <a:gdLst/>
              <a:ahLst/>
              <a:cxnLst/>
              <a:rect l="l" t="t" r="r" b="b"/>
              <a:pathLst>
                <a:path w="1798954">
                  <a:moveTo>
                    <a:pt x="0" y="0"/>
                  </a:moveTo>
                  <a:lnTo>
                    <a:pt x="614634" y="0"/>
                  </a:lnTo>
                </a:path>
                <a:path w="1798954">
                  <a:moveTo>
                    <a:pt x="1414734" y="0"/>
                  </a:moveTo>
                  <a:lnTo>
                    <a:pt x="1798457" y="0"/>
                  </a:lnTo>
                </a:path>
              </a:pathLst>
            </a:custGeom>
            <a:ln w="25414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835181" y="723664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81" y="60958"/>
                  </a:lnTo>
                  <a:lnTo>
                    <a:pt x="1" y="121920"/>
                  </a:lnTo>
                  <a:lnTo>
                    <a:pt x="121921" y="60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7646" y="5525282"/>
              <a:ext cx="2359025" cy="0"/>
            </a:xfrm>
            <a:custGeom>
              <a:avLst/>
              <a:gdLst/>
              <a:ahLst/>
              <a:cxnLst/>
              <a:rect l="l" t="t" r="r" b="b"/>
              <a:pathLst>
                <a:path w="2359025">
                  <a:moveTo>
                    <a:pt x="0" y="0"/>
                  </a:moveTo>
                  <a:lnTo>
                    <a:pt x="1028934" y="0"/>
                  </a:lnTo>
                </a:path>
                <a:path w="2359025">
                  <a:moveTo>
                    <a:pt x="1663934" y="0"/>
                  </a:moveTo>
                  <a:lnTo>
                    <a:pt x="2358617" y="0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93084" y="546432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7646" y="9118550"/>
              <a:ext cx="2360295" cy="0"/>
            </a:xfrm>
            <a:custGeom>
              <a:avLst/>
              <a:gdLst/>
              <a:ahLst/>
              <a:cxnLst/>
              <a:rect l="l" t="t" r="r" b="b"/>
              <a:pathLst>
                <a:path w="2360295">
                  <a:moveTo>
                    <a:pt x="1739921" y="0"/>
                  </a:moveTo>
                  <a:lnTo>
                    <a:pt x="2360136" y="0"/>
                  </a:lnTo>
                </a:path>
                <a:path w="2360295">
                  <a:moveTo>
                    <a:pt x="0" y="0"/>
                  </a:moveTo>
                  <a:lnTo>
                    <a:pt x="863621" y="0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94602" y="905759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59"/>
                  </a:ln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47247" y="5502511"/>
              <a:ext cx="0" cy="1469390"/>
            </a:xfrm>
            <a:custGeom>
              <a:avLst/>
              <a:gdLst/>
              <a:ahLst/>
              <a:cxnLst/>
              <a:rect l="l" t="t" r="r" b="b"/>
              <a:pathLst>
                <a:path h="1469390">
                  <a:moveTo>
                    <a:pt x="0" y="0"/>
                  </a:moveTo>
                  <a:lnTo>
                    <a:pt x="0" y="712849"/>
                  </a:lnTo>
                </a:path>
                <a:path h="1469390">
                  <a:moveTo>
                    <a:pt x="0" y="1093849"/>
                  </a:moveTo>
                  <a:lnTo>
                    <a:pt x="0" y="1469109"/>
                  </a:lnTo>
                </a:path>
              </a:pathLst>
            </a:custGeom>
            <a:ln w="25533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6350" y="6915745"/>
              <a:ext cx="121914" cy="12191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122032" y="5699774"/>
              <a:ext cx="0" cy="1278890"/>
            </a:xfrm>
            <a:custGeom>
              <a:avLst/>
              <a:gdLst/>
              <a:ahLst/>
              <a:cxnLst/>
              <a:rect l="l" t="t" r="r" b="b"/>
              <a:pathLst>
                <a:path h="1278890">
                  <a:moveTo>
                    <a:pt x="0" y="815326"/>
                  </a:moveTo>
                  <a:lnTo>
                    <a:pt x="0" y="1278595"/>
                  </a:lnTo>
                </a:path>
                <a:path h="1278890">
                  <a:moveTo>
                    <a:pt x="0" y="0"/>
                  </a:moveTo>
                  <a:lnTo>
                    <a:pt x="0" y="434326"/>
                  </a:lnTo>
                </a:path>
              </a:pathLst>
            </a:custGeom>
            <a:ln w="2551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1123" y="6935194"/>
              <a:ext cx="121914" cy="12191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446323" y="7366372"/>
              <a:ext cx="0" cy="1466850"/>
            </a:xfrm>
            <a:custGeom>
              <a:avLst/>
              <a:gdLst/>
              <a:ahLst/>
              <a:cxnLst/>
              <a:rect l="l" t="t" r="r" b="b"/>
              <a:pathLst>
                <a:path h="1466850">
                  <a:moveTo>
                    <a:pt x="0" y="1058151"/>
                  </a:moveTo>
                  <a:lnTo>
                    <a:pt x="0" y="1466844"/>
                  </a:lnTo>
                </a:path>
                <a:path h="1466850">
                  <a:moveTo>
                    <a:pt x="0" y="0"/>
                  </a:moveTo>
                  <a:lnTo>
                    <a:pt x="0" y="677151"/>
                  </a:lnTo>
                </a:path>
              </a:pathLst>
            </a:custGeom>
            <a:ln w="25527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5423" y="8777342"/>
              <a:ext cx="121914" cy="12191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121089" y="7356648"/>
              <a:ext cx="0" cy="1477010"/>
            </a:xfrm>
            <a:custGeom>
              <a:avLst/>
              <a:gdLst/>
              <a:ahLst/>
              <a:cxnLst/>
              <a:rect l="l" t="t" r="r" b="b"/>
              <a:pathLst>
                <a:path h="1477009">
                  <a:moveTo>
                    <a:pt x="0" y="0"/>
                  </a:moveTo>
                  <a:lnTo>
                    <a:pt x="0" y="623374"/>
                  </a:lnTo>
                </a:path>
                <a:path h="1477009">
                  <a:moveTo>
                    <a:pt x="0" y="966274"/>
                  </a:moveTo>
                  <a:lnTo>
                    <a:pt x="0" y="1476569"/>
                  </a:lnTo>
                </a:path>
              </a:pathLst>
            </a:custGeom>
            <a:ln w="25538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60194" y="8777344"/>
              <a:ext cx="121914" cy="12191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172762" y="8043523"/>
              <a:ext cx="571500" cy="381000"/>
            </a:xfrm>
            <a:custGeom>
              <a:avLst/>
              <a:gdLst/>
              <a:ahLst/>
              <a:cxnLst/>
              <a:rect l="l" t="t" r="r" b="b"/>
              <a:pathLst>
                <a:path w="571500" h="381000">
                  <a:moveTo>
                    <a:pt x="5715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571500" y="3810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233164" y="8096050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400" spc="-4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BABABA"/>
                </a:solidFill>
                <a:latin typeface="Lucida Sans Unicode"/>
                <a:cs typeface="Lucida Sans Unicode"/>
              </a:rPr>
              <a:t>4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004235" y="6082116"/>
            <a:ext cx="785495" cy="719455"/>
          </a:xfrm>
          <a:custGeom>
            <a:avLst/>
            <a:gdLst/>
            <a:ahLst/>
            <a:cxnLst/>
            <a:rect l="l" t="t" r="r" b="b"/>
            <a:pathLst>
              <a:path w="785495" h="719454">
                <a:moveTo>
                  <a:pt x="644127" y="0"/>
                </a:moveTo>
                <a:lnTo>
                  <a:pt x="0" y="555995"/>
                </a:lnTo>
                <a:lnTo>
                  <a:pt x="141074" y="719430"/>
                </a:lnTo>
                <a:lnTo>
                  <a:pt x="785201" y="163436"/>
                </a:lnTo>
                <a:lnTo>
                  <a:pt x="64412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 rot="19200000">
            <a:off x="3063713" y="6359404"/>
            <a:ext cx="67717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dirty="0">
                <a:latin typeface="Lucida Sans Unicode"/>
                <a:cs typeface="Lucida Sans Unicode"/>
              </a:rPr>
              <a:t>10</a:t>
            </a:r>
            <a:r>
              <a:rPr sz="1400" spc="-60" dirty="0">
                <a:latin typeface="Lucida Sans Unicode"/>
                <a:cs typeface="Lucida Sans Unicode"/>
              </a:rPr>
              <a:t> </a:t>
            </a:r>
            <a:r>
              <a:rPr sz="2100" baseline="1984" dirty="0">
                <a:latin typeface="Lucida Sans Unicode"/>
                <a:cs typeface="Lucida Sans Unicode"/>
              </a:rPr>
              <a:t>/</a:t>
            </a:r>
            <a:r>
              <a:rPr sz="2100" spc="-89" baseline="1984" dirty="0">
                <a:latin typeface="Lucida Sans Unicode"/>
                <a:cs typeface="Lucida Sans Unicode"/>
              </a:rPr>
              <a:t> </a:t>
            </a:r>
            <a:r>
              <a:rPr sz="2100" spc="-37" baseline="1984" dirty="0">
                <a:latin typeface="Lucida Sans Unicode"/>
                <a:cs typeface="Lucida Sans Unicode"/>
              </a:rPr>
              <a:t>10</a:t>
            </a:r>
            <a:endParaRPr sz="2100" baseline="1984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756693" y="7163317"/>
            <a:ext cx="676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10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8769" y="7186990"/>
            <a:ext cx="571500" cy="215900"/>
          </a:xfrm>
          <a:custGeom>
            <a:avLst/>
            <a:gdLst/>
            <a:ahLst/>
            <a:cxnLst/>
            <a:rect l="l" t="t" r="r" b="b"/>
            <a:pathLst>
              <a:path w="571500" h="215900">
                <a:moveTo>
                  <a:pt x="571500" y="0"/>
                </a:moveTo>
                <a:lnTo>
                  <a:pt x="0" y="0"/>
                </a:lnTo>
                <a:lnTo>
                  <a:pt x="0" y="215899"/>
                </a:lnTo>
                <a:lnTo>
                  <a:pt x="571500" y="215899"/>
                </a:lnTo>
                <a:lnTo>
                  <a:pt x="5715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179170" y="7163317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5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35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5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213707" y="5325228"/>
            <a:ext cx="5092065" cy="3942715"/>
            <a:chOff x="2213707" y="5325228"/>
            <a:chExt cx="5092065" cy="3942715"/>
          </a:xfrm>
        </p:grpSpPr>
        <p:sp>
          <p:nvSpPr>
            <p:cNvPr id="43" name="object 43"/>
            <p:cNvSpPr/>
            <p:nvPr/>
          </p:nvSpPr>
          <p:spPr>
            <a:xfrm>
              <a:off x="4264533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264533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939308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9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2" y="52691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2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5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5" y="5854"/>
                  </a:lnTo>
                  <a:lnTo>
                    <a:pt x="179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939308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264533" y="708445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7"/>
                  </a:lnTo>
                  <a:lnTo>
                    <a:pt x="52691" y="52690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5"/>
                  </a:lnTo>
                  <a:lnTo>
                    <a:pt x="91052" y="336378"/>
                  </a:lnTo>
                  <a:lnTo>
                    <a:pt x="134263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8"/>
                  </a:lnTo>
                  <a:lnTo>
                    <a:pt x="307106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0"/>
                  </a:lnTo>
                  <a:lnTo>
                    <a:pt x="268745" y="23417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264533" y="708445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939308" y="5331577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9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2" y="52691"/>
                  </a:lnTo>
                  <a:lnTo>
                    <a:pt x="23418" y="91052"/>
                  </a:lnTo>
                  <a:lnTo>
                    <a:pt x="5854" y="134263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2" y="307106"/>
                  </a:lnTo>
                  <a:lnTo>
                    <a:pt x="91052" y="336379"/>
                  </a:lnTo>
                  <a:lnTo>
                    <a:pt x="134263" y="353943"/>
                  </a:lnTo>
                  <a:lnTo>
                    <a:pt x="179899" y="359797"/>
                  </a:lnTo>
                  <a:lnTo>
                    <a:pt x="225535" y="353943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3"/>
                  </a:lnTo>
                  <a:lnTo>
                    <a:pt x="336379" y="91052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5" y="5854"/>
                  </a:lnTo>
                  <a:lnTo>
                    <a:pt x="179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939308" y="533157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939308" y="708445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9" y="0"/>
                  </a:moveTo>
                  <a:lnTo>
                    <a:pt x="134263" y="5854"/>
                  </a:lnTo>
                  <a:lnTo>
                    <a:pt x="91052" y="23417"/>
                  </a:lnTo>
                  <a:lnTo>
                    <a:pt x="52692" y="52690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2" y="307105"/>
                  </a:lnTo>
                  <a:lnTo>
                    <a:pt x="91052" y="336378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5" y="353942"/>
                  </a:lnTo>
                  <a:lnTo>
                    <a:pt x="268745" y="336378"/>
                  </a:lnTo>
                  <a:lnTo>
                    <a:pt x="307106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0"/>
                  </a:lnTo>
                  <a:lnTo>
                    <a:pt x="268745" y="23417"/>
                  </a:lnTo>
                  <a:lnTo>
                    <a:pt x="225535" y="5854"/>
                  </a:lnTo>
                  <a:lnTo>
                    <a:pt x="179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939308" y="708445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220058" y="707761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79898" y="0"/>
                  </a:moveTo>
                  <a:lnTo>
                    <a:pt x="134262" y="5854"/>
                  </a:lnTo>
                  <a:lnTo>
                    <a:pt x="91051" y="23417"/>
                  </a:lnTo>
                  <a:lnTo>
                    <a:pt x="52690" y="52690"/>
                  </a:lnTo>
                  <a:lnTo>
                    <a:pt x="23417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7" y="268745"/>
                  </a:lnTo>
                  <a:lnTo>
                    <a:pt x="52690" y="307105"/>
                  </a:lnTo>
                  <a:lnTo>
                    <a:pt x="91051" y="336378"/>
                  </a:lnTo>
                  <a:lnTo>
                    <a:pt x="134262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8"/>
                  </a:lnTo>
                  <a:lnTo>
                    <a:pt x="307105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5" y="52690"/>
                  </a:lnTo>
                  <a:lnTo>
                    <a:pt x="268745" y="23417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220057" y="707761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07106" y="52691"/>
                  </a:moveTo>
                  <a:lnTo>
                    <a:pt x="336379" y="91051"/>
                  </a:lnTo>
                  <a:lnTo>
                    <a:pt x="353943" y="134262"/>
                  </a:lnTo>
                  <a:lnTo>
                    <a:pt x="359797" y="179898"/>
                  </a:lnTo>
                  <a:lnTo>
                    <a:pt x="353943" y="225534"/>
                  </a:lnTo>
                  <a:lnTo>
                    <a:pt x="336379" y="268745"/>
                  </a:lnTo>
                  <a:lnTo>
                    <a:pt x="307106" y="307106"/>
                  </a:lnTo>
                  <a:lnTo>
                    <a:pt x="268745" y="336379"/>
                  </a:lnTo>
                  <a:lnTo>
                    <a:pt x="225534" y="353942"/>
                  </a:lnTo>
                  <a:lnTo>
                    <a:pt x="179898" y="359797"/>
                  </a:lnTo>
                  <a:lnTo>
                    <a:pt x="134262" y="353942"/>
                  </a:lnTo>
                  <a:lnTo>
                    <a:pt x="91051" y="336379"/>
                  </a:lnTo>
                  <a:lnTo>
                    <a:pt x="52691" y="307106"/>
                  </a:lnTo>
                  <a:lnTo>
                    <a:pt x="23418" y="268745"/>
                  </a:lnTo>
                  <a:lnTo>
                    <a:pt x="5854" y="225534"/>
                  </a:lnTo>
                  <a:lnTo>
                    <a:pt x="0" y="179898"/>
                  </a:lnTo>
                  <a:lnTo>
                    <a:pt x="5854" y="134262"/>
                  </a:lnTo>
                  <a:lnTo>
                    <a:pt x="23418" y="91051"/>
                  </a:lnTo>
                  <a:lnTo>
                    <a:pt x="52691" y="52691"/>
                  </a:lnTo>
                  <a:lnTo>
                    <a:pt x="91051" y="23418"/>
                  </a:lnTo>
                  <a:lnTo>
                    <a:pt x="134262" y="5854"/>
                  </a:lnTo>
                  <a:lnTo>
                    <a:pt x="179898" y="0"/>
                  </a:lnTo>
                  <a:lnTo>
                    <a:pt x="225534" y="5854"/>
                  </a:lnTo>
                  <a:lnTo>
                    <a:pt x="268745" y="23418"/>
                  </a:lnTo>
                  <a:lnTo>
                    <a:pt x="307106" y="5269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2335395" y="7085824"/>
            <a:ext cx="1295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968024" y="7074937"/>
            <a:ext cx="372745" cy="372745"/>
            <a:chOff x="8968024" y="7074937"/>
            <a:chExt cx="372745" cy="372745"/>
          </a:xfrm>
        </p:grpSpPr>
        <p:sp>
          <p:nvSpPr>
            <p:cNvPr id="57" name="object 57"/>
            <p:cNvSpPr/>
            <p:nvPr/>
          </p:nvSpPr>
          <p:spPr>
            <a:xfrm>
              <a:off x="8974374" y="708128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7"/>
                  </a:lnTo>
                  <a:lnTo>
                    <a:pt x="52691" y="52690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5"/>
                  </a:lnTo>
                  <a:lnTo>
                    <a:pt x="91052" y="336378"/>
                  </a:lnTo>
                  <a:lnTo>
                    <a:pt x="134263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8"/>
                  </a:lnTo>
                  <a:lnTo>
                    <a:pt x="307106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0"/>
                  </a:lnTo>
                  <a:lnTo>
                    <a:pt x="268745" y="23417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974374" y="7081287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307106" y="52691"/>
                  </a:moveTo>
                  <a:lnTo>
                    <a:pt x="336379" y="91051"/>
                  </a:lnTo>
                  <a:lnTo>
                    <a:pt x="353943" y="134262"/>
                  </a:lnTo>
                  <a:lnTo>
                    <a:pt x="359797" y="179898"/>
                  </a:lnTo>
                  <a:lnTo>
                    <a:pt x="353943" y="225534"/>
                  </a:lnTo>
                  <a:lnTo>
                    <a:pt x="336379" y="268745"/>
                  </a:lnTo>
                  <a:lnTo>
                    <a:pt x="307106" y="307106"/>
                  </a:lnTo>
                  <a:lnTo>
                    <a:pt x="268745" y="336379"/>
                  </a:lnTo>
                  <a:lnTo>
                    <a:pt x="225534" y="353942"/>
                  </a:lnTo>
                  <a:lnTo>
                    <a:pt x="179898" y="359797"/>
                  </a:lnTo>
                  <a:lnTo>
                    <a:pt x="134262" y="353942"/>
                  </a:lnTo>
                  <a:lnTo>
                    <a:pt x="91051" y="336379"/>
                  </a:lnTo>
                  <a:lnTo>
                    <a:pt x="52691" y="307106"/>
                  </a:lnTo>
                  <a:lnTo>
                    <a:pt x="23418" y="268745"/>
                  </a:lnTo>
                  <a:lnTo>
                    <a:pt x="5854" y="225534"/>
                  </a:lnTo>
                  <a:lnTo>
                    <a:pt x="0" y="179898"/>
                  </a:lnTo>
                  <a:lnTo>
                    <a:pt x="5854" y="134262"/>
                  </a:lnTo>
                  <a:lnTo>
                    <a:pt x="23418" y="91051"/>
                  </a:lnTo>
                  <a:lnTo>
                    <a:pt x="52691" y="52691"/>
                  </a:lnTo>
                  <a:lnTo>
                    <a:pt x="91051" y="23418"/>
                  </a:lnTo>
                  <a:lnTo>
                    <a:pt x="134262" y="5854"/>
                  </a:lnTo>
                  <a:lnTo>
                    <a:pt x="179898" y="0"/>
                  </a:lnTo>
                  <a:lnTo>
                    <a:pt x="225534" y="5854"/>
                  </a:lnTo>
                  <a:lnTo>
                    <a:pt x="268745" y="23418"/>
                  </a:lnTo>
                  <a:lnTo>
                    <a:pt x="307106" y="52691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9103528" y="7089498"/>
            <a:ext cx="101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Lucida Sans Unicode"/>
                <a:cs typeface="Lucida Sans Unicode"/>
              </a:rPr>
              <a:t>t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812974" y="6066983"/>
            <a:ext cx="661035" cy="611505"/>
          </a:xfrm>
          <a:custGeom>
            <a:avLst/>
            <a:gdLst/>
            <a:ahLst/>
            <a:cxnLst/>
            <a:rect l="l" t="t" r="r" b="b"/>
            <a:pathLst>
              <a:path w="661034" h="611504">
                <a:moveTo>
                  <a:pt x="140787" y="0"/>
                </a:moveTo>
                <a:lnTo>
                  <a:pt x="0" y="163680"/>
                </a:lnTo>
                <a:lnTo>
                  <a:pt x="519927" y="610890"/>
                </a:lnTo>
                <a:lnTo>
                  <a:pt x="660716" y="447208"/>
                </a:lnTo>
                <a:lnTo>
                  <a:pt x="14078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 rot="2400000">
            <a:off x="7853899" y="6289518"/>
            <a:ext cx="56888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5"/>
              </a:lnSpc>
            </a:pPr>
            <a:r>
              <a:rPr sz="2100" baseline="1984" dirty="0">
                <a:latin typeface="Lucida Sans Unicode"/>
                <a:cs typeface="Lucida Sans Unicode"/>
              </a:rPr>
              <a:t>5</a:t>
            </a:r>
            <a:r>
              <a:rPr sz="2100" spc="-89" baseline="1984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55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506581" y="5379074"/>
            <a:ext cx="635000" cy="215900"/>
          </a:xfrm>
          <a:custGeom>
            <a:avLst/>
            <a:gdLst/>
            <a:ahLst/>
            <a:cxnLst/>
            <a:rect l="l" t="t" r="r" b="b"/>
            <a:pathLst>
              <a:path w="635000" h="215900">
                <a:moveTo>
                  <a:pt x="635000" y="0"/>
                </a:moveTo>
                <a:lnTo>
                  <a:pt x="0" y="0"/>
                </a:lnTo>
                <a:lnTo>
                  <a:pt x="0" y="215900"/>
                </a:lnTo>
                <a:lnTo>
                  <a:pt x="635000" y="215900"/>
                </a:lnTo>
                <a:lnTo>
                  <a:pt x="6350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598732" y="5355402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5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35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9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592382" y="7160341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5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35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8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476802" y="6108370"/>
            <a:ext cx="705485" cy="557530"/>
          </a:xfrm>
          <a:custGeom>
            <a:avLst/>
            <a:gdLst/>
            <a:ahLst/>
            <a:cxnLst/>
            <a:rect l="l" t="t" r="r" b="b"/>
            <a:pathLst>
              <a:path w="705485" h="557529">
                <a:moveTo>
                  <a:pt x="116003" y="0"/>
                </a:moveTo>
                <a:lnTo>
                  <a:pt x="0" y="182087"/>
                </a:lnTo>
                <a:lnTo>
                  <a:pt x="589108" y="557391"/>
                </a:lnTo>
                <a:lnTo>
                  <a:pt x="705111" y="375304"/>
                </a:lnTo>
                <a:lnTo>
                  <a:pt x="11600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 rot="1920000">
            <a:off x="5541390" y="6304393"/>
            <a:ext cx="5682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400" dirty="0">
                <a:latin typeface="Lucida Sans Unicode"/>
                <a:cs typeface="Lucida Sans Unicode"/>
              </a:rPr>
              <a:t>5</a:t>
            </a:r>
            <a:r>
              <a:rPr sz="1400" spc="-5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5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258183" y="5325228"/>
            <a:ext cx="4283075" cy="3175000"/>
            <a:chOff x="4258183" y="5325228"/>
            <a:chExt cx="4283075" cy="3175000"/>
          </a:xfrm>
        </p:grpSpPr>
        <p:sp>
          <p:nvSpPr>
            <p:cNvPr id="68" name="object 68"/>
            <p:cNvSpPr/>
            <p:nvPr/>
          </p:nvSpPr>
          <p:spPr>
            <a:xfrm>
              <a:off x="4264534" y="5331577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  <a:lnTo>
                    <a:pt x="23418" y="91052"/>
                  </a:lnTo>
                  <a:lnTo>
                    <a:pt x="5854" y="134263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3"/>
                  </a:lnTo>
                  <a:lnTo>
                    <a:pt x="179898" y="359797"/>
                  </a:lnTo>
                  <a:lnTo>
                    <a:pt x="225534" y="353943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3"/>
                  </a:lnTo>
                  <a:lnTo>
                    <a:pt x="336379" y="91052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264533" y="533157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796335" y="7811302"/>
              <a:ext cx="744855" cy="688975"/>
            </a:xfrm>
            <a:custGeom>
              <a:avLst/>
              <a:gdLst/>
              <a:ahLst/>
              <a:cxnLst/>
              <a:rect l="l" t="t" r="r" b="b"/>
              <a:pathLst>
                <a:path w="744854" h="688975">
                  <a:moveTo>
                    <a:pt x="602924" y="0"/>
                  </a:moveTo>
                  <a:lnTo>
                    <a:pt x="0" y="525966"/>
                  </a:lnTo>
                  <a:lnTo>
                    <a:pt x="141926" y="688660"/>
                  </a:lnTo>
                  <a:lnTo>
                    <a:pt x="744852" y="162694"/>
                  </a:lnTo>
                  <a:lnTo>
                    <a:pt x="602924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 rot="19140000">
            <a:off x="7835682" y="8071598"/>
            <a:ext cx="67472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5"/>
              </a:lnSpc>
            </a:pPr>
            <a:r>
              <a:rPr sz="1400" dirty="0">
                <a:latin typeface="Lucida Sans Unicode"/>
                <a:cs typeface="Lucida Sans Unicode"/>
              </a:rPr>
              <a:t>10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998101" y="7825923"/>
            <a:ext cx="779145" cy="727710"/>
          </a:xfrm>
          <a:custGeom>
            <a:avLst/>
            <a:gdLst/>
            <a:ahLst/>
            <a:cxnLst/>
            <a:rect l="l" t="t" r="r" b="b"/>
            <a:pathLst>
              <a:path w="779145" h="727709">
                <a:moveTo>
                  <a:pt x="143623" y="0"/>
                </a:moveTo>
                <a:lnTo>
                  <a:pt x="0" y="161199"/>
                </a:lnTo>
                <a:lnTo>
                  <a:pt x="635314" y="727244"/>
                </a:lnTo>
                <a:lnTo>
                  <a:pt x="778937" y="566045"/>
                </a:lnTo>
                <a:lnTo>
                  <a:pt x="14362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 rot="2460000">
            <a:off x="3043908" y="8106808"/>
            <a:ext cx="67717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2100" baseline="1984" dirty="0">
                <a:latin typeface="Lucida Sans Unicode"/>
                <a:cs typeface="Lucida Sans Unicode"/>
              </a:rPr>
              <a:t>10</a:t>
            </a:r>
            <a:r>
              <a:rPr sz="2100" spc="-89" baseline="1984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6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807200" y="6134100"/>
            <a:ext cx="698500" cy="381000"/>
          </a:xfrm>
          <a:custGeom>
            <a:avLst/>
            <a:gdLst/>
            <a:ahLst/>
            <a:cxnLst/>
            <a:rect l="l" t="t" r="r" b="b"/>
            <a:pathLst>
              <a:path w="698500" h="381000">
                <a:moveTo>
                  <a:pt x="698500" y="0"/>
                </a:moveTo>
                <a:lnTo>
                  <a:pt x="0" y="0"/>
                </a:lnTo>
                <a:lnTo>
                  <a:pt x="0" y="381000"/>
                </a:lnTo>
                <a:lnTo>
                  <a:pt x="698500" y="381000"/>
                </a:lnTo>
                <a:lnTo>
                  <a:pt x="6985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6874827" y="6186627"/>
            <a:ext cx="5632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400" spc="-4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BABABA"/>
                </a:solidFill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169787" y="6215360"/>
            <a:ext cx="571500" cy="381000"/>
          </a:xfrm>
          <a:custGeom>
            <a:avLst/>
            <a:gdLst/>
            <a:ahLst/>
            <a:cxnLst/>
            <a:rect l="l" t="t" r="r" b="b"/>
            <a:pathLst>
              <a:path w="571500" h="381000">
                <a:moveTo>
                  <a:pt x="571500" y="0"/>
                </a:moveTo>
                <a:lnTo>
                  <a:pt x="0" y="0"/>
                </a:lnTo>
                <a:lnTo>
                  <a:pt x="0" y="381000"/>
                </a:lnTo>
                <a:lnTo>
                  <a:pt x="571500" y="381000"/>
                </a:lnTo>
                <a:lnTo>
                  <a:pt x="5715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4230188" y="6267887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400" spc="-4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BABABA"/>
                </a:solidFill>
                <a:latin typeface="Lucida Sans Unicode"/>
                <a:cs typeface="Lucida Sans Unicode"/>
              </a:rPr>
              <a:t>4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541300" y="8006784"/>
            <a:ext cx="597535" cy="492125"/>
          </a:xfrm>
          <a:custGeom>
            <a:avLst/>
            <a:gdLst/>
            <a:ahLst/>
            <a:cxnLst/>
            <a:rect l="l" t="t" r="r" b="b"/>
            <a:pathLst>
              <a:path w="597535" h="492125">
                <a:moveTo>
                  <a:pt x="117271" y="0"/>
                </a:moveTo>
                <a:lnTo>
                  <a:pt x="0" y="181274"/>
                </a:lnTo>
                <a:lnTo>
                  <a:pt x="479842" y="491698"/>
                </a:lnTo>
                <a:lnTo>
                  <a:pt x="597114" y="310424"/>
                </a:lnTo>
                <a:lnTo>
                  <a:pt x="11727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 rot="1920000">
            <a:off x="5603754" y="8170386"/>
            <a:ext cx="46403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5"/>
              </a:lnSpc>
            </a:pPr>
            <a:r>
              <a:rPr sz="2100" baseline="1984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2100" spc="-97" baseline="1984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6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BABABA"/>
                </a:solidFill>
                <a:latin typeface="Lucida Sans Unicode"/>
                <a:cs typeface="Lucida Sans Unicode"/>
              </a:rPr>
              <a:t>6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341264" y="7980032"/>
            <a:ext cx="2143760" cy="1277620"/>
          </a:xfrm>
          <a:custGeom>
            <a:avLst/>
            <a:gdLst/>
            <a:ahLst/>
            <a:cxnLst/>
            <a:rect l="l" t="t" r="r" b="b"/>
            <a:pathLst>
              <a:path w="2143759" h="1277620">
                <a:moveTo>
                  <a:pt x="876300" y="959827"/>
                </a:moveTo>
                <a:lnTo>
                  <a:pt x="0" y="959827"/>
                </a:lnTo>
                <a:lnTo>
                  <a:pt x="0" y="1277327"/>
                </a:lnTo>
                <a:lnTo>
                  <a:pt x="876300" y="1277327"/>
                </a:lnTo>
                <a:lnTo>
                  <a:pt x="876300" y="959827"/>
                </a:lnTo>
                <a:close/>
              </a:path>
              <a:path w="2143759" h="1277620">
                <a:moveTo>
                  <a:pt x="2143645" y="0"/>
                </a:moveTo>
                <a:lnTo>
                  <a:pt x="1445145" y="0"/>
                </a:lnTo>
                <a:lnTo>
                  <a:pt x="1445145" y="342900"/>
                </a:lnTo>
                <a:lnTo>
                  <a:pt x="2143645" y="342900"/>
                </a:lnTo>
                <a:lnTo>
                  <a:pt x="2143645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6854037" y="8019850"/>
            <a:ext cx="5632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400" spc="-4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BABABA"/>
                </a:solidFill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441522" y="8978360"/>
            <a:ext cx="676275" cy="236854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dirty="0">
                <a:latin typeface="Lucida Sans Unicode"/>
                <a:cs typeface="Lucida Sans Unicode"/>
              </a:rPr>
              <a:t>10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16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8" name="object 8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82" name="object 82"/>
          <p:cNvSpPr txBox="1"/>
          <p:nvPr/>
        </p:nvSpPr>
        <p:spPr>
          <a:xfrm>
            <a:off x="4058493" y="4478337"/>
            <a:ext cx="4329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27885" algn="l"/>
                <a:tab pos="2423795" algn="l"/>
                <a:tab pos="4048125" algn="l"/>
              </a:tabLst>
            </a:pP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net</a:t>
            </a:r>
            <a:r>
              <a:rPr sz="1600" b="1" spc="7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flow</a:t>
            </a:r>
            <a:r>
              <a:rPr sz="1600" b="1" spc="7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across</a:t>
            </a:r>
            <a:r>
              <a:rPr sz="1600" b="1" spc="7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spc="-25" dirty="0">
                <a:solidFill>
                  <a:srgbClr val="8D3124"/>
                </a:solidFill>
                <a:latin typeface="Tahoma"/>
                <a:cs typeface="Tahoma"/>
              </a:rPr>
              <a:t>cut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	</a:t>
            </a:r>
            <a:r>
              <a:rPr sz="1600" b="1" spc="-50" dirty="0">
                <a:solidFill>
                  <a:srgbClr val="8D3124"/>
                </a:solidFill>
                <a:latin typeface="Tahoma"/>
                <a:cs typeface="Tahoma"/>
              </a:rPr>
              <a:t>=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	10</a:t>
            </a:r>
            <a:r>
              <a:rPr sz="1600" b="1" spc="50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+</a:t>
            </a:r>
            <a:r>
              <a:rPr sz="1600" b="1" spc="5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5</a:t>
            </a:r>
            <a:r>
              <a:rPr sz="1600" b="1" spc="5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+</a:t>
            </a:r>
            <a:r>
              <a:rPr sz="1600" b="1" spc="5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10</a:t>
            </a:r>
            <a:r>
              <a:rPr sz="1600" b="1" spc="5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spc="-50" dirty="0">
                <a:solidFill>
                  <a:srgbClr val="8D3124"/>
                </a:solidFill>
                <a:latin typeface="Tahoma"/>
                <a:cs typeface="Tahoma"/>
              </a:rPr>
              <a:t>=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	</a:t>
            </a:r>
            <a:r>
              <a:rPr sz="1600" b="1" spc="-25" dirty="0">
                <a:solidFill>
                  <a:srgbClr val="8D3124"/>
                </a:solidFill>
                <a:latin typeface="Tahoma"/>
                <a:cs typeface="Tahoma"/>
              </a:rPr>
              <a:t>25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9601570" y="7081837"/>
            <a:ext cx="20720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5425" algn="l"/>
                <a:tab pos="1790700" algn="l"/>
              </a:tabLst>
            </a:pP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value</a:t>
            </a:r>
            <a:r>
              <a:rPr sz="1600" b="1" spc="9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of</a:t>
            </a:r>
            <a:r>
              <a:rPr sz="1600" b="1" spc="9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spc="-20" dirty="0">
                <a:solidFill>
                  <a:srgbClr val="8D3124"/>
                </a:solidFill>
                <a:latin typeface="Tahoma"/>
                <a:cs typeface="Tahoma"/>
              </a:rPr>
              <a:t>flow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	</a:t>
            </a:r>
            <a:r>
              <a:rPr sz="1600" b="1" spc="-50" dirty="0">
                <a:solidFill>
                  <a:srgbClr val="8D3124"/>
                </a:solidFill>
                <a:latin typeface="Tahoma"/>
                <a:cs typeface="Tahoma"/>
              </a:rPr>
              <a:t>=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	</a:t>
            </a:r>
            <a:r>
              <a:rPr sz="1600" b="1" spc="-25" dirty="0">
                <a:solidFill>
                  <a:srgbClr val="8D3124"/>
                </a:solidFill>
                <a:latin typeface="Tahoma"/>
                <a:cs typeface="Tahoma"/>
              </a:rPr>
              <a:t>25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0" name="图片 89" descr="手机屏幕截图&#10;&#10;AI 生成的内容可能不正确。">
            <a:extLst>
              <a:ext uri="{FF2B5EF4-FFF2-40B4-BE49-F238E27FC236}">
                <a16:creationId xmlns:a16="http://schemas.microsoft.com/office/drawing/2014/main" id="{42783F38-1A91-6C03-3A68-DD16954EA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085" y="2513488"/>
            <a:ext cx="6413500" cy="1663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58172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Relationship</a:t>
            </a:r>
            <a:r>
              <a:rPr spc="50" dirty="0"/>
              <a:t> </a:t>
            </a:r>
            <a:r>
              <a:rPr dirty="0"/>
              <a:t>between</a:t>
            </a:r>
            <a:r>
              <a:rPr spc="55" dirty="0"/>
              <a:t> </a:t>
            </a:r>
            <a:r>
              <a:rPr dirty="0"/>
              <a:t>flows</a:t>
            </a:r>
            <a:r>
              <a:rPr spc="55" dirty="0"/>
              <a:t> </a:t>
            </a:r>
            <a:r>
              <a:rPr spc="60" dirty="0"/>
              <a:t>and</a:t>
            </a:r>
            <a:r>
              <a:rPr spc="55" dirty="0"/>
              <a:t> </a:t>
            </a:r>
            <a:r>
              <a:rPr spc="-35" dirty="0"/>
              <a:t>cuts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221740"/>
            <a:ext cx="1012380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2973705" algn="l"/>
                <a:tab pos="377317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Flow</a:t>
            </a:r>
            <a:r>
              <a:rPr sz="2400" spc="10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value</a:t>
            </a:r>
            <a:r>
              <a:rPr sz="2400" spc="1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f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cut.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Then, </a:t>
            </a:r>
            <a:r>
              <a:rPr sz="2400" dirty="0">
                <a:latin typeface="Lucida Sans Unicode"/>
                <a:cs typeface="Lucida Sans Unicode"/>
              </a:rPr>
              <a:t>the value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equals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 across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cut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B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51350" y="5372882"/>
            <a:ext cx="6654800" cy="3806825"/>
            <a:chOff x="2351350" y="5372882"/>
            <a:chExt cx="6654800" cy="3806825"/>
          </a:xfrm>
        </p:grpSpPr>
        <p:sp>
          <p:nvSpPr>
            <p:cNvPr id="5" name="object 5"/>
            <p:cNvSpPr/>
            <p:nvPr/>
          </p:nvSpPr>
          <p:spPr>
            <a:xfrm>
              <a:off x="4731315" y="7534506"/>
              <a:ext cx="2339340" cy="1516380"/>
            </a:xfrm>
            <a:custGeom>
              <a:avLst/>
              <a:gdLst/>
              <a:ahLst/>
              <a:cxnLst/>
              <a:rect l="l" t="t" r="r" b="b"/>
              <a:pathLst>
                <a:path w="2339340" h="1516379">
                  <a:moveTo>
                    <a:pt x="0" y="0"/>
                  </a:moveTo>
                  <a:lnTo>
                    <a:pt x="31971" y="20722"/>
                  </a:lnTo>
                  <a:lnTo>
                    <a:pt x="2338867" y="1515973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457" y="7430893"/>
              <a:ext cx="339090" cy="294005"/>
            </a:xfrm>
            <a:custGeom>
              <a:avLst/>
              <a:gdLst/>
              <a:ahLst/>
              <a:cxnLst/>
              <a:rect l="l" t="t" r="r" b="b"/>
              <a:pathLst>
                <a:path w="339089" h="294004">
                  <a:moveTo>
                    <a:pt x="0" y="0"/>
                  </a:moveTo>
                  <a:lnTo>
                    <a:pt x="172882" y="293668"/>
                  </a:lnTo>
                  <a:lnTo>
                    <a:pt x="191829" y="124336"/>
                  </a:lnTo>
                  <a:lnTo>
                    <a:pt x="338663" y="37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72629" y="7463205"/>
              <a:ext cx="1774189" cy="1547495"/>
            </a:xfrm>
            <a:custGeom>
              <a:avLst/>
              <a:gdLst/>
              <a:ahLst/>
              <a:cxnLst/>
              <a:rect l="l" t="t" r="r" b="b"/>
              <a:pathLst>
                <a:path w="1774190" h="1547495">
                  <a:moveTo>
                    <a:pt x="1773754" y="0"/>
                  </a:moveTo>
                  <a:lnTo>
                    <a:pt x="1764183" y="8348"/>
                  </a:lnTo>
                  <a:lnTo>
                    <a:pt x="0" y="1547247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73771" y="7411445"/>
              <a:ext cx="132080" cy="126364"/>
            </a:xfrm>
            <a:custGeom>
              <a:avLst/>
              <a:gdLst/>
              <a:ahLst/>
              <a:cxnLst/>
              <a:rect l="l" t="t" r="r" b="b"/>
              <a:pathLst>
                <a:path w="132079" h="126365">
                  <a:moveTo>
                    <a:pt x="131949" y="0"/>
                  </a:moveTo>
                  <a:lnTo>
                    <a:pt x="0" y="34204"/>
                  </a:lnTo>
                  <a:lnTo>
                    <a:pt x="63041" y="60107"/>
                  </a:lnTo>
                  <a:lnTo>
                    <a:pt x="80144" y="126081"/>
                  </a:lnTo>
                  <a:lnTo>
                    <a:pt x="13194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62836" y="5448780"/>
              <a:ext cx="1788795" cy="1537335"/>
            </a:xfrm>
            <a:custGeom>
              <a:avLst/>
              <a:gdLst/>
              <a:ahLst/>
              <a:cxnLst/>
              <a:rect l="l" t="t" r="r" b="b"/>
              <a:pathLst>
                <a:path w="1788795" h="1537334">
                  <a:moveTo>
                    <a:pt x="1788678" y="1537056"/>
                  </a:moveTo>
                  <a:lnTo>
                    <a:pt x="1759781" y="1512224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65499" y="6795756"/>
              <a:ext cx="330835" cy="314325"/>
            </a:xfrm>
            <a:custGeom>
              <a:avLst/>
              <a:gdLst/>
              <a:ahLst/>
              <a:cxnLst/>
              <a:rect l="l" t="t" r="r" b="b"/>
              <a:pathLst>
                <a:path w="330834" h="314325">
                  <a:moveTo>
                    <a:pt x="198652" y="0"/>
                  </a:moveTo>
                  <a:lnTo>
                    <a:pt x="157119" y="165248"/>
                  </a:lnTo>
                  <a:lnTo>
                    <a:pt x="0" y="231171"/>
                  </a:lnTo>
                  <a:lnTo>
                    <a:pt x="330498" y="314237"/>
                  </a:lnTo>
                  <a:lnTo>
                    <a:pt x="198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58693" y="5531085"/>
              <a:ext cx="2344420" cy="1496060"/>
            </a:xfrm>
            <a:custGeom>
              <a:avLst/>
              <a:gdLst/>
              <a:ahLst/>
              <a:cxnLst/>
              <a:rect l="l" t="t" r="r" b="b"/>
              <a:pathLst>
                <a:path w="2344420" h="1496059">
                  <a:moveTo>
                    <a:pt x="2344340" y="1495886"/>
                  </a:moveTo>
                  <a:lnTo>
                    <a:pt x="2312221" y="1475392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24701" y="6837014"/>
              <a:ext cx="339090" cy="292735"/>
            </a:xfrm>
            <a:custGeom>
              <a:avLst/>
              <a:gdLst/>
              <a:ahLst/>
              <a:cxnLst/>
              <a:rect l="l" t="t" r="r" b="b"/>
              <a:pathLst>
                <a:path w="339090" h="292734">
                  <a:moveTo>
                    <a:pt x="163953" y="0"/>
                  </a:moveTo>
                  <a:lnTo>
                    <a:pt x="146213" y="169462"/>
                  </a:lnTo>
                  <a:lnTo>
                    <a:pt x="0" y="256947"/>
                  </a:lnTo>
                  <a:lnTo>
                    <a:pt x="338924" y="292427"/>
                  </a:lnTo>
                  <a:lnTo>
                    <a:pt x="163953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97332" y="5775837"/>
              <a:ext cx="1718945" cy="1483995"/>
            </a:xfrm>
            <a:custGeom>
              <a:avLst/>
              <a:gdLst/>
              <a:ahLst/>
              <a:cxnLst/>
              <a:rect l="l" t="t" r="r" b="b"/>
              <a:pathLst>
                <a:path w="1718945" h="1483995">
                  <a:moveTo>
                    <a:pt x="1718747" y="0"/>
                  </a:moveTo>
                  <a:lnTo>
                    <a:pt x="1689906" y="24896"/>
                  </a:lnTo>
                  <a:lnTo>
                    <a:pt x="0" y="1483719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29971" y="5651354"/>
              <a:ext cx="330835" cy="314960"/>
            </a:xfrm>
            <a:custGeom>
              <a:avLst/>
              <a:gdLst/>
              <a:ahLst/>
              <a:cxnLst/>
              <a:rect l="l" t="t" r="r" b="b"/>
              <a:pathLst>
                <a:path w="330835" h="314960">
                  <a:moveTo>
                    <a:pt x="330309" y="0"/>
                  </a:moveTo>
                  <a:lnTo>
                    <a:pt x="0" y="83811"/>
                  </a:lnTo>
                  <a:lnTo>
                    <a:pt x="157266" y="149379"/>
                  </a:lnTo>
                  <a:lnTo>
                    <a:pt x="199172" y="314534"/>
                  </a:lnTo>
                  <a:lnTo>
                    <a:pt x="33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46037" y="7359065"/>
              <a:ext cx="1691639" cy="1506220"/>
            </a:xfrm>
            <a:custGeom>
              <a:avLst/>
              <a:gdLst/>
              <a:ahLst/>
              <a:cxnLst/>
              <a:rect l="l" t="t" r="r" b="b"/>
              <a:pathLst>
                <a:path w="1691639" h="1506220">
                  <a:moveTo>
                    <a:pt x="1691403" y="1505688"/>
                  </a:moveTo>
                  <a:lnTo>
                    <a:pt x="1662945" y="1480355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50736" y="8674923"/>
              <a:ext cx="329565" cy="316865"/>
            </a:xfrm>
            <a:custGeom>
              <a:avLst/>
              <a:gdLst/>
              <a:ahLst/>
              <a:cxnLst/>
              <a:rect l="l" t="t" r="r" b="b"/>
              <a:pathLst>
                <a:path w="329564" h="316865">
                  <a:moveTo>
                    <a:pt x="202664" y="0"/>
                  </a:moveTo>
                  <a:lnTo>
                    <a:pt x="158247" y="164497"/>
                  </a:lnTo>
                  <a:lnTo>
                    <a:pt x="0" y="227662"/>
                  </a:lnTo>
                  <a:lnTo>
                    <a:pt x="328993" y="316495"/>
                  </a:lnTo>
                  <a:lnTo>
                    <a:pt x="2026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64050" y="7297605"/>
              <a:ext cx="1798320" cy="0"/>
            </a:xfrm>
            <a:custGeom>
              <a:avLst/>
              <a:gdLst/>
              <a:ahLst/>
              <a:cxnLst/>
              <a:rect l="l" t="t" r="r" b="b"/>
              <a:pathLst>
                <a:path w="1798320">
                  <a:moveTo>
                    <a:pt x="1326219" y="0"/>
                  </a:moveTo>
                  <a:lnTo>
                    <a:pt x="1798044" y="0"/>
                  </a:lnTo>
                </a:path>
                <a:path w="1798320">
                  <a:moveTo>
                    <a:pt x="0" y="0"/>
                  </a:moveTo>
                  <a:lnTo>
                    <a:pt x="754719" y="0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18913" y="723664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" y="0"/>
                  </a:moveTo>
                  <a:lnTo>
                    <a:pt x="30481" y="60959"/>
                  </a:lnTo>
                  <a:lnTo>
                    <a:pt x="0" y="121919"/>
                  </a:lnTo>
                  <a:lnTo>
                    <a:pt x="121921" y="609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83303" y="7297603"/>
              <a:ext cx="2453005" cy="0"/>
            </a:xfrm>
            <a:custGeom>
              <a:avLst/>
              <a:gdLst/>
              <a:ahLst/>
              <a:cxnLst/>
              <a:rect l="l" t="t" r="r" b="b"/>
              <a:pathLst>
                <a:path w="2453004">
                  <a:moveTo>
                    <a:pt x="0" y="0"/>
                  </a:moveTo>
                  <a:lnTo>
                    <a:pt x="1148678" y="0"/>
                  </a:lnTo>
                </a:path>
                <a:path w="2453004">
                  <a:moveTo>
                    <a:pt x="1720178" y="0"/>
                  </a:moveTo>
                  <a:lnTo>
                    <a:pt x="2452960" y="0"/>
                  </a:lnTo>
                </a:path>
              </a:pathLst>
            </a:custGeom>
            <a:ln w="2540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93084" y="7236644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79906" y="7297615"/>
              <a:ext cx="1687195" cy="0"/>
            </a:xfrm>
            <a:custGeom>
              <a:avLst/>
              <a:gdLst/>
              <a:ahLst/>
              <a:cxnLst/>
              <a:rect l="l" t="t" r="r" b="b"/>
              <a:pathLst>
                <a:path w="1687195">
                  <a:moveTo>
                    <a:pt x="1414734" y="0"/>
                  </a:moveTo>
                  <a:lnTo>
                    <a:pt x="1686697" y="0"/>
                  </a:lnTo>
                </a:path>
                <a:path w="1687195">
                  <a:moveTo>
                    <a:pt x="0" y="0"/>
                  </a:moveTo>
                  <a:lnTo>
                    <a:pt x="614634" y="0"/>
                  </a:lnTo>
                </a:path>
              </a:pathLst>
            </a:custGeom>
            <a:ln w="76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52301" y="714520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1" y="152398"/>
                  </a:lnTo>
                  <a:lnTo>
                    <a:pt x="2" y="304799"/>
                  </a:lnTo>
                  <a:lnTo>
                    <a:pt x="304798" y="152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77646" y="5525282"/>
              <a:ext cx="2247265" cy="0"/>
            </a:xfrm>
            <a:custGeom>
              <a:avLst/>
              <a:gdLst/>
              <a:ahLst/>
              <a:cxnLst/>
              <a:rect l="l" t="t" r="r" b="b"/>
              <a:pathLst>
                <a:path w="2247265">
                  <a:moveTo>
                    <a:pt x="1663934" y="0"/>
                  </a:moveTo>
                  <a:lnTo>
                    <a:pt x="2246857" y="0"/>
                  </a:lnTo>
                </a:path>
                <a:path w="2247265">
                  <a:moveTo>
                    <a:pt x="0" y="0"/>
                  </a:moveTo>
                  <a:lnTo>
                    <a:pt x="1028934" y="0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10204" y="537288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0" y="152400"/>
                  </a:lnTo>
                  <a:lnTo>
                    <a:pt x="0" y="304800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77646" y="9118550"/>
              <a:ext cx="2360295" cy="0"/>
            </a:xfrm>
            <a:custGeom>
              <a:avLst/>
              <a:gdLst/>
              <a:ahLst/>
              <a:cxnLst/>
              <a:rect l="l" t="t" r="r" b="b"/>
              <a:pathLst>
                <a:path w="2360295">
                  <a:moveTo>
                    <a:pt x="0" y="0"/>
                  </a:moveTo>
                  <a:lnTo>
                    <a:pt x="863621" y="0"/>
                  </a:lnTo>
                </a:path>
                <a:path w="2360295">
                  <a:moveTo>
                    <a:pt x="1739921" y="0"/>
                  </a:moveTo>
                  <a:lnTo>
                    <a:pt x="2360136" y="0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94602" y="905759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59"/>
                  </a:ln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47242" y="5515211"/>
              <a:ext cx="0" cy="1332230"/>
            </a:xfrm>
            <a:custGeom>
              <a:avLst/>
              <a:gdLst/>
              <a:ahLst/>
              <a:cxnLst/>
              <a:rect l="l" t="t" r="r" b="b"/>
              <a:pathLst>
                <a:path h="1332229">
                  <a:moveTo>
                    <a:pt x="0" y="0"/>
                  </a:moveTo>
                  <a:lnTo>
                    <a:pt x="0" y="700149"/>
                  </a:lnTo>
                </a:path>
                <a:path h="1332229">
                  <a:moveTo>
                    <a:pt x="0" y="1081149"/>
                  </a:moveTo>
                  <a:lnTo>
                    <a:pt x="0" y="1331949"/>
                  </a:lnTo>
                </a:path>
              </a:pathLst>
            </a:custGeom>
            <a:ln w="76323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94893" y="6732874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152427" y="304786"/>
                  </a:lnTo>
                  <a:lnTo>
                    <a:pt x="266701" y="76186"/>
                  </a:lnTo>
                  <a:lnTo>
                    <a:pt x="152406" y="76186"/>
                  </a:lnTo>
                  <a:lnTo>
                    <a:pt x="0" y="0"/>
                  </a:lnTo>
                  <a:close/>
                </a:path>
                <a:path w="304800" h="304800">
                  <a:moveTo>
                    <a:pt x="304786" y="0"/>
                  </a:moveTo>
                  <a:lnTo>
                    <a:pt x="152406" y="76186"/>
                  </a:lnTo>
                  <a:lnTo>
                    <a:pt x="266701" y="76186"/>
                  </a:lnTo>
                  <a:lnTo>
                    <a:pt x="304786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22032" y="5699774"/>
              <a:ext cx="0" cy="1278890"/>
            </a:xfrm>
            <a:custGeom>
              <a:avLst/>
              <a:gdLst/>
              <a:ahLst/>
              <a:cxnLst/>
              <a:rect l="l" t="t" r="r" b="b"/>
              <a:pathLst>
                <a:path h="1278890">
                  <a:moveTo>
                    <a:pt x="0" y="815326"/>
                  </a:moveTo>
                  <a:lnTo>
                    <a:pt x="0" y="1278595"/>
                  </a:lnTo>
                </a:path>
                <a:path h="1278890">
                  <a:moveTo>
                    <a:pt x="0" y="0"/>
                  </a:moveTo>
                  <a:lnTo>
                    <a:pt x="0" y="434326"/>
                  </a:lnTo>
                </a:path>
              </a:pathLst>
            </a:custGeom>
            <a:ln w="2551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61123" y="6935194"/>
              <a:ext cx="121914" cy="12191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446318" y="7379072"/>
              <a:ext cx="0" cy="1329690"/>
            </a:xfrm>
            <a:custGeom>
              <a:avLst/>
              <a:gdLst/>
              <a:ahLst/>
              <a:cxnLst/>
              <a:rect l="l" t="t" r="r" b="b"/>
              <a:pathLst>
                <a:path h="1329690">
                  <a:moveTo>
                    <a:pt x="0" y="1045451"/>
                  </a:moveTo>
                  <a:lnTo>
                    <a:pt x="0" y="1329684"/>
                  </a:lnTo>
                </a:path>
                <a:path h="1329690">
                  <a:moveTo>
                    <a:pt x="0" y="0"/>
                  </a:moveTo>
                  <a:lnTo>
                    <a:pt x="0" y="664451"/>
                  </a:lnTo>
                </a:path>
              </a:pathLst>
            </a:custGeom>
            <a:ln w="763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293966" y="859447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152426" y="304786"/>
                  </a:lnTo>
                  <a:lnTo>
                    <a:pt x="266701" y="76186"/>
                  </a:lnTo>
                  <a:lnTo>
                    <a:pt x="152406" y="76186"/>
                  </a:lnTo>
                  <a:lnTo>
                    <a:pt x="0" y="0"/>
                  </a:lnTo>
                  <a:close/>
                </a:path>
                <a:path w="304800" h="304800">
                  <a:moveTo>
                    <a:pt x="304786" y="0"/>
                  </a:moveTo>
                  <a:lnTo>
                    <a:pt x="152406" y="76186"/>
                  </a:lnTo>
                  <a:lnTo>
                    <a:pt x="266701" y="76186"/>
                  </a:lnTo>
                  <a:lnTo>
                    <a:pt x="3047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21084" y="7331248"/>
              <a:ext cx="0" cy="1416050"/>
            </a:xfrm>
            <a:custGeom>
              <a:avLst/>
              <a:gdLst/>
              <a:ahLst/>
              <a:cxnLst/>
              <a:rect l="l" t="t" r="r" b="b"/>
              <a:pathLst>
                <a:path h="1416050">
                  <a:moveTo>
                    <a:pt x="0" y="991674"/>
                  </a:moveTo>
                  <a:lnTo>
                    <a:pt x="0" y="1415609"/>
                  </a:lnTo>
                </a:path>
                <a:path h="1416050">
                  <a:moveTo>
                    <a:pt x="0" y="0"/>
                  </a:moveTo>
                  <a:lnTo>
                    <a:pt x="0" y="648774"/>
                  </a:lnTo>
                </a:path>
              </a:pathLst>
            </a:custGeom>
            <a:ln w="763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68737" y="859447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152429" y="304785"/>
                  </a:lnTo>
                  <a:lnTo>
                    <a:pt x="266701" y="76185"/>
                  </a:lnTo>
                  <a:lnTo>
                    <a:pt x="152406" y="76185"/>
                  </a:lnTo>
                  <a:lnTo>
                    <a:pt x="0" y="0"/>
                  </a:lnTo>
                  <a:close/>
                </a:path>
                <a:path w="304800" h="304800">
                  <a:moveTo>
                    <a:pt x="304785" y="0"/>
                  </a:moveTo>
                  <a:lnTo>
                    <a:pt x="152406" y="76185"/>
                  </a:lnTo>
                  <a:lnTo>
                    <a:pt x="266701" y="76185"/>
                  </a:lnTo>
                  <a:lnTo>
                    <a:pt x="3047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72762" y="8043523"/>
              <a:ext cx="571500" cy="381000"/>
            </a:xfrm>
            <a:custGeom>
              <a:avLst/>
              <a:gdLst/>
              <a:ahLst/>
              <a:cxnLst/>
              <a:rect l="l" t="t" r="r" b="b"/>
              <a:pathLst>
                <a:path w="571500" h="381000">
                  <a:moveTo>
                    <a:pt x="5715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571500" y="3810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233164" y="8096050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0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35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4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004235" y="6082116"/>
            <a:ext cx="785495" cy="719455"/>
          </a:xfrm>
          <a:custGeom>
            <a:avLst/>
            <a:gdLst/>
            <a:ahLst/>
            <a:cxnLst/>
            <a:rect l="l" t="t" r="r" b="b"/>
            <a:pathLst>
              <a:path w="785495" h="719454">
                <a:moveTo>
                  <a:pt x="644127" y="0"/>
                </a:moveTo>
                <a:lnTo>
                  <a:pt x="0" y="555995"/>
                </a:lnTo>
                <a:lnTo>
                  <a:pt x="141074" y="719430"/>
                </a:lnTo>
                <a:lnTo>
                  <a:pt x="785201" y="163436"/>
                </a:lnTo>
                <a:lnTo>
                  <a:pt x="64412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 rot="19200000">
            <a:off x="3063713" y="6359404"/>
            <a:ext cx="67717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dirty="0">
                <a:latin typeface="Lucida Sans Unicode"/>
                <a:cs typeface="Lucida Sans Unicode"/>
              </a:rPr>
              <a:t>10</a:t>
            </a:r>
            <a:r>
              <a:rPr sz="1400" spc="-60" dirty="0">
                <a:latin typeface="Lucida Sans Unicode"/>
                <a:cs typeface="Lucida Sans Unicode"/>
              </a:rPr>
              <a:t> </a:t>
            </a:r>
            <a:r>
              <a:rPr sz="2100" baseline="1984" dirty="0">
                <a:latin typeface="Lucida Sans Unicode"/>
                <a:cs typeface="Lucida Sans Unicode"/>
              </a:rPr>
              <a:t>/</a:t>
            </a:r>
            <a:r>
              <a:rPr sz="2100" spc="-89" baseline="1984" dirty="0">
                <a:latin typeface="Lucida Sans Unicode"/>
                <a:cs typeface="Lucida Sans Unicode"/>
              </a:rPr>
              <a:t> </a:t>
            </a:r>
            <a:r>
              <a:rPr sz="2100" spc="-37" baseline="1984" dirty="0">
                <a:latin typeface="Lucida Sans Unicode"/>
                <a:cs typeface="Lucida Sans Unicode"/>
              </a:rPr>
              <a:t>10</a:t>
            </a:r>
            <a:endParaRPr sz="2100" baseline="1984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756693" y="7163317"/>
            <a:ext cx="676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10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8769" y="7186990"/>
            <a:ext cx="571500" cy="215900"/>
          </a:xfrm>
          <a:custGeom>
            <a:avLst/>
            <a:gdLst/>
            <a:ahLst/>
            <a:cxnLst/>
            <a:rect l="l" t="t" r="r" b="b"/>
            <a:pathLst>
              <a:path w="571500" h="215900">
                <a:moveTo>
                  <a:pt x="571500" y="0"/>
                </a:moveTo>
                <a:lnTo>
                  <a:pt x="0" y="0"/>
                </a:lnTo>
                <a:lnTo>
                  <a:pt x="0" y="215899"/>
                </a:lnTo>
                <a:lnTo>
                  <a:pt x="571500" y="215899"/>
                </a:lnTo>
                <a:lnTo>
                  <a:pt x="5715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179170" y="7163317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5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35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5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213707" y="5325228"/>
            <a:ext cx="5092065" cy="3942715"/>
            <a:chOff x="2213707" y="5325228"/>
            <a:chExt cx="5092065" cy="3942715"/>
          </a:xfrm>
        </p:grpSpPr>
        <p:sp>
          <p:nvSpPr>
            <p:cNvPr id="43" name="object 43"/>
            <p:cNvSpPr/>
            <p:nvPr/>
          </p:nvSpPr>
          <p:spPr>
            <a:xfrm>
              <a:off x="4264533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264533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939308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9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2" y="52691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2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5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5" y="5854"/>
                  </a:lnTo>
                  <a:lnTo>
                    <a:pt x="179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939308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264533" y="708445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7"/>
                  </a:lnTo>
                  <a:lnTo>
                    <a:pt x="52691" y="52690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5"/>
                  </a:lnTo>
                  <a:lnTo>
                    <a:pt x="91052" y="336378"/>
                  </a:lnTo>
                  <a:lnTo>
                    <a:pt x="134263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8"/>
                  </a:lnTo>
                  <a:lnTo>
                    <a:pt x="307106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0"/>
                  </a:lnTo>
                  <a:lnTo>
                    <a:pt x="268745" y="23417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264533" y="708445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939308" y="5331577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9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2" y="52691"/>
                  </a:lnTo>
                  <a:lnTo>
                    <a:pt x="23418" y="91052"/>
                  </a:lnTo>
                  <a:lnTo>
                    <a:pt x="5854" y="134263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2" y="307106"/>
                  </a:lnTo>
                  <a:lnTo>
                    <a:pt x="91052" y="336379"/>
                  </a:lnTo>
                  <a:lnTo>
                    <a:pt x="134263" y="353943"/>
                  </a:lnTo>
                  <a:lnTo>
                    <a:pt x="179899" y="359797"/>
                  </a:lnTo>
                  <a:lnTo>
                    <a:pt x="225535" y="353943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3"/>
                  </a:lnTo>
                  <a:lnTo>
                    <a:pt x="336379" y="91052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5" y="5854"/>
                  </a:lnTo>
                  <a:lnTo>
                    <a:pt x="179899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939308" y="533157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939308" y="708445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9" y="0"/>
                  </a:moveTo>
                  <a:lnTo>
                    <a:pt x="134263" y="5854"/>
                  </a:lnTo>
                  <a:lnTo>
                    <a:pt x="91052" y="23417"/>
                  </a:lnTo>
                  <a:lnTo>
                    <a:pt x="52692" y="52690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2" y="307105"/>
                  </a:lnTo>
                  <a:lnTo>
                    <a:pt x="91052" y="336378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5" y="353942"/>
                  </a:lnTo>
                  <a:lnTo>
                    <a:pt x="268745" y="336378"/>
                  </a:lnTo>
                  <a:lnTo>
                    <a:pt x="307106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0"/>
                  </a:lnTo>
                  <a:lnTo>
                    <a:pt x="268745" y="23417"/>
                  </a:lnTo>
                  <a:lnTo>
                    <a:pt x="225535" y="5854"/>
                  </a:lnTo>
                  <a:lnTo>
                    <a:pt x="179899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939308" y="708445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220058" y="707761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79898" y="0"/>
                  </a:moveTo>
                  <a:lnTo>
                    <a:pt x="134262" y="5854"/>
                  </a:lnTo>
                  <a:lnTo>
                    <a:pt x="91051" y="23417"/>
                  </a:lnTo>
                  <a:lnTo>
                    <a:pt x="52690" y="52690"/>
                  </a:lnTo>
                  <a:lnTo>
                    <a:pt x="23417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7" y="268745"/>
                  </a:lnTo>
                  <a:lnTo>
                    <a:pt x="52690" y="307105"/>
                  </a:lnTo>
                  <a:lnTo>
                    <a:pt x="91051" y="336378"/>
                  </a:lnTo>
                  <a:lnTo>
                    <a:pt x="134262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8"/>
                  </a:lnTo>
                  <a:lnTo>
                    <a:pt x="307105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5" y="52690"/>
                  </a:lnTo>
                  <a:lnTo>
                    <a:pt x="268745" y="23417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220057" y="707761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07106" y="52691"/>
                  </a:moveTo>
                  <a:lnTo>
                    <a:pt x="336379" y="91051"/>
                  </a:lnTo>
                  <a:lnTo>
                    <a:pt x="353943" y="134262"/>
                  </a:lnTo>
                  <a:lnTo>
                    <a:pt x="359797" y="179898"/>
                  </a:lnTo>
                  <a:lnTo>
                    <a:pt x="353943" y="225534"/>
                  </a:lnTo>
                  <a:lnTo>
                    <a:pt x="336379" y="268745"/>
                  </a:lnTo>
                  <a:lnTo>
                    <a:pt x="307106" y="307106"/>
                  </a:lnTo>
                  <a:lnTo>
                    <a:pt x="268745" y="336379"/>
                  </a:lnTo>
                  <a:lnTo>
                    <a:pt x="225534" y="353942"/>
                  </a:lnTo>
                  <a:lnTo>
                    <a:pt x="179898" y="359797"/>
                  </a:lnTo>
                  <a:lnTo>
                    <a:pt x="134262" y="353942"/>
                  </a:lnTo>
                  <a:lnTo>
                    <a:pt x="91051" y="336379"/>
                  </a:lnTo>
                  <a:lnTo>
                    <a:pt x="52691" y="307106"/>
                  </a:lnTo>
                  <a:lnTo>
                    <a:pt x="23418" y="268745"/>
                  </a:lnTo>
                  <a:lnTo>
                    <a:pt x="5854" y="225534"/>
                  </a:lnTo>
                  <a:lnTo>
                    <a:pt x="0" y="179898"/>
                  </a:lnTo>
                  <a:lnTo>
                    <a:pt x="5854" y="134262"/>
                  </a:lnTo>
                  <a:lnTo>
                    <a:pt x="23418" y="91051"/>
                  </a:lnTo>
                  <a:lnTo>
                    <a:pt x="52691" y="52691"/>
                  </a:lnTo>
                  <a:lnTo>
                    <a:pt x="91051" y="23418"/>
                  </a:lnTo>
                  <a:lnTo>
                    <a:pt x="134262" y="5854"/>
                  </a:lnTo>
                  <a:lnTo>
                    <a:pt x="179898" y="0"/>
                  </a:lnTo>
                  <a:lnTo>
                    <a:pt x="225534" y="5854"/>
                  </a:lnTo>
                  <a:lnTo>
                    <a:pt x="268745" y="23418"/>
                  </a:lnTo>
                  <a:lnTo>
                    <a:pt x="307106" y="5269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2335395" y="7085824"/>
            <a:ext cx="1295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968024" y="7074937"/>
            <a:ext cx="372745" cy="372745"/>
            <a:chOff x="8968024" y="7074937"/>
            <a:chExt cx="372745" cy="372745"/>
          </a:xfrm>
        </p:grpSpPr>
        <p:sp>
          <p:nvSpPr>
            <p:cNvPr id="57" name="object 57"/>
            <p:cNvSpPr/>
            <p:nvPr/>
          </p:nvSpPr>
          <p:spPr>
            <a:xfrm>
              <a:off x="8974374" y="708128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7"/>
                  </a:lnTo>
                  <a:lnTo>
                    <a:pt x="52691" y="52690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5"/>
                  </a:lnTo>
                  <a:lnTo>
                    <a:pt x="91052" y="336378"/>
                  </a:lnTo>
                  <a:lnTo>
                    <a:pt x="134263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8"/>
                  </a:lnTo>
                  <a:lnTo>
                    <a:pt x="307106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0"/>
                  </a:lnTo>
                  <a:lnTo>
                    <a:pt x="268745" y="23417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974374" y="7081287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307106" y="52691"/>
                  </a:moveTo>
                  <a:lnTo>
                    <a:pt x="336379" y="91051"/>
                  </a:lnTo>
                  <a:lnTo>
                    <a:pt x="353943" y="134262"/>
                  </a:lnTo>
                  <a:lnTo>
                    <a:pt x="359797" y="179898"/>
                  </a:lnTo>
                  <a:lnTo>
                    <a:pt x="353943" y="225534"/>
                  </a:lnTo>
                  <a:lnTo>
                    <a:pt x="336379" y="268745"/>
                  </a:lnTo>
                  <a:lnTo>
                    <a:pt x="307106" y="307106"/>
                  </a:lnTo>
                  <a:lnTo>
                    <a:pt x="268745" y="336379"/>
                  </a:lnTo>
                  <a:lnTo>
                    <a:pt x="225534" y="353942"/>
                  </a:lnTo>
                  <a:lnTo>
                    <a:pt x="179898" y="359797"/>
                  </a:lnTo>
                  <a:lnTo>
                    <a:pt x="134262" y="353942"/>
                  </a:lnTo>
                  <a:lnTo>
                    <a:pt x="91051" y="336379"/>
                  </a:lnTo>
                  <a:lnTo>
                    <a:pt x="52691" y="307106"/>
                  </a:lnTo>
                  <a:lnTo>
                    <a:pt x="23418" y="268745"/>
                  </a:lnTo>
                  <a:lnTo>
                    <a:pt x="5854" y="225534"/>
                  </a:lnTo>
                  <a:lnTo>
                    <a:pt x="0" y="179898"/>
                  </a:lnTo>
                  <a:lnTo>
                    <a:pt x="5854" y="134262"/>
                  </a:lnTo>
                  <a:lnTo>
                    <a:pt x="23418" y="91051"/>
                  </a:lnTo>
                  <a:lnTo>
                    <a:pt x="52691" y="52691"/>
                  </a:lnTo>
                  <a:lnTo>
                    <a:pt x="91051" y="23418"/>
                  </a:lnTo>
                  <a:lnTo>
                    <a:pt x="134262" y="5854"/>
                  </a:lnTo>
                  <a:lnTo>
                    <a:pt x="179898" y="0"/>
                  </a:lnTo>
                  <a:lnTo>
                    <a:pt x="225534" y="5854"/>
                  </a:lnTo>
                  <a:lnTo>
                    <a:pt x="268745" y="23418"/>
                  </a:lnTo>
                  <a:lnTo>
                    <a:pt x="307106" y="52691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9103528" y="7089498"/>
            <a:ext cx="101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Lucida Sans Unicode"/>
                <a:cs typeface="Lucida Sans Unicode"/>
              </a:rPr>
              <a:t>t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812974" y="6066983"/>
            <a:ext cx="661035" cy="611505"/>
          </a:xfrm>
          <a:custGeom>
            <a:avLst/>
            <a:gdLst/>
            <a:ahLst/>
            <a:cxnLst/>
            <a:rect l="l" t="t" r="r" b="b"/>
            <a:pathLst>
              <a:path w="661034" h="611504">
                <a:moveTo>
                  <a:pt x="140787" y="0"/>
                </a:moveTo>
                <a:lnTo>
                  <a:pt x="0" y="163680"/>
                </a:lnTo>
                <a:lnTo>
                  <a:pt x="519927" y="610890"/>
                </a:lnTo>
                <a:lnTo>
                  <a:pt x="660716" y="447208"/>
                </a:lnTo>
                <a:lnTo>
                  <a:pt x="14078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 rot="2400000">
            <a:off x="7853899" y="6289518"/>
            <a:ext cx="56888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5"/>
              </a:lnSpc>
            </a:pPr>
            <a:r>
              <a:rPr sz="2100" baseline="1984" dirty="0">
                <a:latin typeface="Lucida Sans Unicode"/>
                <a:cs typeface="Lucida Sans Unicode"/>
              </a:rPr>
              <a:t>5</a:t>
            </a:r>
            <a:r>
              <a:rPr sz="2100" spc="-89" baseline="1984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55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506581" y="5379074"/>
            <a:ext cx="635000" cy="215900"/>
          </a:xfrm>
          <a:custGeom>
            <a:avLst/>
            <a:gdLst/>
            <a:ahLst/>
            <a:cxnLst/>
            <a:rect l="l" t="t" r="r" b="b"/>
            <a:pathLst>
              <a:path w="635000" h="215900">
                <a:moveTo>
                  <a:pt x="635000" y="0"/>
                </a:moveTo>
                <a:lnTo>
                  <a:pt x="0" y="0"/>
                </a:lnTo>
                <a:lnTo>
                  <a:pt x="0" y="215900"/>
                </a:lnTo>
                <a:lnTo>
                  <a:pt x="635000" y="215900"/>
                </a:lnTo>
                <a:lnTo>
                  <a:pt x="6350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598732" y="5355402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5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35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9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592382" y="7160341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5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35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8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476802" y="6108370"/>
            <a:ext cx="705485" cy="557530"/>
          </a:xfrm>
          <a:custGeom>
            <a:avLst/>
            <a:gdLst/>
            <a:ahLst/>
            <a:cxnLst/>
            <a:rect l="l" t="t" r="r" b="b"/>
            <a:pathLst>
              <a:path w="705485" h="557529">
                <a:moveTo>
                  <a:pt x="116003" y="0"/>
                </a:moveTo>
                <a:lnTo>
                  <a:pt x="0" y="182087"/>
                </a:lnTo>
                <a:lnTo>
                  <a:pt x="589108" y="557391"/>
                </a:lnTo>
                <a:lnTo>
                  <a:pt x="705111" y="375304"/>
                </a:lnTo>
                <a:lnTo>
                  <a:pt x="11600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 rot="1920000">
            <a:off x="5541390" y="6304393"/>
            <a:ext cx="5682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400" dirty="0">
                <a:latin typeface="Lucida Sans Unicode"/>
                <a:cs typeface="Lucida Sans Unicode"/>
              </a:rPr>
              <a:t>5</a:t>
            </a:r>
            <a:r>
              <a:rPr sz="1400" spc="-5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5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258183" y="5325228"/>
            <a:ext cx="4283075" cy="3175000"/>
            <a:chOff x="4258183" y="5325228"/>
            <a:chExt cx="4283075" cy="3175000"/>
          </a:xfrm>
        </p:grpSpPr>
        <p:sp>
          <p:nvSpPr>
            <p:cNvPr id="68" name="object 68"/>
            <p:cNvSpPr/>
            <p:nvPr/>
          </p:nvSpPr>
          <p:spPr>
            <a:xfrm>
              <a:off x="4264534" y="5331577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  <a:lnTo>
                    <a:pt x="23418" y="91052"/>
                  </a:lnTo>
                  <a:lnTo>
                    <a:pt x="5854" y="134263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3"/>
                  </a:lnTo>
                  <a:lnTo>
                    <a:pt x="179898" y="359797"/>
                  </a:lnTo>
                  <a:lnTo>
                    <a:pt x="225534" y="353943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3"/>
                  </a:lnTo>
                  <a:lnTo>
                    <a:pt x="336379" y="91052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264533" y="533157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796335" y="7811302"/>
              <a:ext cx="744855" cy="688975"/>
            </a:xfrm>
            <a:custGeom>
              <a:avLst/>
              <a:gdLst/>
              <a:ahLst/>
              <a:cxnLst/>
              <a:rect l="l" t="t" r="r" b="b"/>
              <a:pathLst>
                <a:path w="744854" h="688975">
                  <a:moveTo>
                    <a:pt x="602924" y="0"/>
                  </a:moveTo>
                  <a:lnTo>
                    <a:pt x="0" y="525966"/>
                  </a:lnTo>
                  <a:lnTo>
                    <a:pt x="141926" y="688660"/>
                  </a:lnTo>
                  <a:lnTo>
                    <a:pt x="744852" y="162694"/>
                  </a:lnTo>
                  <a:lnTo>
                    <a:pt x="602924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 rot="19140000">
            <a:off x="7835682" y="8071598"/>
            <a:ext cx="67472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5"/>
              </a:lnSpc>
            </a:pPr>
            <a:r>
              <a:rPr sz="1400" dirty="0">
                <a:latin typeface="Lucida Sans Unicode"/>
                <a:cs typeface="Lucida Sans Unicode"/>
              </a:rPr>
              <a:t>10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998101" y="7825923"/>
            <a:ext cx="779145" cy="727710"/>
          </a:xfrm>
          <a:custGeom>
            <a:avLst/>
            <a:gdLst/>
            <a:ahLst/>
            <a:cxnLst/>
            <a:rect l="l" t="t" r="r" b="b"/>
            <a:pathLst>
              <a:path w="779145" h="727709">
                <a:moveTo>
                  <a:pt x="143623" y="0"/>
                </a:moveTo>
                <a:lnTo>
                  <a:pt x="0" y="161199"/>
                </a:lnTo>
                <a:lnTo>
                  <a:pt x="635314" y="727244"/>
                </a:lnTo>
                <a:lnTo>
                  <a:pt x="778937" y="566045"/>
                </a:lnTo>
                <a:lnTo>
                  <a:pt x="14362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 rot="2460000">
            <a:off x="3043908" y="8106808"/>
            <a:ext cx="67717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2100" baseline="1984" dirty="0">
                <a:latin typeface="Lucida Sans Unicode"/>
                <a:cs typeface="Lucida Sans Unicode"/>
              </a:rPr>
              <a:t>10</a:t>
            </a:r>
            <a:r>
              <a:rPr sz="2100" spc="-89" baseline="1984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6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807200" y="6134100"/>
            <a:ext cx="698500" cy="381000"/>
          </a:xfrm>
          <a:custGeom>
            <a:avLst/>
            <a:gdLst/>
            <a:ahLst/>
            <a:cxnLst/>
            <a:rect l="l" t="t" r="r" b="b"/>
            <a:pathLst>
              <a:path w="698500" h="381000">
                <a:moveTo>
                  <a:pt x="698500" y="0"/>
                </a:moveTo>
                <a:lnTo>
                  <a:pt x="0" y="0"/>
                </a:lnTo>
                <a:lnTo>
                  <a:pt x="0" y="381000"/>
                </a:lnTo>
                <a:lnTo>
                  <a:pt x="698500" y="381000"/>
                </a:lnTo>
                <a:lnTo>
                  <a:pt x="6985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6874827" y="6186627"/>
            <a:ext cx="5632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400" spc="-4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BABABA"/>
                </a:solidFill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169787" y="6215360"/>
            <a:ext cx="571500" cy="381000"/>
          </a:xfrm>
          <a:custGeom>
            <a:avLst/>
            <a:gdLst/>
            <a:ahLst/>
            <a:cxnLst/>
            <a:rect l="l" t="t" r="r" b="b"/>
            <a:pathLst>
              <a:path w="571500" h="381000">
                <a:moveTo>
                  <a:pt x="571500" y="0"/>
                </a:moveTo>
                <a:lnTo>
                  <a:pt x="0" y="0"/>
                </a:lnTo>
                <a:lnTo>
                  <a:pt x="0" y="381000"/>
                </a:lnTo>
                <a:lnTo>
                  <a:pt x="571500" y="381000"/>
                </a:lnTo>
                <a:lnTo>
                  <a:pt x="5715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4230188" y="6267887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0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35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4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541300" y="8006784"/>
            <a:ext cx="597535" cy="492125"/>
          </a:xfrm>
          <a:custGeom>
            <a:avLst/>
            <a:gdLst/>
            <a:ahLst/>
            <a:cxnLst/>
            <a:rect l="l" t="t" r="r" b="b"/>
            <a:pathLst>
              <a:path w="597535" h="492125">
                <a:moveTo>
                  <a:pt x="117271" y="0"/>
                </a:moveTo>
                <a:lnTo>
                  <a:pt x="0" y="181274"/>
                </a:lnTo>
                <a:lnTo>
                  <a:pt x="479842" y="491698"/>
                </a:lnTo>
                <a:lnTo>
                  <a:pt x="597114" y="310424"/>
                </a:lnTo>
                <a:lnTo>
                  <a:pt x="11727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 rot="1920000">
            <a:off x="5603754" y="8170386"/>
            <a:ext cx="46403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5"/>
              </a:lnSpc>
            </a:pPr>
            <a:r>
              <a:rPr sz="2100" baseline="1984" dirty="0">
                <a:latin typeface="Lucida Sans Unicode"/>
                <a:cs typeface="Lucida Sans Unicode"/>
              </a:rPr>
              <a:t>0</a:t>
            </a:r>
            <a:r>
              <a:rPr sz="2100" spc="-97" baseline="1984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60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6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341264" y="7980032"/>
            <a:ext cx="2143760" cy="1277620"/>
          </a:xfrm>
          <a:custGeom>
            <a:avLst/>
            <a:gdLst/>
            <a:ahLst/>
            <a:cxnLst/>
            <a:rect l="l" t="t" r="r" b="b"/>
            <a:pathLst>
              <a:path w="2143759" h="1277620">
                <a:moveTo>
                  <a:pt x="876300" y="959827"/>
                </a:moveTo>
                <a:lnTo>
                  <a:pt x="0" y="959827"/>
                </a:lnTo>
                <a:lnTo>
                  <a:pt x="0" y="1277327"/>
                </a:lnTo>
                <a:lnTo>
                  <a:pt x="876300" y="1277327"/>
                </a:lnTo>
                <a:lnTo>
                  <a:pt x="876300" y="959827"/>
                </a:lnTo>
                <a:close/>
              </a:path>
              <a:path w="2143759" h="1277620">
                <a:moveTo>
                  <a:pt x="2143645" y="0"/>
                </a:moveTo>
                <a:lnTo>
                  <a:pt x="1445145" y="0"/>
                </a:lnTo>
                <a:lnTo>
                  <a:pt x="1445145" y="342900"/>
                </a:lnTo>
                <a:lnTo>
                  <a:pt x="2143645" y="342900"/>
                </a:lnTo>
                <a:lnTo>
                  <a:pt x="2143645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6854037" y="8019850"/>
            <a:ext cx="5632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0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35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059187" y="4478337"/>
            <a:ext cx="784605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28520" algn="l"/>
                <a:tab pos="2423795" algn="l"/>
                <a:tab pos="3465195" algn="l"/>
                <a:tab pos="7268845" algn="l"/>
                <a:tab pos="7564755" algn="l"/>
              </a:tabLst>
            </a:pP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net</a:t>
            </a:r>
            <a:r>
              <a:rPr sz="1600" b="1" spc="80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flow</a:t>
            </a:r>
            <a:r>
              <a:rPr sz="1600" b="1" spc="8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across</a:t>
            </a:r>
            <a:r>
              <a:rPr sz="1600" b="1" spc="8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spc="-25" dirty="0">
                <a:solidFill>
                  <a:srgbClr val="8D3124"/>
                </a:solidFill>
                <a:latin typeface="Tahoma"/>
                <a:cs typeface="Tahoma"/>
              </a:rPr>
              <a:t>cut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	</a:t>
            </a:r>
            <a:r>
              <a:rPr sz="1600" b="1" spc="-50" dirty="0">
                <a:solidFill>
                  <a:srgbClr val="8D3124"/>
                </a:solidFill>
                <a:latin typeface="Tahoma"/>
                <a:cs typeface="Tahoma"/>
              </a:rPr>
              <a:t>=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	(10</a:t>
            </a:r>
            <a:r>
              <a:rPr sz="1600" b="1" spc="-20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+</a:t>
            </a:r>
            <a:r>
              <a:rPr sz="1600" b="1" spc="-20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spc="-25" dirty="0">
                <a:solidFill>
                  <a:srgbClr val="8D3124"/>
                </a:solidFill>
                <a:latin typeface="Tahoma"/>
                <a:cs typeface="Tahoma"/>
              </a:rPr>
              <a:t>10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	+</a:t>
            </a:r>
            <a:r>
              <a:rPr sz="1600" b="1" spc="-10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5</a:t>
            </a:r>
            <a:r>
              <a:rPr sz="1600" b="1" spc="2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+</a:t>
            </a:r>
            <a:r>
              <a:rPr sz="1600" b="1" spc="20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10</a:t>
            </a:r>
            <a:r>
              <a:rPr sz="1600" b="1" spc="2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+</a:t>
            </a:r>
            <a:r>
              <a:rPr sz="1600" b="1" spc="2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0</a:t>
            </a:r>
            <a:r>
              <a:rPr sz="1600" b="1" spc="2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+</a:t>
            </a:r>
            <a:r>
              <a:rPr sz="1600" b="1" spc="20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0)</a:t>
            </a:r>
            <a:r>
              <a:rPr sz="1600" b="1" spc="2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spc="-235" dirty="0">
                <a:solidFill>
                  <a:srgbClr val="8D3124"/>
                </a:solidFill>
                <a:latin typeface="Tahoma"/>
                <a:cs typeface="Tahoma"/>
              </a:rPr>
              <a:t>–</a:t>
            </a:r>
            <a:r>
              <a:rPr sz="1600" b="1" spc="5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(5</a:t>
            </a:r>
            <a:r>
              <a:rPr sz="1600" b="1" spc="2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+</a:t>
            </a:r>
            <a:r>
              <a:rPr sz="1600" b="1" spc="2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5</a:t>
            </a:r>
            <a:r>
              <a:rPr sz="1600" b="1" spc="20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+</a:t>
            </a:r>
            <a:r>
              <a:rPr sz="1600" b="1" spc="2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0</a:t>
            </a:r>
            <a:r>
              <a:rPr sz="1600" b="1" spc="2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+</a:t>
            </a:r>
            <a:r>
              <a:rPr sz="1600" b="1" spc="2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spc="-25" dirty="0">
                <a:solidFill>
                  <a:srgbClr val="8D3124"/>
                </a:solidFill>
                <a:latin typeface="Tahoma"/>
                <a:cs typeface="Tahoma"/>
              </a:rPr>
              <a:t>0)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	</a:t>
            </a:r>
            <a:r>
              <a:rPr sz="1600" b="1" spc="-50" dirty="0">
                <a:solidFill>
                  <a:srgbClr val="8D3124"/>
                </a:solidFill>
                <a:latin typeface="Tahoma"/>
                <a:cs typeface="Tahoma"/>
              </a:rPr>
              <a:t>=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	</a:t>
            </a:r>
            <a:r>
              <a:rPr sz="1600" b="1" spc="-25" dirty="0">
                <a:solidFill>
                  <a:srgbClr val="8D3124"/>
                </a:solidFill>
                <a:latin typeface="Tahoma"/>
                <a:cs typeface="Tahoma"/>
              </a:rPr>
              <a:t>25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631569" y="5722416"/>
            <a:ext cx="17970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48AA"/>
                </a:solidFill>
                <a:latin typeface="Lucida Sans Unicode"/>
                <a:cs typeface="Lucida Sans Unicode"/>
              </a:rPr>
              <a:t>edges</a:t>
            </a:r>
            <a:r>
              <a:rPr sz="16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0048AA"/>
                </a:solidFill>
                <a:latin typeface="Lucida Sans Unicode"/>
                <a:cs typeface="Lucida Sans Unicode"/>
              </a:rPr>
              <a:t>from</a:t>
            </a:r>
            <a:r>
              <a:rPr sz="16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0048AA"/>
                </a:solidFill>
                <a:latin typeface="Lucida Sans Unicode"/>
                <a:cs typeface="Lucida Sans Unicode"/>
              </a:rPr>
              <a:t>B</a:t>
            </a:r>
            <a:r>
              <a:rPr sz="16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0048AA"/>
                </a:solidFill>
                <a:latin typeface="Lucida Sans Unicode"/>
                <a:cs typeface="Lucida Sans Unicode"/>
              </a:rPr>
              <a:t>to</a:t>
            </a:r>
            <a:r>
              <a:rPr sz="16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6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A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6057900" y="5689650"/>
            <a:ext cx="2501265" cy="654050"/>
            <a:chOff x="6057900" y="5689650"/>
            <a:chExt cx="2501265" cy="654050"/>
          </a:xfrm>
        </p:grpSpPr>
        <p:sp>
          <p:nvSpPr>
            <p:cNvPr id="85" name="object 85"/>
            <p:cNvSpPr/>
            <p:nvPr/>
          </p:nvSpPr>
          <p:spPr>
            <a:xfrm>
              <a:off x="6161320" y="5965657"/>
              <a:ext cx="2371725" cy="323215"/>
            </a:xfrm>
            <a:custGeom>
              <a:avLst/>
              <a:gdLst/>
              <a:ahLst/>
              <a:cxnLst/>
              <a:rect l="l" t="t" r="r" b="b"/>
              <a:pathLst>
                <a:path w="2371725" h="323214">
                  <a:moveTo>
                    <a:pt x="0" y="322919"/>
                  </a:moveTo>
                  <a:lnTo>
                    <a:pt x="12583" y="321205"/>
                  </a:lnTo>
                  <a:lnTo>
                    <a:pt x="2371318" y="0"/>
                  </a:lnTo>
                </a:path>
              </a:pathLst>
            </a:custGeom>
            <a:ln w="254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083300" y="6222348"/>
              <a:ext cx="129539" cy="121285"/>
            </a:xfrm>
            <a:custGeom>
              <a:avLst/>
              <a:gdLst/>
              <a:ahLst/>
              <a:cxnLst/>
              <a:rect l="l" t="t" r="r" b="b"/>
              <a:pathLst>
                <a:path w="129539" h="121285">
                  <a:moveTo>
                    <a:pt x="112580" y="0"/>
                  </a:moveTo>
                  <a:lnTo>
                    <a:pt x="0" y="76851"/>
                  </a:lnTo>
                  <a:lnTo>
                    <a:pt x="129029" y="120804"/>
                  </a:lnTo>
                  <a:lnTo>
                    <a:pt x="90604" y="64514"/>
                  </a:lnTo>
                  <a:lnTo>
                    <a:pt x="11258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136306" y="5746379"/>
              <a:ext cx="2409825" cy="222885"/>
            </a:xfrm>
            <a:custGeom>
              <a:avLst/>
              <a:gdLst/>
              <a:ahLst/>
              <a:cxnLst/>
              <a:rect l="l" t="t" r="r" b="b"/>
              <a:pathLst>
                <a:path w="2409825" h="222885">
                  <a:moveTo>
                    <a:pt x="0" y="0"/>
                  </a:moveTo>
                  <a:lnTo>
                    <a:pt x="12646" y="1168"/>
                  </a:lnTo>
                  <a:lnTo>
                    <a:pt x="2409743" y="222663"/>
                  </a:lnTo>
                </a:path>
              </a:pathLst>
            </a:custGeom>
            <a:ln w="254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057900" y="5689650"/>
              <a:ext cx="127635" cy="121920"/>
            </a:xfrm>
            <a:custGeom>
              <a:avLst/>
              <a:gdLst/>
              <a:ahLst/>
              <a:cxnLst/>
              <a:rect l="l" t="t" r="r" b="b"/>
              <a:pathLst>
                <a:path w="127635" h="121920">
                  <a:moveTo>
                    <a:pt x="127011" y="0"/>
                  </a:moveTo>
                  <a:lnTo>
                    <a:pt x="0" y="49484"/>
                  </a:lnTo>
                  <a:lnTo>
                    <a:pt x="115793" y="121403"/>
                  </a:lnTo>
                  <a:lnTo>
                    <a:pt x="91051" y="57898"/>
                  </a:lnTo>
                  <a:lnTo>
                    <a:pt x="127011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9601570" y="7081837"/>
            <a:ext cx="20720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5425" algn="l"/>
                <a:tab pos="1790700" algn="l"/>
              </a:tabLst>
            </a:pP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value</a:t>
            </a:r>
            <a:r>
              <a:rPr sz="1600" b="1" spc="9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of</a:t>
            </a:r>
            <a:r>
              <a:rPr sz="1600" b="1" spc="9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spc="-20" dirty="0">
                <a:solidFill>
                  <a:srgbClr val="8D3124"/>
                </a:solidFill>
                <a:latin typeface="Tahoma"/>
                <a:cs typeface="Tahoma"/>
              </a:rPr>
              <a:t>flow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	</a:t>
            </a:r>
            <a:r>
              <a:rPr sz="1600" b="1" spc="-50" dirty="0">
                <a:solidFill>
                  <a:srgbClr val="8D3124"/>
                </a:solidFill>
                <a:latin typeface="Tahoma"/>
                <a:cs typeface="Tahoma"/>
              </a:rPr>
              <a:t>=</a:t>
            </a: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	</a:t>
            </a:r>
            <a:r>
              <a:rPr sz="1600" b="1" spc="-25" dirty="0">
                <a:solidFill>
                  <a:srgbClr val="8D3124"/>
                </a:solidFill>
                <a:latin typeface="Tahoma"/>
                <a:cs typeface="Tahoma"/>
              </a:rPr>
              <a:t>25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441522" y="8978360"/>
            <a:ext cx="676275" cy="236854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dirty="0">
                <a:latin typeface="Lucida Sans Unicode"/>
                <a:cs typeface="Lucida Sans Unicode"/>
              </a:rPr>
              <a:t>10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16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94" name="object 9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pic>
        <p:nvPicPr>
          <p:cNvPr id="98" name="图片 97" descr="手机屏幕截图&#10;&#10;AI 生成的内容可能不正确。">
            <a:extLst>
              <a:ext uri="{FF2B5EF4-FFF2-40B4-BE49-F238E27FC236}">
                <a16:creationId xmlns:a16="http://schemas.microsoft.com/office/drawing/2014/main" id="{BB458B08-A055-8056-9211-39479CA73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613" y="2556306"/>
            <a:ext cx="6413500" cy="16637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500" y="99049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663163" y="232962"/>
            <a:ext cx="490220" cy="579755"/>
            <a:chOff x="11663163" y="232962"/>
            <a:chExt cx="490220" cy="579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362" y="469167"/>
              <a:ext cx="97795" cy="98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163" y="232962"/>
              <a:ext cx="489949" cy="57958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8802" y="354235"/>
            <a:ext cx="3558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3490" algn="l"/>
              </a:tabLst>
            </a:pPr>
            <a:r>
              <a:rPr spc="90" dirty="0"/>
              <a:t>Network</a:t>
            </a:r>
            <a:r>
              <a:rPr spc="114" dirty="0"/>
              <a:t> </a:t>
            </a:r>
            <a:r>
              <a:rPr spc="55" dirty="0"/>
              <a:t>flow:</a:t>
            </a:r>
            <a:r>
              <a:rPr dirty="0"/>
              <a:t>	</a:t>
            </a:r>
            <a:r>
              <a:rPr spc="65" dirty="0"/>
              <a:t>quiz</a:t>
            </a:r>
            <a:r>
              <a:rPr spc="85" dirty="0"/>
              <a:t> </a:t>
            </a:r>
            <a:r>
              <a:rPr spc="105" dirty="0"/>
              <a:t>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8802" y="1348740"/>
            <a:ext cx="6748780" cy="303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ahoma"/>
                <a:cs typeface="Tahoma"/>
              </a:rPr>
              <a:t>Which</a:t>
            </a:r>
            <a:r>
              <a:rPr sz="2400" b="1" spc="95" dirty="0">
                <a:latin typeface="Tahoma"/>
                <a:cs typeface="Tahoma"/>
              </a:rPr>
              <a:t> </a:t>
            </a:r>
            <a:r>
              <a:rPr sz="2400" b="1" spc="75" dirty="0">
                <a:latin typeface="Tahoma"/>
                <a:cs typeface="Tahoma"/>
              </a:rPr>
              <a:t>is</a:t>
            </a:r>
            <a:r>
              <a:rPr sz="2400" b="1" spc="9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the</a:t>
            </a:r>
            <a:r>
              <a:rPr sz="2400" b="1" spc="10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net</a:t>
            </a:r>
            <a:r>
              <a:rPr sz="2400" b="1" spc="9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flow</a:t>
            </a:r>
            <a:r>
              <a:rPr sz="2400" b="1" spc="10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across</a:t>
            </a:r>
            <a:r>
              <a:rPr sz="2400" b="1" spc="9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the</a:t>
            </a:r>
            <a:r>
              <a:rPr sz="2400" b="1" spc="10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given</a:t>
            </a:r>
            <a:r>
              <a:rPr sz="2400" b="1" spc="95" dirty="0">
                <a:latin typeface="Tahoma"/>
                <a:cs typeface="Tahoma"/>
              </a:rPr>
              <a:t> </a:t>
            </a:r>
            <a:r>
              <a:rPr sz="2400" b="1" spc="-20" dirty="0">
                <a:latin typeface="Tahoma"/>
                <a:cs typeface="Tahoma"/>
              </a:rPr>
              <a:t>cut</a:t>
            </a:r>
            <a:r>
              <a:rPr sz="2400" b="1" spc="-20" dirty="0"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marL="1096645" indent="-7239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1096645" algn="l"/>
                <a:tab pos="1542415" algn="l"/>
              </a:tabLst>
            </a:pPr>
            <a:r>
              <a:rPr sz="2400" spc="-25" dirty="0">
                <a:latin typeface="Times New Roman"/>
                <a:cs typeface="Times New Roman"/>
              </a:rPr>
              <a:t>11</a:t>
            </a:r>
            <a:r>
              <a:rPr sz="2400" dirty="0">
                <a:latin typeface="Times New Roman"/>
                <a:cs typeface="Times New Roman"/>
              </a:rPr>
              <a:t>	(20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25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−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8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−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11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−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9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−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6)</a:t>
            </a:r>
            <a:endParaRPr sz="2400">
              <a:latin typeface="Times New Roman"/>
              <a:cs typeface="Times New Roman"/>
            </a:endParaRPr>
          </a:p>
          <a:p>
            <a:pPr marL="1096645" indent="-7239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1096645" algn="l"/>
                <a:tab pos="1553845" algn="l"/>
              </a:tabLst>
            </a:pPr>
            <a:r>
              <a:rPr sz="2400" spc="-25" dirty="0">
                <a:latin typeface="Times New Roman"/>
                <a:cs typeface="Times New Roman"/>
              </a:rPr>
              <a:t>26</a:t>
            </a:r>
            <a:r>
              <a:rPr sz="2400" dirty="0">
                <a:latin typeface="Times New Roman"/>
                <a:cs typeface="Times New Roman"/>
              </a:rPr>
              <a:t>	(20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22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−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8 −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−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4)</a:t>
            </a:r>
            <a:endParaRPr sz="2400">
              <a:latin typeface="Times New Roman"/>
              <a:cs typeface="Times New Roman"/>
            </a:endParaRPr>
          </a:p>
          <a:p>
            <a:pPr marL="1096645" indent="-7239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1096645" algn="l"/>
                <a:tab pos="1553845" algn="l"/>
              </a:tabLst>
            </a:pPr>
            <a:r>
              <a:rPr sz="2400" spc="-25" dirty="0">
                <a:latin typeface="Times New Roman"/>
                <a:cs typeface="Times New Roman"/>
              </a:rPr>
              <a:t>42</a:t>
            </a:r>
            <a:r>
              <a:rPr sz="2400" dirty="0">
                <a:latin typeface="Times New Roman"/>
                <a:cs typeface="Times New Roman"/>
              </a:rPr>
              <a:t>	(20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22)</a:t>
            </a:r>
            <a:endParaRPr sz="2400">
              <a:latin typeface="Times New Roman"/>
              <a:cs typeface="Times New Roman"/>
            </a:endParaRPr>
          </a:p>
          <a:p>
            <a:pPr marL="1096645" indent="-7239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1096645" algn="l"/>
                <a:tab pos="1553845" algn="l"/>
              </a:tabLst>
            </a:pPr>
            <a:r>
              <a:rPr sz="2400" spc="-25" dirty="0">
                <a:latin typeface="Times New Roman"/>
                <a:cs typeface="Times New Roman"/>
              </a:rPr>
              <a:t>45</a:t>
            </a:r>
            <a:r>
              <a:rPr sz="2400" dirty="0">
                <a:latin typeface="Times New Roman"/>
                <a:cs typeface="Times New Roman"/>
              </a:rPr>
              <a:t>	(20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25)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98698" y="6505419"/>
            <a:ext cx="5195570" cy="2449830"/>
            <a:chOff x="2298698" y="6505419"/>
            <a:chExt cx="5195570" cy="2449830"/>
          </a:xfrm>
        </p:grpSpPr>
        <p:sp>
          <p:nvSpPr>
            <p:cNvPr id="10" name="object 10"/>
            <p:cNvSpPr/>
            <p:nvPr/>
          </p:nvSpPr>
          <p:spPr>
            <a:xfrm>
              <a:off x="2367566" y="6553199"/>
              <a:ext cx="2235835" cy="2072639"/>
            </a:xfrm>
            <a:custGeom>
              <a:avLst/>
              <a:gdLst/>
              <a:ahLst/>
              <a:cxnLst/>
              <a:rect l="l" t="t" r="r" b="b"/>
              <a:pathLst>
                <a:path w="2235835" h="2072640">
                  <a:moveTo>
                    <a:pt x="0" y="0"/>
                  </a:moveTo>
                  <a:lnTo>
                    <a:pt x="2226270" y="2063569"/>
                  </a:lnTo>
                  <a:lnTo>
                    <a:pt x="2235584" y="2072204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0042" y="8551342"/>
              <a:ext cx="131445" cy="127635"/>
            </a:xfrm>
            <a:custGeom>
              <a:avLst/>
              <a:gdLst/>
              <a:ahLst/>
              <a:cxnLst/>
              <a:rect l="l" t="t" r="r" b="b"/>
              <a:pathLst>
                <a:path w="131445" h="127634">
                  <a:moveTo>
                    <a:pt x="82881" y="0"/>
                  </a:moveTo>
                  <a:lnTo>
                    <a:pt x="63794" y="65428"/>
                  </a:lnTo>
                  <a:lnTo>
                    <a:pt x="0" y="89415"/>
                  </a:lnTo>
                  <a:lnTo>
                    <a:pt x="130856" y="127589"/>
                  </a:lnTo>
                  <a:lnTo>
                    <a:pt x="8288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11398" y="8893723"/>
              <a:ext cx="2258060" cy="0"/>
            </a:xfrm>
            <a:custGeom>
              <a:avLst/>
              <a:gdLst/>
              <a:ahLst/>
              <a:cxnLst/>
              <a:rect l="l" t="t" r="r" b="b"/>
              <a:pathLst>
                <a:path w="2258060">
                  <a:moveTo>
                    <a:pt x="1573457" y="0"/>
                  </a:moveTo>
                  <a:lnTo>
                    <a:pt x="2258061" y="0"/>
                  </a:lnTo>
                </a:path>
                <a:path w="2258060">
                  <a:moveTo>
                    <a:pt x="0" y="0"/>
                  </a:moveTo>
                  <a:lnTo>
                    <a:pt x="889001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26279" y="883276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80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27870" y="8893719"/>
              <a:ext cx="2681605" cy="0"/>
            </a:xfrm>
            <a:custGeom>
              <a:avLst/>
              <a:gdLst/>
              <a:ahLst/>
              <a:cxnLst/>
              <a:rect l="l" t="t" r="r" b="b"/>
              <a:pathLst>
                <a:path w="2681604">
                  <a:moveTo>
                    <a:pt x="0" y="0"/>
                  </a:moveTo>
                  <a:lnTo>
                    <a:pt x="1261729" y="0"/>
                  </a:lnTo>
                </a:path>
                <a:path w="2681604">
                  <a:moveTo>
                    <a:pt x="2203437" y="0"/>
                  </a:moveTo>
                  <a:lnTo>
                    <a:pt x="2681589" y="0"/>
                  </a:lnTo>
                </a:path>
              </a:pathLst>
            </a:custGeom>
            <a:ln w="2540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66279" y="883276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29099" y="6566399"/>
              <a:ext cx="2080895" cy="0"/>
            </a:xfrm>
            <a:custGeom>
              <a:avLst/>
              <a:gdLst/>
              <a:ahLst/>
              <a:cxnLst/>
              <a:rect l="l" t="t" r="r" b="b"/>
              <a:pathLst>
                <a:path w="2080895">
                  <a:moveTo>
                    <a:pt x="0" y="0"/>
                  </a:moveTo>
                  <a:lnTo>
                    <a:pt x="787500" y="0"/>
                  </a:lnTo>
                </a:path>
                <a:path w="2080895">
                  <a:moveTo>
                    <a:pt x="1471956" y="0"/>
                  </a:moveTo>
                  <a:lnTo>
                    <a:pt x="2080417" y="0"/>
                  </a:lnTo>
                </a:path>
              </a:pathLst>
            </a:custGeom>
            <a:ln w="2543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66335" y="650541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81" y="60960"/>
                  </a:lnTo>
                  <a:lnTo>
                    <a:pt x="2" y="121919"/>
                  </a:lnTo>
                  <a:lnTo>
                    <a:pt x="121918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92380" y="6603995"/>
              <a:ext cx="0" cy="1935480"/>
            </a:xfrm>
            <a:custGeom>
              <a:avLst/>
              <a:gdLst/>
              <a:ahLst/>
              <a:cxnLst/>
              <a:rect l="l" t="t" r="r" b="b"/>
              <a:pathLst>
                <a:path h="1935479">
                  <a:moveTo>
                    <a:pt x="0" y="0"/>
                  </a:moveTo>
                  <a:lnTo>
                    <a:pt x="0" y="901704"/>
                  </a:lnTo>
                </a:path>
                <a:path h="1935479">
                  <a:moveTo>
                    <a:pt x="0" y="1219204"/>
                  </a:moveTo>
                  <a:lnTo>
                    <a:pt x="0" y="1934997"/>
                  </a:lnTo>
                </a:path>
              </a:pathLst>
            </a:custGeom>
            <a:ln w="25576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1505" y="8483118"/>
              <a:ext cx="121914" cy="1219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433179" y="6806937"/>
              <a:ext cx="0" cy="1719580"/>
            </a:xfrm>
            <a:custGeom>
              <a:avLst/>
              <a:gdLst/>
              <a:ahLst/>
              <a:cxnLst/>
              <a:rect l="l" t="t" r="r" b="b"/>
              <a:pathLst>
                <a:path h="1719579">
                  <a:moveTo>
                    <a:pt x="0" y="0"/>
                  </a:moveTo>
                  <a:lnTo>
                    <a:pt x="0" y="698762"/>
                  </a:lnTo>
                </a:path>
                <a:path h="1719579">
                  <a:moveTo>
                    <a:pt x="0" y="1016262"/>
                  </a:moveTo>
                  <a:lnTo>
                    <a:pt x="0" y="1719355"/>
                  </a:lnTo>
                </a:path>
              </a:pathLst>
            </a:custGeom>
            <a:ln w="25547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2288" y="8470418"/>
              <a:ext cx="121914" cy="12191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546600" y="7505699"/>
              <a:ext cx="684530" cy="317500"/>
            </a:xfrm>
            <a:custGeom>
              <a:avLst/>
              <a:gdLst/>
              <a:ahLst/>
              <a:cxnLst/>
              <a:rect l="l" t="t" r="r" b="b"/>
              <a:pathLst>
                <a:path w="684529" h="317500">
                  <a:moveTo>
                    <a:pt x="684456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684456" y="317500"/>
                  </a:lnTo>
                  <a:lnTo>
                    <a:pt x="684456" y="0"/>
                  </a:lnTo>
                  <a:close/>
                </a:path>
              </a:pathLst>
            </a:custGeom>
            <a:solidFill>
              <a:srgbClr val="FBE8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662451" y="75004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8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98290" y="7318016"/>
            <a:ext cx="822960" cy="772160"/>
          </a:xfrm>
          <a:custGeom>
            <a:avLst/>
            <a:gdLst/>
            <a:ahLst/>
            <a:cxnLst/>
            <a:rect l="l" t="t" r="r" b="b"/>
            <a:pathLst>
              <a:path w="822960" h="772159">
                <a:moveTo>
                  <a:pt x="207460" y="0"/>
                </a:moveTo>
                <a:lnTo>
                  <a:pt x="0" y="240346"/>
                </a:lnTo>
                <a:lnTo>
                  <a:pt x="615499" y="771630"/>
                </a:lnTo>
                <a:lnTo>
                  <a:pt x="822959" y="531284"/>
                </a:lnTo>
                <a:lnTo>
                  <a:pt x="20746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 rot="2400000">
            <a:off x="3310937" y="7616790"/>
            <a:ext cx="65101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5"/>
              </a:lnSpc>
            </a:pPr>
            <a:r>
              <a:rPr sz="2400" baseline="1736" dirty="0">
                <a:latin typeface="Lucida Sans Unicode"/>
                <a:cs typeface="Lucida Sans Unicode"/>
              </a:rPr>
              <a:t>5</a:t>
            </a:r>
            <a:r>
              <a:rPr sz="2400" spc="-89" baseline="1736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55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12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89753" y="75004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4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9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32451" y="63955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8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05451" y="8719616"/>
            <a:ext cx="7689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14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16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316251" y="87196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1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101850" y="6318250"/>
            <a:ext cx="3028315" cy="2773680"/>
            <a:chOff x="2101850" y="6318250"/>
            <a:chExt cx="3028315" cy="2773680"/>
          </a:xfrm>
        </p:grpSpPr>
        <p:sp>
          <p:nvSpPr>
            <p:cNvPr id="31" name="object 31"/>
            <p:cNvSpPr/>
            <p:nvPr/>
          </p:nvSpPr>
          <p:spPr>
            <a:xfrm>
              <a:off x="4653753" y="8615343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8" y="431190"/>
                  </a:lnTo>
                  <a:lnTo>
                    <a:pt x="401085" y="401084"/>
                  </a:lnTo>
                  <a:lnTo>
                    <a:pt x="431192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2" y="105672"/>
                  </a:lnTo>
                  <a:lnTo>
                    <a:pt x="401085" y="68815"/>
                  </a:lnTo>
                  <a:lnTo>
                    <a:pt x="364228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53753" y="8615343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123344" y="8606414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8" y="431190"/>
                  </a:lnTo>
                  <a:lnTo>
                    <a:pt x="401085" y="401084"/>
                  </a:lnTo>
                  <a:lnTo>
                    <a:pt x="431192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2" y="105672"/>
                  </a:lnTo>
                  <a:lnTo>
                    <a:pt x="401085" y="68815"/>
                  </a:lnTo>
                  <a:lnTo>
                    <a:pt x="364228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23344" y="8606414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49587" y="6591299"/>
              <a:ext cx="0" cy="1935480"/>
            </a:xfrm>
            <a:custGeom>
              <a:avLst/>
              <a:gdLst/>
              <a:ahLst/>
              <a:cxnLst/>
              <a:rect l="l" t="t" r="r" b="b"/>
              <a:pathLst>
                <a:path h="1935479">
                  <a:moveTo>
                    <a:pt x="0" y="1231900"/>
                  </a:moveTo>
                  <a:lnTo>
                    <a:pt x="0" y="1934997"/>
                  </a:lnTo>
                </a:path>
                <a:path h="1935479">
                  <a:moveTo>
                    <a:pt x="0" y="0"/>
                  </a:moveTo>
                  <a:lnTo>
                    <a:pt x="0" y="914400"/>
                  </a:lnTo>
                </a:path>
              </a:pathLst>
            </a:custGeom>
            <a:ln w="25576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8712" y="8470422"/>
              <a:ext cx="121914" cy="12191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476500" y="6578621"/>
              <a:ext cx="2080895" cy="0"/>
            </a:xfrm>
            <a:custGeom>
              <a:avLst/>
              <a:gdLst/>
              <a:ahLst/>
              <a:cxnLst/>
              <a:rect l="l" t="t" r="r" b="b"/>
              <a:pathLst>
                <a:path w="2080895">
                  <a:moveTo>
                    <a:pt x="0" y="0"/>
                  </a:moveTo>
                  <a:lnTo>
                    <a:pt x="723900" y="0"/>
                  </a:lnTo>
                </a:path>
                <a:path w="2080895">
                  <a:moveTo>
                    <a:pt x="1665607" y="0"/>
                  </a:moveTo>
                  <a:lnTo>
                    <a:pt x="2080417" y="0"/>
                  </a:lnTo>
                </a:path>
              </a:pathLst>
            </a:custGeom>
            <a:ln w="2543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13736" y="651764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81" y="60958"/>
                  </a:lnTo>
                  <a:lnTo>
                    <a:pt x="2" y="121919"/>
                  </a:lnTo>
                  <a:lnTo>
                    <a:pt x="121918" y="60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08199" y="632459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8"/>
                  </a:lnTo>
                  <a:lnTo>
                    <a:pt x="4300" y="190076"/>
                  </a:lnTo>
                  <a:lnTo>
                    <a:pt x="0" y="234950"/>
                  </a:lnTo>
                  <a:lnTo>
                    <a:pt x="4300" y="279824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1"/>
                  </a:lnTo>
                  <a:lnTo>
                    <a:pt x="146538" y="452696"/>
                  </a:lnTo>
                  <a:lnTo>
                    <a:pt x="190076" y="465599"/>
                  </a:lnTo>
                  <a:lnTo>
                    <a:pt x="234950" y="469900"/>
                  </a:lnTo>
                  <a:lnTo>
                    <a:pt x="279824" y="465599"/>
                  </a:lnTo>
                  <a:lnTo>
                    <a:pt x="323361" y="452696"/>
                  </a:lnTo>
                  <a:lnTo>
                    <a:pt x="364227" y="431191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08200" y="63246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318898" y="5651906"/>
            <a:ext cx="940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capacity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276083" y="6343650"/>
            <a:ext cx="1346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107807" y="8829040"/>
            <a:ext cx="544195" cy="121920"/>
            <a:chOff x="9107807" y="8829040"/>
            <a:chExt cx="544195" cy="121920"/>
          </a:xfrm>
        </p:grpSpPr>
        <p:sp>
          <p:nvSpPr>
            <p:cNvPr id="44" name="object 44"/>
            <p:cNvSpPr/>
            <p:nvPr/>
          </p:nvSpPr>
          <p:spPr>
            <a:xfrm>
              <a:off x="9107807" y="8890000"/>
              <a:ext cx="465455" cy="0"/>
            </a:xfrm>
            <a:custGeom>
              <a:avLst/>
              <a:gdLst/>
              <a:ahLst/>
              <a:cxnLst/>
              <a:rect l="l" t="t" r="r" b="b"/>
              <a:pathLst>
                <a:path w="465454">
                  <a:moveTo>
                    <a:pt x="0" y="0"/>
                  </a:moveTo>
                  <a:lnTo>
                    <a:pt x="465453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530081" y="882904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80" y="60959"/>
                  </a:ln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7302500" y="6527482"/>
            <a:ext cx="2995930" cy="2375535"/>
            <a:chOff x="7302500" y="6527482"/>
            <a:chExt cx="2995930" cy="2375535"/>
          </a:xfrm>
        </p:grpSpPr>
        <p:sp>
          <p:nvSpPr>
            <p:cNvPr id="47" name="object 47"/>
            <p:cNvSpPr/>
            <p:nvPr/>
          </p:nvSpPr>
          <p:spPr>
            <a:xfrm>
              <a:off x="7640515" y="6718300"/>
              <a:ext cx="2108200" cy="1891030"/>
            </a:xfrm>
            <a:custGeom>
              <a:avLst/>
              <a:gdLst/>
              <a:ahLst/>
              <a:cxnLst/>
              <a:rect l="l" t="t" r="r" b="b"/>
              <a:pathLst>
                <a:path w="2108200" h="1891029">
                  <a:moveTo>
                    <a:pt x="2107717" y="0"/>
                  </a:moveTo>
                  <a:lnTo>
                    <a:pt x="9456" y="1882043"/>
                  </a:lnTo>
                  <a:lnTo>
                    <a:pt x="0" y="1890524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581900" y="8534613"/>
              <a:ext cx="132080" cy="127000"/>
            </a:xfrm>
            <a:custGeom>
              <a:avLst/>
              <a:gdLst/>
              <a:ahLst/>
              <a:cxnLst/>
              <a:rect l="l" t="t" r="r" b="b"/>
              <a:pathLst>
                <a:path w="132079" h="127000">
                  <a:moveTo>
                    <a:pt x="50055" y="0"/>
                  </a:moveTo>
                  <a:lnTo>
                    <a:pt x="0" y="126787"/>
                  </a:lnTo>
                  <a:lnTo>
                    <a:pt x="131464" y="90759"/>
                  </a:lnTo>
                  <a:lnTo>
                    <a:pt x="68069" y="65731"/>
                  </a:lnTo>
                  <a:lnTo>
                    <a:pt x="50055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315200" y="8890000"/>
              <a:ext cx="850900" cy="0"/>
            </a:xfrm>
            <a:custGeom>
              <a:avLst/>
              <a:gdLst/>
              <a:ahLst/>
              <a:cxnLst/>
              <a:rect l="l" t="t" r="r" b="b"/>
              <a:pathLst>
                <a:path w="850900">
                  <a:moveTo>
                    <a:pt x="0" y="0"/>
                  </a:moveTo>
                  <a:lnTo>
                    <a:pt x="85090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969587" y="6540499"/>
              <a:ext cx="0" cy="1935480"/>
            </a:xfrm>
            <a:custGeom>
              <a:avLst/>
              <a:gdLst/>
              <a:ahLst/>
              <a:cxnLst/>
              <a:rect l="l" t="t" r="r" b="b"/>
              <a:pathLst>
                <a:path h="1935479">
                  <a:moveTo>
                    <a:pt x="0" y="0"/>
                  </a:moveTo>
                  <a:lnTo>
                    <a:pt x="0" y="965200"/>
                  </a:lnTo>
                </a:path>
                <a:path h="1935479">
                  <a:moveTo>
                    <a:pt x="0" y="1282700"/>
                  </a:moveTo>
                  <a:lnTo>
                    <a:pt x="0" y="1934997"/>
                  </a:lnTo>
                </a:path>
              </a:pathLst>
            </a:custGeom>
            <a:ln w="25576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8712" y="8419622"/>
              <a:ext cx="121914" cy="12191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9613900" y="7505700"/>
              <a:ext cx="684530" cy="317500"/>
            </a:xfrm>
            <a:custGeom>
              <a:avLst/>
              <a:gdLst/>
              <a:ahLst/>
              <a:cxnLst/>
              <a:rect l="l" t="t" r="r" b="b"/>
              <a:pathLst>
                <a:path w="684529" h="317500">
                  <a:moveTo>
                    <a:pt x="684456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684456" y="317500"/>
                  </a:lnTo>
                  <a:lnTo>
                    <a:pt x="684456" y="0"/>
                  </a:lnTo>
                  <a:close/>
                </a:path>
              </a:pathLst>
            </a:custGeom>
            <a:solidFill>
              <a:srgbClr val="FBE8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9729753" y="75004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4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280400" y="7404100"/>
            <a:ext cx="725805" cy="687705"/>
          </a:xfrm>
          <a:custGeom>
            <a:avLst/>
            <a:gdLst/>
            <a:ahLst/>
            <a:cxnLst/>
            <a:rect l="l" t="t" r="r" b="b"/>
            <a:pathLst>
              <a:path w="725804" h="687704">
                <a:moveTo>
                  <a:pt x="518129" y="0"/>
                </a:moveTo>
                <a:lnTo>
                  <a:pt x="0" y="447238"/>
                </a:lnTo>
                <a:lnTo>
                  <a:pt x="207460" y="687584"/>
                </a:lnTo>
                <a:lnTo>
                  <a:pt x="725590" y="240346"/>
                </a:lnTo>
                <a:lnTo>
                  <a:pt x="518129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 rot="19200000">
            <a:off x="8395990" y="7622147"/>
            <a:ext cx="530078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dirty="0">
                <a:latin typeface="Lucida Sans Unicode"/>
                <a:cs typeface="Lucida Sans Unicode"/>
              </a:rPr>
              <a:t>0</a:t>
            </a:r>
            <a:r>
              <a:rPr sz="1600" spc="-6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55" dirty="0">
                <a:latin typeface="Lucida Sans Unicode"/>
                <a:cs typeface="Lucida Sans Unicode"/>
              </a:rPr>
              <a:t> </a:t>
            </a:r>
            <a:r>
              <a:rPr sz="2400" spc="-89" baseline="1736" dirty="0">
                <a:latin typeface="Lucida Sans Unicode"/>
                <a:cs typeface="Lucida Sans Unicode"/>
              </a:rPr>
              <a:t>6</a:t>
            </a:r>
            <a:endParaRPr sz="2400" baseline="1736">
              <a:latin typeface="Lucida Sans Unicode"/>
              <a:cs typeface="Lucida Sans Unicode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281951" y="8719616"/>
            <a:ext cx="7689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22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25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9721850" y="8604250"/>
            <a:ext cx="482600" cy="482600"/>
            <a:chOff x="9721850" y="8604250"/>
            <a:chExt cx="482600" cy="482600"/>
          </a:xfrm>
        </p:grpSpPr>
        <p:sp>
          <p:nvSpPr>
            <p:cNvPr id="58" name="object 58"/>
            <p:cNvSpPr/>
            <p:nvPr/>
          </p:nvSpPr>
          <p:spPr>
            <a:xfrm>
              <a:off x="9728199" y="86106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5"/>
                  </a:lnTo>
                  <a:lnTo>
                    <a:pt x="364227" y="431190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728200" y="86106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9911636" y="8629650"/>
            <a:ext cx="1035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i="1" spc="-50" dirty="0">
                <a:solidFill>
                  <a:srgbClr val="606060"/>
                </a:solidFill>
                <a:latin typeface="Times New Roman"/>
                <a:cs typeface="Times New Roman"/>
              </a:rPr>
              <a:t>t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7188189" y="6305550"/>
            <a:ext cx="3016885" cy="2786380"/>
            <a:chOff x="7188189" y="6305550"/>
            <a:chExt cx="3016885" cy="2786380"/>
          </a:xfrm>
        </p:grpSpPr>
        <p:sp>
          <p:nvSpPr>
            <p:cNvPr id="62" name="object 62"/>
            <p:cNvSpPr/>
            <p:nvPr/>
          </p:nvSpPr>
          <p:spPr>
            <a:xfrm>
              <a:off x="9728199" y="631189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8"/>
                  </a:lnTo>
                  <a:lnTo>
                    <a:pt x="4300" y="190076"/>
                  </a:lnTo>
                  <a:lnTo>
                    <a:pt x="0" y="234950"/>
                  </a:lnTo>
                  <a:lnTo>
                    <a:pt x="4300" y="279824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1"/>
                  </a:lnTo>
                  <a:lnTo>
                    <a:pt x="146538" y="452696"/>
                  </a:lnTo>
                  <a:lnTo>
                    <a:pt x="190076" y="465599"/>
                  </a:lnTo>
                  <a:lnTo>
                    <a:pt x="234950" y="469900"/>
                  </a:lnTo>
                  <a:lnTo>
                    <a:pt x="279824" y="465599"/>
                  </a:lnTo>
                  <a:lnTo>
                    <a:pt x="323361" y="452696"/>
                  </a:lnTo>
                  <a:lnTo>
                    <a:pt x="364227" y="431191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728200" y="63119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556500" y="6578621"/>
              <a:ext cx="2080895" cy="0"/>
            </a:xfrm>
            <a:custGeom>
              <a:avLst/>
              <a:gdLst/>
              <a:ahLst/>
              <a:cxnLst/>
              <a:rect l="l" t="t" r="r" b="b"/>
              <a:pathLst>
                <a:path w="2080895">
                  <a:moveTo>
                    <a:pt x="0" y="0"/>
                  </a:moveTo>
                  <a:lnTo>
                    <a:pt x="736600" y="0"/>
                  </a:lnTo>
                </a:path>
                <a:path w="2080895">
                  <a:moveTo>
                    <a:pt x="1549681" y="0"/>
                  </a:moveTo>
                  <a:lnTo>
                    <a:pt x="2080417" y="0"/>
                  </a:lnTo>
                </a:path>
              </a:pathLst>
            </a:custGeom>
            <a:ln w="2543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593736" y="651764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81" y="60958"/>
                  </a:lnTo>
                  <a:lnTo>
                    <a:pt x="2" y="121919"/>
                  </a:lnTo>
                  <a:lnTo>
                    <a:pt x="121918" y="60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194539" y="8615343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8" y="431190"/>
                  </a:lnTo>
                  <a:lnTo>
                    <a:pt x="401085" y="401084"/>
                  </a:lnTo>
                  <a:lnTo>
                    <a:pt x="431192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2" y="105672"/>
                  </a:lnTo>
                  <a:lnTo>
                    <a:pt x="401085" y="68815"/>
                  </a:lnTo>
                  <a:lnTo>
                    <a:pt x="364228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194539" y="8615343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293100" y="6400800"/>
              <a:ext cx="813435" cy="317500"/>
            </a:xfrm>
            <a:custGeom>
              <a:avLst/>
              <a:gdLst/>
              <a:ahLst/>
              <a:cxnLst/>
              <a:rect l="l" t="t" r="r" b="b"/>
              <a:pathLst>
                <a:path w="813434" h="317500">
                  <a:moveTo>
                    <a:pt x="813081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813081" y="317500"/>
                  </a:lnTo>
                  <a:lnTo>
                    <a:pt x="813081" y="0"/>
                  </a:lnTo>
                  <a:close/>
                </a:path>
              </a:pathLst>
            </a:custGeom>
            <a:solidFill>
              <a:srgbClr val="FBE8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8408951" y="6395516"/>
            <a:ext cx="6400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4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200400" y="6400800"/>
            <a:ext cx="941705" cy="317500"/>
          </a:xfrm>
          <a:custGeom>
            <a:avLst/>
            <a:gdLst/>
            <a:ahLst/>
            <a:cxnLst/>
            <a:rect l="l" t="t" r="r" b="b"/>
            <a:pathLst>
              <a:path w="941704" h="317500">
                <a:moveTo>
                  <a:pt x="941707" y="0"/>
                </a:moveTo>
                <a:lnTo>
                  <a:pt x="0" y="0"/>
                </a:lnTo>
                <a:lnTo>
                  <a:pt x="0" y="317500"/>
                </a:lnTo>
                <a:lnTo>
                  <a:pt x="941707" y="317500"/>
                </a:lnTo>
                <a:lnTo>
                  <a:pt x="941707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316251" y="6395516"/>
            <a:ext cx="7689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20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20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981200" y="7505700"/>
            <a:ext cx="684530" cy="317500"/>
          </a:xfrm>
          <a:custGeom>
            <a:avLst/>
            <a:gdLst/>
            <a:ahLst/>
            <a:cxnLst/>
            <a:rect l="l" t="t" r="r" b="b"/>
            <a:pathLst>
              <a:path w="684530" h="317500">
                <a:moveTo>
                  <a:pt x="684456" y="0"/>
                </a:moveTo>
                <a:lnTo>
                  <a:pt x="0" y="0"/>
                </a:lnTo>
                <a:lnTo>
                  <a:pt x="0" y="317500"/>
                </a:lnTo>
                <a:lnTo>
                  <a:pt x="684456" y="317500"/>
                </a:lnTo>
                <a:lnTo>
                  <a:pt x="684456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2097051" y="7500416"/>
            <a:ext cx="5118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1</a:t>
            </a:r>
            <a:r>
              <a:rPr sz="1600" spc="-3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6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4927600" y="6039712"/>
            <a:ext cx="2743200" cy="2621915"/>
            <a:chOff x="4927600" y="6039712"/>
            <a:chExt cx="2743200" cy="2621915"/>
          </a:xfrm>
        </p:grpSpPr>
        <p:sp>
          <p:nvSpPr>
            <p:cNvPr id="75" name="object 75"/>
            <p:cNvSpPr/>
            <p:nvPr/>
          </p:nvSpPr>
          <p:spPr>
            <a:xfrm>
              <a:off x="4940300" y="6604000"/>
              <a:ext cx="2240280" cy="2005330"/>
            </a:xfrm>
            <a:custGeom>
              <a:avLst/>
              <a:gdLst/>
              <a:ahLst/>
              <a:cxnLst/>
              <a:rect l="l" t="t" r="r" b="b"/>
              <a:pathLst>
                <a:path w="2240279" h="2005329">
                  <a:moveTo>
                    <a:pt x="0" y="0"/>
                  </a:moveTo>
                  <a:lnTo>
                    <a:pt x="2230563" y="1996415"/>
                  </a:lnTo>
                  <a:lnTo>
                    <a:pt x="2240028" y="2004886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107497" y="8534666"/>
              <a:ext cx="132080" cy="127000"/>
            </a:xfrm>
            <a:custGeom>
              <a:avLst/>
              <a:gdLst/>
              <a:ahLst/>
              <a:cxnLst/>
              <a:rect l="l" t="t" r="r" b="b"/>
              <a:pathLst>
                <a:path w="132079" h="127000">
                  <a:moveTo>
                    <a:pt x="81310" y="0"/>
                  </a:moveTo>
                  <a:lnTo>
                    <a:pt x="63366" y="65750"/>
                  </a:lnTo>
                  <a:lnTo>
                    <a:pt x="0" y="90846"/>
                  </a:lnTo>
                  <a:lnTo>
                    <a:pt x="131502" y="126733"/>
                  </a:lnTo>
                  <a:lnTo>
                    <a:pt x="8131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194539" y="631336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8"/>
                  </a:lnTo>
                  <a:lnTo>
                    <a:pt x="4300" y="190076"/>
                  </a:lnTo>
                  <a:lnTo>
                    <a:pt x="0" y="234950"/>
                  </a:lnTo>
                  <a:lnTo>
                    <a:pt x="4300" y="279824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8" y="431190"/>
                  </a:lnTo>
                  <a:lnTo>
                    <a:pt x="401085" y="401084"/>
                  </a:lnTo>
                  <a:lnTo>
                    <a:pt x="431192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2" y="105672"/>
                  </a:lnTo>
                  <a:lnTo>
                    <a:pt x="401085" y="68815"/>
                  </a:lnTo>
                  <a:lnTo>
                    <a:pt x="364228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194539" y="631336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305043" y="6049237"/>
              <a:ext cx="138430" cy="250825"/>
            </a:xfrm>
            <a:custGeom>
              <a:avLst/>
              <a:gdLst/>
              <a:ahLst/>
              <a:cxnLst/>
              <a:rect l="l" t="t" r="r" b="b"/>
              <a:pathLst>
                <a:path w="138429" h="250825">
                  <a:moveTo>
                    <a:pt x="0" y="250455"/>
                  </a:moveTo>
                  <a:lnTo>
                    <a:pt x="4594" y="242111"/>
                  </a:lnTo>
                  <a:lnTo>
                    <a:pt x="137929" y="0"/>
                  </a:lnTo>
                </a:path>
              </a:pathLst>
            </a:custGeom>
            <a:ln w="1905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273800" y="6245763"/>
              <a:ext cx="91440" cy="111125"/>
            </a:xfrm>
            <a:custGeom>
              <a:avLst/>
              <a:gdLst/>
              <a:ahLst/>
              <a:cxnLst/>
              <a:rect l="l" t="t" r="r" b="b"/>
              <a:pathLst>
                <a:path w="91439" h="111125">
                  <a:moveTo>
                    <a:pt x="4398" y="0"/>
                  </a:moveTo>
                  <a:lnTo>
                    <a:pt x="0" y="110665"/>
                  </a:lnTo>
                  <a:lnTo>
                    <a:pt x="91170" y="47785"/>
                  </a:lnTo>
                  <a:lnTo>
                    <a:pt x="35838" y="45586"/>
                  </a:lnTo>
                  <a:lnTo>
                    <a:pt x="439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727700" y="7289800"/>
              <a:ext cx="822960" cy="772160"/>
            </a:xfrm>
            <a:custGeom>
              <a:avLst/>
              <a:gdLst/>
              <a:ahLst/>
              <a:cxnLst/>
              <a:rect l="l" t="t" r="r" b="b"/>
              <a:pathLst>
                <a:path w="822959" h="772159">
                  <a:moveTo>
                    <a:pt x="207460" y="0"/>
                  </a:moveTo>
                  <a:lnTo>
                    <a:pt x="0" y="240346"/>
                  </a:lnTo>
                  <a:lnTo>
                    <a:pt x="615499" y="771630"/>
                  </a:lnTo>
                  <a:lnTo>
                    <a:pt x="822959" y="531284"/>
                  </a:lnTo>
                  <a:lnTo>
                    <a:pt x="207460" y="0"/>
                  </a:lnTo>
                  <a:close/>
                </a:path>
              </a:pathLst>
            </a:custGeom>
            <a:solidFill>
              <a:srgbClr val="FBE8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 rot="2400000">
            <a:off x="5840346" y="7588574"/>
            <a:ext cx="65101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5"/>
              </a:lnSpc>
            </a:pPr>
            <a:r>
              <a:rPr sz="2400" baseline="1736" dirty="0">
                <a:latin typeface="Lucida Sans Unicode"/>
                <a:cs typeface="Lucida Sans Unicode"/>
              </a:rPr>
              <a:t>4</a:t>
            </a:r>
            <a:r>
              <a:rPr sz="2400" spc="-89" baseline="1736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/</a:t>
            </a:r>
            <a:r>
              <a:rPr sz="1600" spc="-55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11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544198" y="5664606"/>
            <a:ext cx="508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flow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4647403" y="6048375"/>
            <a:ext cx="1376680" cy="741680"/>
            <a:chOff x="4647403" y="6048375"/>
            <a:chExt cx="1376680" cy="741680"/>
          </a:xfrm>
        </p:grpSpPr>
        <p:sp>
          <p:nvSpPr>
            <p:cNvPr id="85" name="object 85"/>
            <p:cNvSpPr/>
            <p:nvPr/>
          </p:nvSpPr>
          <p:spPr>
            <a:xfrm>
              <a:off x="5854699" y="6057900"/>
              <a:ext cx="138430" cy="250825"/>
            </a:xfrm>
            <a:custGeom>
              <a:avLst/>
              <a:gdLst/>
              <a:ahLst/>
              <a:cxnLst/>
              <a:rect l="l" t="t" r="r" b="b"/>
              <a:pathLst>
                <a:path w="138429" h="250825">
                  <a:moveTo>
                    <a:pt x="137929" y="250455"/>
                  </a:moveTo>
                  <a:lnTo>
                    <a:pt x="133334" y="242111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932701" y="6254426"/>
              <a:ext cx="91440" cy="111125"/>
            </a:xfrm>
            <a:custGeom>
              <a:avLst/>
              <a:gdLst/>
              <a:ahLst/>
              <a:cxnLst/>
              <a:rect l="l" t="t" r="r" b="b"/>
              <a:pathLst>
                <a:path w="91439" h="111125">
                  <a:moveTo>
                    <a:pt x="86772" y="0"/>
                  </a:moveTo>
                  <a:lnTo>
                    <a:pt x="55332" y="45585"/>
                  </a:lnTo>
                  <a:lnTo>
                    <a:pt x="0" y="47785"/>
                  </a:lnTo>
                  <a:lnTo>
                    <a:pt x="91170" y="110665"/>
                  </a:lnTo>
                  <a:lnTo>
                    <a:pt x="86772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653753" y="631336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8"/>
                  </a:lnTo>
                  <a:lnTo>
                    <a:pt x="4300" y="190076"/>
                  </a:lnTo>
                  <a:lnTo>
                    <a:pt x="0" y="234950"/>
                  </a:lnTo>
                  <a:lnTo>
                    <a:pt x="4300" y="279824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8" y="431190"/>
                  </a:lnTo>
                  <a:lnTo>
                    <a:pt x="401085" y="401084"/>
                  </a:lnTo>
                  <a:lnTo>
                    <a:pt x="431192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2" y="105672"/>
                  </a:lnTo>
                  <a:lnTo>
                    <a:pt x="401085" y="68815"/>
                  </a:lnTo>
                  <a:lnTo>
                    <a:pt x="364228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653753" y="631336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" name="object 89"/>
          <p:cNvGrpSpPr/>
          <p:nvPr/>
        </p:nvGrpSpPr>
        <p:grpSpPr>
          <a:xfrm>
            <a:off x="1016000" y="2514600"/>
            <a:ext cx="685800" cy="685800"/>
            <a:chOff x="1016000" y="2514600"/>
            <a:chExt cx="685800" cy="685800"/>
          </a:xfrm>
        </p:grpSpPr>
        <p:sp>
          <p:nvSpPr>
            <p:cNvPr id="90" name="object 90"/>
            <p:cNvSpPr/>
            <p:nvPr/>
          </p:nvSpPr>
          <p:spPr>
            <a:xfrm>
              <a:off x="1054100" y="25527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508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054100" y="25527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76200">
              <a:solidFill>
                <a:srgbClr val="FBE8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58172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Relationship</a:t>
            </a:r>
            <a:r>
              <a:rPr spc="50" dirty="0"/>
              <a:t> </a:t>
            </a:r>
            <a:r>
              <a:rPr dirty="0"/>
              <a:t>between</a:t>
            </a:r>
            <a:r>
              <a:rPr spc="55" dirty="0"/>
              <a:t> </a:t>
            </a:r>
            <a:r>
              <a:rPr dirty="0"/>
              <a:t>flows</a:t>
            </a:r>
            <a:r>
              <a:rPr spc="55" dirty="0"/>
              <a:t> </a:t>
            </a:r>
            <a:r>
              <a:rPr spc="60" dirty="0"/>
              <a:t>and</a:t>
            </a:r>
            <a:r>
              <a:rPr spc="55" dirty="0"/>
              <a:t> </a:t>
            </a:r>
            <a:r>
              <a:rPr spc="-35" dirty="0"/>
              <a:t>cuts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221740"/>
            <a:ext cx="1012380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2973705" algn="l"/>
                <a:tab pos="377317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Flow</a:t>
            </a:r>
            <a:r>
              <a:rPr sz="2400" spc="10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value</a:t>
            </a:r>
            <a:r>
              <a:rPr sz="2400" spc="1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f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cut.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Then, </a:t>
            </a:r>
            <a:r>
              <a:rPr sz="2400" dirty="0">
                <a:latin typeface="Lucida Sans Unicode"/>
                <a:cs typeface="Lucida Sans Unicode"/>
              </a:rPr>
              <a:t>the value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equals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 across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cut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B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pic>
        <p:nvPicPr>
          <p:cNvPr id="37" name="图片 36" descr="文本, 信件&#10;&#10;AI 生成的内容可能不正确。">
            <a:extLst>
              <a:ext uri="{FF2B5EF4-FFF2-40B4-BE49-F238E27FC236}">
                <a16:creationId xmlns:a16="http://schemas.microsoft.com/office/drawing/2014/main" id="{1CC25F3C-AF32-0CC9-43C3-E19DD5CB3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0" y="2643505"/>
            <a:ext cx="11912206" cy="63333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Flow</a:t>
            </a:r>
            <a:r>
              <a:rPr spc="50" dirty="0"/>
              <a:t> </a:t>
            </a:r>
            <a:r>
              <a:rPr spc="-1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338580"/>
            <a:ext cx="7571740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A34431"/>
                </a:solidFill>
                <a:latin typeface="Lucida Sans Unicode"/>
                <a:cs typeface="Lucida Sans Unicode"/>
              </a:rPr>
              <a:t>flow</a:t>
            </a:r>
            <a:r>
              <a:rPr sz="2400" spc="5" dirty="0">
                <a:solidFill>
                  <a:srgbClr val="A34431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A34431"/>
                </a:solidFill>
                <a:latin typeface="Lucida Sans Unicode"/>
                <a:cs typeface="Lucida Sans Unicode"/>
              </a:rPr>
              <a:t>network</a:t>
            </a:r>
            <a:r>
              <a:rPr sz="2400" spc="5" dirty="0">
                <a:solidFill>
                  <a:srgbClr val="A34431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tuple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c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945"/>
              </a:lnSpc>
              <a:tabLst>
                <a:tab pos="5431155" algn="l"/>
              </a:tabLst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Digraph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 source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V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sink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V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Capacity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) ≥ </a:t>
            </a:r>
            <a:r>
              <a:rPr sz="2400" dirty="0">
                <a:latin typeface="Times New Roman"/>
                <a:cs typeface="Times New Roman"/>
              </a:rPr>
              <a:t>0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 each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3152139"/>
            <a:ext cx="9117330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154749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Intuition.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Material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flowing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through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transportation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network; </a:t>
            </a:r>
            <a:r>
              <a:rPr sz="2400" dirty="0">
                <a:latin typeface="Lucida Sans Unicode"/>
                <a:cs typeface="Lucida Sans Unicode"/>
              </a:rPr>
              <a:t>material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originates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source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sent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sink.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39895" y="5358504"/>
            <a:ext cx="6866255" cy="3985895"/>
            <a:chOff x="2539895" y="5358504"/>
            <a:chExt cx="6866255" cy="3985895"/>
          </a:xfrm>
        </p:grpSpPr>
        <p:sp>
          <p:nvSpPr>
            <p:cNvPr id="6" name="object 6"/>
            <p:cNvSpPr/>
            <p:nvPr/>
          </p:nvSpPr>
          <p:spPr>
            <a:xfrm>
              <a:off x="4989403" y="7529926"/>
              <a:ext cx="2459990" cy="1594485"/>
            </a:xfrm>
            <a:custGeom>
              <a:avLst/>
              <a:gdLst/>
              <a:ahLst/>
              <a:cxnLst/>
              <a:rect l="l" t="t" r="r" b="b"/>
              <a:pathLst>
                <a:path w="2459990" h="1594484">
                  <a:moveTo>
                    <a:pt x="0" y="0"/>
                  </a:moveTo>
                  <a:lnTo>
                    <a:pt x="10657" y="6907"/>
                  </a:lnTo>
                  <a:lnTo>
                    <a:pt x="2459940" y="1594449"/>
                  </a:lnTo>
                </a:path>
              </a:pathLst>
            </a:custGeom>
            <a:ln w="254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23329" y="7487099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0" y="0"/>
                  </a:moveTo>
                  <a:lnTo>
                    <a:pt x="69152" y="117467"/>
                  </a:lnTo>
                  <a:lnTo>
                    <a:pt x="76732" y="49734"/>
                  </a:lnTo>
                  <a:lnTo>
                    <a:pt x="135465" y="15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2910" y="7519198"/>
              <a:ext cx="1793875" cy="1565275"/>
            </a:xfrm>
            <a:custGeom>
              <a:avLst/>
              <a:gdLst/>
              <a:ahLst/>
              <a:cxnLst/>
              <a:rect l="l" t="t" r="r" b="b"/>
              <a:pathLst>
                <a:path w="1793875" h="1565275">
                  <a:moveTo>
                    <a:pt x="1793775" y="0"/>
                  </a:moveTo>
                  <a:lnTo>
                    <a:pt x="1784205" y="8348"/>
                  </a:lnTo>
                  <a:lnTo>
                    <a:pt x="0" y="1564712"/>
                  </a:lnTo>
                </a:path>
              </a:pathLst>
            </a:custGeom>
            <a:ln w="25399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74074" y="7467438"/>
              <a:ext cx="132080" cy="126364"/>
            </a:xfrm>
            <a:custGeom>
              <a:avLst/>
              <a:gdLst/>
              <a:ahLst/>
              <a:cxnLst/>
              <a:rect l="l" t="t" r="r" b="b"/>
              <a:pathLst>
                <a:path w="132079" h="126365">
                  <a:moveTo>
                    <a:pt x="131949" y="0"/>
                  </a:moveTo>
                  <a:lnTo>
                    <a:pt x="0" y="34206"/>
                  </a:lnTo>
                  <a:lnTo>
                    <a:pt x="63041" y="60107"/>
                  </a:lnTo>
                  <a:lnTo>
                    <a:pt x="80144" y="126083"/>
                  </a:lnTo>
                  <a:lnTo>
                    <a:pt x="131949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41918" y="5483336"/>
              <a:ext cx="1894839" cy="1628139"/>
            </a:xfrm>
            <a:custGeom>
              <a:avLst/>
              <a:gdLst/>
              <a:ahLst/>
              <a:cxnLst/>
              <a:rect l="l" t="t" r="r" b="b"/>
              <a:pathLst>
                <a:path w="1894840" h="1628140">
                  <a:moveTo>
                    <a:pt x="1894555" y="1628038"/>
                  </a:moveTo>
                  <a:lnTo>
                    <a:pt x="1884923" y="161976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263993" y="7036997"/>
              <a:ext cx="132715" cy="125730"/>
            </a:xfrm>
            <a:custGeom>
              <a:avLst/>
              <a:gdLst/>
              <a:ahLst/>
              <a:cxnLst/>
              <a:rect l="l" t="t" r="r" b="b"/>
              <a:pathLst>
                <a:path w="132715" h="125729">
                  <a:moveTo>
                    <a:pt x="79460" y="0"/>
                  </a:moveTo>
                  <a:lnTo>
                    <a:pt x="62847" y="66099"/>
                  </a:lnTo>
                  <a:lnTo>
                    <a:pt x="0" y="92468"/>
                  </a:lnTo>
                  <a:lnTo>
                    <a:pt x="132199" y="125695"/>
                  </a:lnTo>
                  <a:lnTo>
                    <a:pt x="7946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09332" y="5566540"/>
              <a:ext cx="2466340" cy="1573530"/>
            </a:xfrm>
            <a:custGeom>
              <a:avLst/>
              <a:gdLst/>
              <a:ahLst/>
              <a:cxnLst/>
              <a:rect l="l" t="t" r="r" b="b"/>
              <a:pathLst>
                <a:path w="2466340" h="1573529">
                  <a:moveTo>
                    <a:pt x="2465912" y="1573458"/>
                  </a:moveTo>
                  <a:lnTo>
                    <a:pt x="2455206" y="156662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06053" y="7065383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90" h="117475">
                  <a:moveTo>
                    <a:pt x="65580" y="0"/>
                  </a:moveTo>
                  <a:lnTo>
                    <a:pt x="58484" y="67784"/>
                  </a:lnTo>
                  <a:lnTo>
                    <a:pt x="0" y="102778"/>
                  </a:lnTo>
                  <a:lnTo>
                    <a:pt x="135569" y="116970"/>
                  </a:lnTo>
                  <a:lnTo>
                    <a:pt x="6558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25455" y="5739576"/>
              <a:ext cx="1823720" cy="1574800"/>
            </a:xfrm>
            <a:custGeom>
              <a:avLst/>
              <a:gdLst/>
              <a:ahLst/>
              <a:cxnLst/>
              <a:rect l="l" t="t" r="r" b="b"/>
              <a:pathLst>
                <a:path w="1823720" h="1574800">
                  <a:moveTo>
                    <a:pt x="1823692" y="0"/>
                  </a:moveTo>
                  <a:lnTo>
                    <a:pt x="1814078" y="8298"/>
                  </a:lnTo>
                  <a:lnTo>
                    <a:pt x="0" y="1574315"/>
                  </a:lnTo>
                </a:path>
              </a:pathLst>
            </a:custGeom>
            <a:ln w="254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76628" y="5688123"/>
              <a:ext cx="132715" cy="126364"/>
            </a:xfrm>
            <a:custGeom>
              <a:avLst/>
              <a:gdLst/>
              <a:ahLst/>
              <a:cxnLst/>
              <a:rect l="l" t="t" r="r" b="b"/>
              <a:pathLst>
                <a:path w="132714" h="126364">
                  <a:moveTo>
                    <a:pt x="132123" y="0"/>
                  </a:moveTo>
                  <a:lnTo>
                    <a:pt x="0" y="33524"/>
                  </a:lnTo>
                  <a:lnTo>
                    <a:pt x="62906" y="59752"/>
                  </a:lnTo>
                  <a:lnTo>
                    <a:pt x="79668" y="125813"/>
                  </a:lnTo>
                  <a:lnTo>
                    <a:pt x="132123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74694" y="7414488"/>
              <a:ext cx="1795145" cy="1598295"/>
            </a:xfrm>
            <a:custGeom>
              <a:avLst/>
              <a:gdLst/>
              <a:ahLst/>
              <a:cxnLst/>
              <a:rect l="l" t="t" r="r" b="b"/>
              <a:pathLst>
                <a:path w="1795145" h="1598295">
                  <a:moveTo>
                    <a:pt x="1794905" y="1597827"/>
                  </a:moveTo>
                  <a:lnTo>
                    <a:pt x="1785420" y="158938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96816" y="8938072"/>
              <a:ext cx="132080" cy="127000"/>
            </a:xfrm>
            <a:custGeom>
              <a:avLst/>
              <a:gdLst/>
              <a:ahLst/>
              <a:cxnLst/>
              <a:rect l="l" t="t" r="r" b="b"/>
              <a:pathLst>
                <a:path w="132079" h="127000">
                  <a:moveTo>
                    <a:pt x="81065" y="0"/>
                  </a:moveTo>
                  <a:lnTo>
                    <a:pt x="63299" y="65798"/>
                  </a:lnTo>
                  <a:lnTo>
                    <a:pt x="0" y="91064"/>
                  </a:lnTo>
                  <a:lnTo>
                    <a:pt x="131597" y="126598"/>
                  </a:lnTo>
                  <a:lnTo>
                    <a:pt x="81065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91809" y="7352355"/>
              <a:ext cx="1818639" cy="0"/>
            </a:xfrm>
            <a:custGeom>
              <a:avLst/>
              <a:gdLst/>
              <a:ahLst/>
              <a:cxnLst/>
              <a:rect l="l" t="t" r="r" b="b"/>
              <a:pathLst>
                <a:path w="1818639">
                  <a:moveTo>
                    <a:pt x="1123632" y="0"/>
                  </a:moveTo>
                  <a:lnTo>
                    <a:pt x="1818543" y="0"/>
                  </a:lnTo>
                </a:path>
                <a:path w="1818639">
                  <a:moveTo>
                    <a:pt x="0" y="0"/>
                  </a:moveTo>
                  <a:lnTo>
                    <a:pt x="734885" y="0"/>
                  </a:lnTo>
                </a:path>
              </a:pathLst>
            </a:custGeom>
            <a:ln w="254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67173" y="729139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33118" y="7352353"/>
              <a:ext cx="2480945" cy="0"/>
            </a:xfrm>
            <a:custGeom>
              <a:avLst/>
              <a:gdLst/>
              <a:ahLst/>
              <a:cxnLst/>
              <a:rect l="l" t="t" r="r" b="b"/>
              <a:pathLst>
                <a:path w="2480945">
                  <a:moveTo>
                    <a:pt x="0" y="0"/>
                  </a:moveTo>
                  <a:lnTo>
                    <a:pt x="1234819" y="0"/>
                  </a:lnTo>
                </a:path>
                <a:path w="2480945">
                  <a:moveTo>
                    <a:pt x="1623566" y="0"/>
                  </a:moveTo>
                  <a:lnTo>
                    <a:pt x="2480612" y="0"/>
                  </a:lnTo>
                </a:path>
              </a:pathLst>
            </a:custGeom>
            <a:ln w="25401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70550" y="72913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59176" y="7352364"/>
              <a:ext cx="1819275" cy="0"/>
            </a:xfrm>
            <a:custGeom>
              <a:avLst/>
              <a:gdLst/>
              <a:ahLst/>
              <a:cxnLst/>
              <a:rect l="l" t="t" r="r" b="b"/>
              <a:pathLst>
                <a:path w="1819275">
                  <a:moveTo>
                    <a:pt x="0" y="0"/>
                  </a:moveTo>
                  <a:lnTo>
                    <a:pt x="830597" y="0"/>
                  </a:lnTo>
                </a:path>
                <a:path w="1819275">
                  <a:moveTo>
                    <a:pt x="1219344" y="0"/>
                  </a:moveTo>
                  <a:lnTo>
                    <a:pt x="1818958" y="0"/>
                  </a:lnTo>
                </a:path>
              </a:pathLst>
            </a:custGeom>
            <a:ln w="25414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34954" y="729139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59"/>
                  </a:ln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28493" y="5560674"/>
              <a:ext cx="2385695" cy="0"/>
            </a:xfrm>
            <a:custGeom>
              <a:avLst/>
              <a:gdLst/>
              <a:ahLst/>
              <a:cxnLst/>
              <a:rect l="l" t="t" r="r" b="b"/>
              <a:pathLst>
                <a:path w="2385695">
                  <a:moveTo>
                    <a:pt x="0" y="0"/>
                  </a:moveTo>
                  <a:lnTo>
                    <a:pt x="1139445" y="0"/>
                  </a:lnTo>
                </a:path>
                <a:path w="2385695">
                  <a:moveTo>
                    <a:pt x="1528192" y="0"/>
                  </a:moveTo>
                  <a:lnTo>
                    <a:pt x="2385237" y="0"/>
                  </a:lnTo>
                </a:path>
              </a:pathLst>
            </a:custGeom>
            <a:ln w="254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70550" y="5499714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19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28490" y="9193187"/>
              <a:ext cx="2386965" cy="0"/>
            </a:xfrm>
            <a:custGeom>
              <a:avLst/>
              <a:gdLst/>
              <a:ahLst/>
              <a:cxnLst/>
              <a:rect l="l" t="t" r="r" b="b"/>
              <a:pathLst>
                <a:path w="2386965">
                  <a:moveTo>
                    <a:pt x="1510874" y="0"/>
                  </a:moveTo>
                  <a:lnTo>
                    <a:pt x="2386773" y="0"/>
                  </a:lnTo>
                </a:path>
                <a:path w="2386965">
                  <a:moveTo>
                    <a:pt x="0" y="0"/>
                  </a:moveTo>
                  <a:lnTo>
                    <a:pt x="1122127" y="0"/>
                  </a:lnTo>
                </a:path>
              </a:pathLst>
            </a:custGeom>
            <a:ln w="254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172083" y="913222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97762" y="5537793"/>
              <a:ext cx="0" cy="1485900"/>
            </a:xfrm>
            <a:custGeom>
              <a:avLst/>
              <a:gdLst/>
              <a:ahLst/>
              <a:cxnLst/>
              <a:rect l="l" t="t" r="r" b="b"/>
              <a:pathLst>
                <a:path h="1485900">
                  <a:moveTo>
                    <a:pt x="0" y="0"/>
                  </a:moveTo>
                  <a:lnTo>
                    <a:pt x="0" y="694995"/>
                  </a:lnTo>
                </a:path>
                <a:path h="1485900">
                  <a:moveTo>
                    <a:pt x="0" y="1023000"/>
                  </a:moveTo>
                  <a:lnTo>
                    <a:pt x="0" y="1485738"/>
                  </a:lnTo>
                </a:path>
              </a:pathLst>
            </a:custGeom>
            <a:ln w="25537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6867" y="6967658"/>
              <a:ext cx="121914" cy="12191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501760" y="5737072"/>
              <a:ext cx="0" cy="1293495"/>
            </a:xfrm>
            <a:custGeom>
              <a:avLst/>
              <a:gdLst/>
              <a:ahLst/>
              <a:cxnLst/>
              <a:rect l="l" t="t" r="r" b="b"/>
              <a:pathLst>
                <a:path h="1293495">
                  <a:moveTo>
                    <a:pt x="0" y="0"/>
                  </a:moveTo>
                  <a:lnTo>
                    <a:pt x="0" y="495715"/>
                  </a:lnTo>
                </a:path>
                <a:path h="1293495">
                  <a:moveTo>
                    <a:pt x="0" y="823720"/>
                  </a:moveTo>
                  <a:lnTo>
                    <a:pt x="0" y="1293420"/>
                  </a:lnTo>
                </a:path>
              </a:pathLst>
            </a:custGeom>
            <a:ln w="25515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0853" y="6987317"/>
              <a:ext cx="121914" cy="12191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796827" y="7422010"/>
              <a:ext cx="0" cy="1483995"/>
            </a:xfrm>
            <a:custGeom>
              <a:avLst/>
              <a:gdLst/>
              <a:ahLst/>
              <a:cxnLst/>
              <a:rect l="l" t="t" r="r" b="b"/>
              <a:pathLst>
                <a:path h="1483995">
                  <a:moveTo>
                    <a:pt x="0" y="1034886"/>
                  </a:moveTo>
                  <a:lnTo>
                    <a:pt x="0" y="1483450"/>
                  </a:lnTo>
                </a:path>
                <a:path h="1483995">
                  <a:moveTo>
                    <a:pt x="0" y="0"/>
                  </a:moveTo>
                  <a:lnTo>
                    <a:pt x="0" y="706881"/>
                  </a:lnTo>
                </a:path>
              </a:pathLst>
            </a:custGeom>
            <a:ln w="25531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5929" y="8849585"/>
              <a:ext cx="121914" cy="12191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500806" y="7412180"/>
              <a:ext cx="0" cy="1493520"/>
            </a:xfrm>
            <a:custGeom>
              <a:avLst/>
              <a:gdLst/>
              <a:ahLst/>
              <a:cxnLst/>
              <a:rect l="l" t="t" r="r" b="b"/>
              <a:pathLst>
                <a:path h="1493520">
                  <a:moveTo>
                    <a:pt x="0" y="1044716"/>
                  </a:moveTo>
                  <a:lnTo>
                    <a:pt x="0" y="1493279"/>
                  </a:lnTo>
                </a:path>
                <a:path h="1493520">
                  <a:moveTo>
                    <a:pt x="0" y="0"/>
                  </a:moveTo>
                  <a:lnTo>
                    <a:pt x="0" y="716711"/>
                  </a:lnTo>
                </a:path>
              </a:pathLst>
            </a:custGeom>
            <a:ln w="25542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9913" y="8849586"/>
              <a:ext cx="121914" cy="12191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613051" y="7136873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4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8"/>
                  </a:lnTo>
                  <a:lnTo>
                    <a:pt x="227998" y="357809"/>
                  </a:lnTo>
                  <a:lnTo>
                    <a:pt x="271682" y="340053"/>
                  </a:lnTo>
                  <a:lnTo>
                    <a:pt x="310461" y="310460"/>
                  </a:lnTo>
                  <a:lnTo>
                    <a:pt x="340054" y="271680"/>
                  </a:lnTo>
                  <a:lnTo>
                    <a:pt x="357810" y="227998"/>
                  </a:lnTo>
                  <a:lnTo>
                    <a:pt x="363728" y="181863"/>
                  </a:lnTo>
                  <a:lnTo>
                    <a:pt x="357810" y="135729"/>
                  </a:lnTo>
                  <a:lnTo>
                    <a:pt x="340054" y="92046"/>
                  </a:lnTo>
                  <a:lnTo>
                    <a:pt x="310461" y="53266"/>
                  </a:lnTo>
                  <a:lnTo>
                    <a:pt x="271682" y="23674"/>
                  </a:lnTo>
                  <a:lnTo>
                    <a:pt x="227998" y="5918"/>
                  </a:lnTo>
                  <a:lnTo>
                    <a:pt x="1818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13051" y="713687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17037" y="536485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3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3" y="363728"/>
                  </a:lnTo>
                  <a:lnTo>
                    <a:pt x="227998" y="357809"/>
                  </a:lnTo>
                  <a:lnTo>
                    <a:pt x="271680" y="340053"/>
                  </a:lnTo>
                  <a:lnTo>
                    <a:pt x="310460" y="310460"/>
                  </a:lnTo>
                  <a:lnTo>
                    <a:pt x="340053" y="271680"/>
                  </a:lnTo>
                  <a:lnTo>
                    <a:pt x="357808" y="227998"/>
                  </a:lnTo>
                  <a:lnTo>
                    <a:pt x="363727" y="181863"/>
                  </a:lnTo>
                  <a:lnTo>
                    <a:pt x="357808" y="135729"/>
                  </a:lnTo>
                  <a:lnTo>
                    <a:pt x="340053" y="92046"/>
                  </a:lnTo>
                  <a:lnTo>
                    <a:pt x="310460" y="53266"/>
                  </a:lnTo>
                  <a:lnTo>
                    <a:pt x="271680" y="23674"/>
                  </a:lnTo>
                  <a:lnTo>
                    <a:pt x="227998" y="5918"/>
                  </a:lnTo>
                  <a:lnTo>
                    <a:pt x="181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17036" y="536485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13051" y="897399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4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2" y="340053"/>
                  </a:lnTo>
                  <a:lnTo>
                    <a:pt x="310461" y="310460"/>
                  </a:lnTo>
                  <a:lnTo>
                    <a:pt x="340054" y="271680"/>
                  </a:lnTo>
                  <a:lnTo>
                    <a:pt x="357810" y="227998"/>
                  </a:lnTo>
                  <a:lnTo>
                    <a:pt x="363728" y="181863"/>
                  </a:lnTo>
                  <a:lnTo>
                    <a:pt x="357810" y="135729"/>
                  </a:lnTo>
                  <a:lnTo>
                    <a:pt x="340054" y="92046"/>
                  </a:lnTo>
                  <a:lnTo>
                    <a:pt x="310461" y="53266"/>
                  </a:lnTo>
                  <a:lnTo>
                    <a:pt x="271682" y="23674"/>
                  </a:lnTo>
                  <a:lnTo>
                    <a:pt x="227998" y="5918"/>
                  </a:lnTo>
                  <a:lnTo>
                    <a:pt x="1818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13051" y="897399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317037" y="897399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3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3" y="363727"/>
                  </a:lnTo>
                  <a:lnTo>
                    <a:pt x="227998" y="357809"/>
                  </a:lnTo>
                  <a:lnTo>
                    <a:pt x="271680" y="340053"/>
                  </a:lnTo>
                  <a:lnTo>
                    <a:pt x="310460" y="310460"/>
                  </a:lnTo>
                  <a:lnTo>
                    <a:pt x="340053" y="271680"/>
                  </a:lnTo>
                  <a:lnTo>
                    <a:pt x="357808" y="227998"/>
                  </a:lnTo>
                  <a:lnTo>
                    <a:pt x="363727" y="181863"/>
                  </a:lnTo>
                  <a:lnTo>
                    <a:pt x="357808" y="135729"/>
                  </a:lnTo>
                  <a:lnTo>
                    <a:pt x="340053" y="92046"/>
                  </a:lnTo>
                  <a:lnTo>
                    <a:pt x="310460" y="53266"/>
                  </a:lnTo>
                  <a:lnTo>
                    <a:pt x="271680" y="23674"/>
                  </a:lnTo>
                  <a:lnTo>
                    <a:pt x="227998" y="5918"/>
                  </a:lnTo>
                  <a:lnTo>
                    <a:pt x="181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17036" y="897399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546245" y="7129962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5" h="363854">
                  <a:moveTo>
                    <a:pt x="181864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8"/>
                  </a:lnTo>
                  <a:lnTo>
                    <a:pt x="181864" y="363727"/>
                  </a:lnTo>
                  <a:lnTo>
                    <a:pt x="227998" y="357808"/>
                  </a:lnTo>
                  <a:lnTo>
                    <a:pt x="271682" y="340053"/>
                  </a:lnTo>
                  <a:lnTo>
                    <a:pt x="310461" y="310460"/>
                  </a:lnTo>
                  <a:lnTo>
                    <a:pt x="340054" y="271680"/>
                  </a:lnTo>
                  <a:lnTo>
                    <a:pt x="357810" y="227998"/>
                  </a:lnTo>
                  <a:lnTo>
                    <a:pt x="363728" y="181863"/>
                  </a:lnTo>
                  <a:lnTo>
                    <a:pt x="357810" y="135729"/>
                  </a:lnTo>
                  <a:lnTo>
                    <a:pt x="340054" y="92046"/>
                  </a:lnTo>
                  <a:lnTo>
                    <a:pt x="310461" y="53266"/>
                  </a:lnTo>
                  <a:lnTo>
                    <a:pt x="271682" y="23674"/>
                  </a:lnTo>
                  <a:lnTo>
                    <a:pt x="227998" y="5918"/>
                  </a:lnTo>
                  <a:lnTo>
                    <a:pt x="1818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546245" y="7129962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5" h="363854">
                  <a:moveTo>
                    <a:pt x="310460" y="53266"/>
                  </a:moveTo>
                  <a:lnTo>
                    <a:pt x="340053" y="92046"/>
                  </a:lnTo>
                  <a:lnTo>
                    <a:pt x="357809" y="135729"/>
                  </a:lnTo>
                  <a:lnTo>
                    <a:pt x="363727" y="181863"/>
                  </a:lnTo>
                  <a:lnTo>
                    <a:pt x="357809" y="227998"/>
                  </a:lnTo>
                  <a:lnTo>
                    <a:pt x="340053" y="271680"/>
                  </a:lnTo>
                  <a:lnTo>
                    <a:pt x="310460" y="310460"/>
                  </a:lnTo>
                  <a:lnTo>
                    <a:pt x="271681" y="340053"/>
                  </a:lnTo>
                  <a:lnTo>
                    <a:pt x="227998" y="357809"/>
                  </a:lnTo>
                  <a:lnTo>
                    <a:pt x="181863" y="363727"/>
                  </a:lnTo>
                  <a:lnTo>
                    <a:pt x="135729" y="357809"/>
                  </a:lnTo>
                  <a:lnTo>
                    <a:pt x="92046" y="340053"/>
                  </a:lnTo>
                  <a:lnTo>
                    <a:pt x="53266" y="310460"/>
                  </a:lnTo>
                  <a:lnTo>
                    <a:pt x="23674" y="271680"/>
                  </a:lnTo>
                  <a:lnTo>
                    <a:pt x="5918" y="227998"/>
                  </a:lnTo>
                  <a:lnTo>
                    <a:pt x="0" y="181863"/>
                  </a:lnTo>
                  <a:lnTo>
                    <a:pt x="5918" y="135729"/>
                  </a:lnTo>
                  <a:lnTo>
                    <a:pt x="23674" y="92046"/>
                  </a:lnTo>
                  <a:lnTo>
                    <a:pt x="53266" y="53266"/>
                  </a:lnTo>
                  <a:lnTo>
                    <a:pt x="92046" y="23674"/>
                  </a:lnTo>
                  <a:lnTo>
                    <a:pt x="135729" y="5918"/>
                  </a:lnTo>
                  <a:lnTo>
                    <a:pt x="181863" y="0"/>
                  </a:lnTo>
                  <a:lnTo>
                    <a:pt x="227998" y="5918"/>
                  </a:lnTo>
                  <a:lnTo>
                    <a:pt x="271681" y="23674"/>
                  </a:lnTo>
                  <a:lnTo>
                    <a:pt x="310460" y="53266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671032" y="7149013"/>
            <a:ext cx="114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310686" y="7127325"/>
            <a:ext cx="2433955" cy="379730"/>
            <a:chOff x="7310686" y="7127325"/>
            <a:chExt cx="2433955" cy="379730"/>
          </a:xfrm>
        </p:grpSpPr>
        <p:sp>
          <p:nvSpPr>
            <p:cNvPr id="48" name="object 48"/>
            <p:cNvSpPr/>
            <p:nvPr/>
          </p:nvSpPr>
          <p:spPr>
            <a:xfrm>
              <a:off x="7317037" y="713687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3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3" y="363728"/>
                  </a:lnTo>
                  <a:lnTo>
                    <a:pt x="227998" y="357809"/>
                  </a:lnTo>
                  <a:lnTo>
                    <a:pt x="271680" y="340053"/>
                  </a:lnTo>
                  <a:lnTo>
                    <a:pt x="310460" y="310460"/>
                  </a:lnTo>
                  <a:lnTo>
                    <a:pt x="340053" y="271680"/>
                  </a:lnTo>
                  <a:lnTo>
                    <a:pt x="357808" y="227998"/>
                  </a:lnTo>
                  <a:lnTo>
                    <a:pt x="363727" y="181863"/>
                  </a:lnTo>
                  <a:lnTo>
                    <a:pt x="357808" y="135729"/>
                  </a:lnTo>
                  <a:lnTo>
                    <a:pt x="340053" y="92046"/>
                  </a:lnTo>
                  <a:lnTo>
                    <a:pt x="310460" y="53266"/>
                  </a:lnTo>
                  <a:lnTo>
                    <a:pt x="271680" y="23674"/>
                  </a:lnTo>
                  <a:lnTo>
                    <a:pt x="227998" y="5918"/>
                  </a:lnTo>
                  <a:lnTo>
                    <a:pt x="181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317036" y="713687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374333" y="7133676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3" y="0"/>
                  </a:moveTo>
                  <a:lnTo>
                    <a:pt x="135729" y="5918"/>
                  </a:lnTo>
                  <a:lnTo>
                    <a:pt x="92046" y="23673"/>
                  </a:lnTo>
                  <a:lnTo>
                    <a:pt x="53266" y="53265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1"/>
                  </a:lnTo>
                  <a:lnTo>
                    <a:pt x="53266" y="310461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3" y="363727"/>
                  </a:lnTo>
                  <a:lnTo>
                    <a:pt x="227998" y="357809"/>
                  </a:lnTo>
                  <a:lnTo>
                    <a:pt x="271680" y="340053"/>
                  </a:lnTo>
                  <a:lnTo>
                    <a:pt x="310460" y="310461"/>
                  </a:lnTo>
                  <a:lnTo>
                    <a:pt x="340053" y="271681"/>
                  </a:lnTo>
                  <a:lnTo>
                    <a:pt x="357808" y="227998"/>
                  </a:lnTo>
                  <a:lnTo>
                    <a:pt x="363727" y="181863"/>
                  </a:lnTo>
                  <a:lnTo>
                    <a:pt x="357808" y="135729"/>
                  </a:lnTo>
                  <a:lnTo>
                    <a:pt x="340053" y="92046"/>
                  </a:lnTo>
                  <a:lnTo>
                    <a:pt x="310460" y="53265"/>
                  </a:lnTo>
                  <a:lnTo>
                    <a:pt x="271680" y="23673"/>
                  </a:lnTo>
                  <a:lnTo>
                    <a:pt x="227998" y="5918"/>
                  </a:lnTo>
                  <a:lnTo>
                    <a:pt x="181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374333" y="7133675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310460" y="53266"/>
                  </a:moveTo>
                  <a:lnTo>
                    <a:pt x="340053" y="92046"/>
                  </a:lnTo>
                  <a:lnTo>
                    <a:pt x="357809" y="135729"/>
                  </a:lnTo>
                  <a:lnTo>
                    <a:pt x="363727" y="181863"/>
                  </a:lnTo>
                  <a:lnTo>
                    <a:pt x="357809" y="227998"/>
                  </a:lnTo>
                  <a:lnTo>
                    <a:pt x="340053" y="271680"/>
                  </a:lnTo>
                  <a:lnTo>
                    <a:pt x="310460" y="310460"/>
                  </a:lnTo>
                  <a:lnTo>
                    <a:pt x="271681" y="340053"/>
                  </a:lnTo>
                  <a:lnTo>
                    <a:pt x="227998" y="357809"/>
                  </a:lnTo>
                  <a:lnTo>
                    <a:pt x="181863" y="363727"/>
                  </a:lnTo>
                  <a:lnTo>
                    <a:pt x="135729" y="357809"/>
                  </a:lnTo>
                  <a:lnTo>
                    <a:pt x="92046" y="340053"/>
                  </a:lnTo>
                  <a:lnTo>
                    <a:pt x="53266" y="310460"/>
                  </a:lnTo>
                  <a:lnTo>
                    <a:pt x="23674" y="271680"/>
                  </a:lnTo>
                  <a:lnTo>
                    <a:pt x="5918" y="227998"/>
                  </a:lnTo>
                  <a:lnTo>
                    <a:pt x="0" y="181863"/>
                  </a:lnTo>
                  <a:lnTo>
                    <a:pt x="5918" y="135729"/>
                  </a:lnTo>
                  <a:lnTo>
                    <a:pt x="23674" y="92046"/>
                  </a:lnTo>
                  <a:lnTo>
                    <a:pt x="53266" y="53266"/>
                  </a:lnTo>
                  <a:lnTo>
                    <a:pt x="92046" y="23674"/>
                  </a:lnTo>
                  <a:lnTo>
                    <a:pt x="135729" y="5918"/>
                  </a:lnTo>
                  <a:lnTo>
                    <a:pt x="181863" y="0"/>
                  </a:lnTo>
                  <a:lnTo>
                    <a:pt x="227998" y="5918"/>
                  </a:lnTo>
                  <a:lnTo>
                    <a:pt x="271681" y="23674"/>
                  </a:lnTo>
                  <a:lnTo>
                    <a:pt x="310460" y="53266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9511744" y="7140024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426695" y="5358504"/>
            <a:ext cx="1557020" cy="2132965"/>
            <a:chOff x="3426695" y="5358504"/>
            <a:chExt cx="1557020" cy="2132965"/>
          </a:xfrm>
        </p:grpSpPr>
        <p:sp>
          <p:nvSpPr>
            <p:cNvPr id="54" name="object 54"/>
            <p:cNvSpPr/>
            <p:nvPr/>
          </p:nvSpPr>
          <p:spPr>
            <a:xfrm>
              <a:off x="4613051" y="536485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4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8"/>
                  </a:lnTo>
                  <a:lnTo>
                    <a:pt x="227998" y="357809"/>
                  </a:lnTo>
                  <a:lnTo>
                    <a:pt x="271682" y="340053"/>
                  </a:lnTo>
                  <a:lnTo>
                    <a:pt x="310461" y="310460"/>
                  </a:lnTo>
                  <a:lnTo>
                    <a:pt x="340054" y="271680"/>
                  </a:lnTo>
                  <a:lnTo>
                    <a:pt x="357810" y="227998"/>
                  </a:lnTo>
                  <a:lnTo>
                    <a:pt x="363728" y="181863"/>
                  </a:lnTo>
                  <a:lnTo>
                    <a:pt x="357810" y="135729"/>
                  </a:lnTo>
                  <a:lnTo>
                    <a:pt x="340054" y="92046"/>
                  </a:lnTo>
                  <a:lnTo>
                    <a:pt x="310461" y="53266"/>
                  </a:lnTo>
                  <a:lnTo>
                    <a:pt x="271682" y="23674"/>
                  </a:lnTo>
                  <a:lnTo>
                    <a:pt x="227998" y="5918"/>
                  </a:lnTo>
                  <a:lnTo>
                    <a:pt x="1818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613051" y="536485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426695" y="7186664"/>
              <a:ext cx="389255" cy="304800"/>
            </a:xfrm>
            <a:custGeom>
              <a:avLst/>
              <a:gdLst/>
              <a:ahLst/>
              <a:cxnLst/>
              <a:rect l="l" t="t" r="r" b="b"/>
              <a:pathLst>
                <a:path w="389254" h="304800">
                  <a:moveTo>
                    <a:pt x="388746" y="0"/>
                  </a:moveTo>
                  <a:lnTo>
                    <a:pt x="0" y="0"/>
                  </a:lnTo>
                  <a:lnTo>
                    <a:pt x="0" y="304744"/>
                  </a:lnTo>
                  <a:lnTo>
                    <a:pt x="388746" y="304744"/>
                  </a:lnTo>
                  <a:lnTo>
                    <a:pt x="388746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3544054" y="7181381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5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456458" y="8021808"/>
            <a:ext cx="389255" cy="304800"/>
          </a:xfrm>
          <a:custGeom>
            <a:avLst/>
            <a:gdLst/>
            <a:ahLst/>
            <a:cxnLst/>
            <a:rect l="l" t="t" r="r" b="b"/>
            <a:pathLst>
              <a:path w="389254" h="304800">
                <a:moveTo>
                  <a:pt x="388746" y="0"/>
                </a:moveTo>
                <a:lnTo>
                  <a:pt x="0" y="0"/>
                </a:lnTo>
                <a:lnTo>
                  <a:pt x="0" y="304744"/>
                </a:lnTo>
                <a:lnTo>
                  <a:pt x="388746" y="304744"/>
                </a:lnTo>
                <a:lnTo>
                  <a:pt x="38874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509506" y="8016524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15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399539" y="6385187"/>
            <a:ext cx="389255" cy="304800"/>
          </a:xfrm>
          <a:custGeom>
            <a:avLst/>
            <a:gdLst/>
            <a:ahLst/>
            <a:cxnLst/>
            <a:rect l="l" t="t" r="r" b="b"/>
            <a:pathLst>
              <a:path w="389254" h="304800">
                <a:moveTo>
                  <a:pt x="388746" y="0"/>
                </a:moveTo>
                <a:lnTo>
                  <a:pt x="0" y="0"/>
                </a:lnTo>
                <a:lnTo>
                  <a:pt x="0" y="304744"/>
                </a:lnTo>
                <a:lnTo>
                  <a:pt x="388746" y="304744"/>
                </a:lnTo>
                <a:lnTo>
                  <a:pt x="38874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3452587" y="6379904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348598" y="6232788"/>
            <a:ext cx="389255" cy="328295"/>
          </a:xfrm>
          <a:custGeom>
            <a:avLst/>
            <a:gdLst/>
            <a:ahLst/>
            <a:cxnLst/>
            <a:rect l="l" t="t" r="r" b="b"/>
            <a:pathLst>
              <a:path w="389254" h="328295">
                <a:moveTo>
                  <a:pt x="388746" y="0"/>
                </a:moveTo>
                <a:lnTo>
                  <a:pt x="0" y="0"/>
                </a:lnTo>
                <a:lnTo>
                  <a:pt x="0" y="328005"/>
                </a:lnTo>
                <a:lnTo>
                  <a:pt x="388746" y="328005"/>
                </a:lnTo>
                <a:lnTo>
                  <a:pt x="38874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401646" y="6240204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15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950618" y="8995134"/>
            <a:ext cx="389255" cy="304800"/>
          </a:xfrm>
          <a:custGeom>
            <a:avLst/>
            <a:gdLst/>
            <a:ahLst/>
            <a:cxnLst/>
            <a:rect l="l" t="t" r="r" b="b"/>
            <a:pathLst>
              <a:path w="389254" h="304800">
                <a:moveTo>
                  <a:pt x="388746" y="0"/>
                </a:moveTo>
                <a:lnTo>
                  <a:pt x="0" y="0"/>
                </a:lnTo>
                <a:lnTo>
                  <a:pt x="0" y="304744"/>
                </a:lnTo>
                <a:lnTo>
                  <a:pt x="388746" y="304744"/>
                </a:lnTo>
                <a:lnTo>
                  <a:pt x="38874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6003666" y="8989851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16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967938" y="5362622"/>
            <a:ext cx="389255" cy="304800"/>
          </a:xfrm>
          <a:custGeom>
            <a:avLst/>
            <a:gdLst/>
            <a:ahLst/>
            <a:cxnLst/>
            <a:rect l="l" t="t" r="r" b="b"/>
            <a:pathLst>
              <a:path w="389254" h="304800">
                <a:moveTo>
                  <a:pt x="388746" y="0"/>
                </a:moveTo>
                <a:lnTo>
                  <a:pt x="0" y="0"/>
                </a:lnTo>
                <a:lnTo>
                  <a:pt x="0" y="304744"/>
                </a:lnTo>
                <a:lnTo>
                  <a:pt x="388746" y="304744"/>
                </a:lnTo>
                <a:lnTo>
                  <a:pt x="38874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085297" y="5357340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9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950618" y="6232787"/>
            <a:ext cx="389255" cy="304800"/>
          </a:xfrm>
          <a:custGeom>
            <a:avLst/>
            <a:gdLst/>
            <a:ahLst/>
            <a:cxnLst/>
            <a:rect l="l" t="t" r="r" b="b"/>
            <a:pathLst>
              <a:path w="389254" h="304800">
                <a:moveTo>
                  <a:pt x="388746" y="0"/>
                </a:moveTo>
                <a:lnTo>
                  <a:pt x="0" y="0"/>
                </a:lnTo>
                <a:lnTo>
                  <a:pt x="0" y="304744"/>
                </a:lnTo>
                <a:lnTo>
                  <a:pt x="388746" y="304744"/>
                </a:lnTo>
                <a:lnTo>
                  <a:pt x="38874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003666" y="6227504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15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967938" y="8128891"/>
            <a:ext cx="389255" cy="304800"/>
          </a:xfrm>
          <a:custGeom>
            <a:avLst/>
            <a:gdLst/>
            <a:ahLst/>
            <a:cxnLst/>
            <a:rect l="l" t="t" r="r" b="b"/>
            <a:pathLst>
              <a:path w="389254" h="304800">
                <a:moveTo>
                  <a:pt x="388746" y="0"/>
                </a:moveTo>
                <a:lnTo>
                  <a:pt x="0" y="0"/>
                </a:lnTo>
                <a:lnTo>
                  <a:pt x="0" y="304744"/>
                </a:lnTo>
                <a:lnTo>
                  <a:pt x="388746" y="304744"/>
                </a:lnTo>
                <a:lnTo>
                  <a:pt x="38874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6085299" y="8123608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6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085299" y="7158849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8342821" y="7168681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348598" y="8128892"/>
            <a:ext cx="389255" cy="328295"/>
          </a:xfrm>
          <a:custGeom>
            <a:avLst/>
            <a:gdLst/>
            <a:ahLst/>
            <a:cxnLst/>
            <a:rect l="l" t="t" r="r" b="b"/>
            <a:pathLst>
              <a:path w="389254" h="328295">
                <a:moveTo>
                  <a:pt x="388746" y="0"/>
                </a:moveTo>
                <a:lnTo>
                  <a:pt x="0" y="0"/>
                </a:lnTo>
                <a:lnTo>
                  <a:pt x="0" y="328005"/>
                </a:lnTo>
                <a:lnTo>
                  <a:pt x="388746" y="328005"/>
                </a:lnTo>
                <a:lnTo>
                  <a:pt x="38874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7401646" y="8136308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15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617977" y="8128892"/>
            <a:ext cx="389255" cy="328295"/>
          </a:xfrm>
          <a:custGeom>
            <a:avLst/>
            <a:gdLst/>
            <a:ahLst/>
            <a:cxnLst/>
            <a:rect l="l" t="t" r="r" b="b"/>
            <a:pathLst>
              <a:path w="389254" h="328295">
                <a:moveTo>
                  <a:pt x="388746" y="0"/>
                </a:moveTo>
                <a:lnTo>
                  <a:pt x="0" y="0"/>
                </a:lnTo>
                <a:lnTo>
                  <a:pt x="0" y="328005"/>
                </a:lnTo>
                <a:lnTo>
                  <a:pt x="388746" y="328005"/>
                </a:lnTo>
                <a:lnTo>
                  <a:pt x="38874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4735338" y="8136308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4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617977" y="6232788"/>
            <a:ext cx="389255" cy="328295"/>
          </a:xfrm>
          <a:custGeom>
            <a:avLst/>
            <a:gdLst/>
            <a:ahLst/>
            <a:cxnLst/>
            <a:rect l="l" t="t" r="r" b="b"/>
            <a:pathLst>
              <a:path w="389254" h="328295">
                <a:moveTo>
                  <a:pt x="388746" y="0"/>
                </a:moveTo>
                <a:lnTo>
                  <a:pt x="0" y="0"/>
                </a:lnTo>
                <a:lnTo>
                  <a:pt x="0" y="328005"/>
                </a:lnTo>
                <a:lnTo>
                  <a:pt x="388746" y="328005"/>
                </a:lnTo>
                <a:lnTo>
                  <a:pt x="38874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4735338" y="6240204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4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289773" y="6232787"/>
            <a:ext cx="389255" cy="304800"/>
          </a:xfrm>
          <a:custGeom>
            <a:avLst/>
            <a:gdLst/>
            <a:ahLst/>
            <a:cxnLst/>
            <a:rect l="l" t="t" r="r" b="b"/>
            <a:pathLst>
              <a:path w="389254" h="304800">
                <a:moveTo>
                  <a:pt x="388746" y="0"/>
                </a:moveTo>
                <a:lnTo>
                  <a:pt x="0" y="0"/>
                </a:lnTo>
                <a:lnTo>
                  <a:pt x="0" y="304744"/>
                </a:lnTo>
                <a:lnTo>
                  <a:pt x="388746" y="304744"/>
                </a:lnTo>
                <a:lnTo>
                  <a:pt x="38874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8342821" y="6227504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286061" y="8136108"/>
            <a:ext cx="389255" cy="304800"/>
          </a:xfrm>
          <a:custGeom>
            <a:avLst/>
            <a:gdLst/>
            <a:ahLst/>
            <a:cxnLst/>
            <a:rect l="l" t="t" r="r" b="b"/>
            <a:pathLst>
              <a:path w="389254" h="304800">
                <a:moveTo>
                  <a:pt x="388746" y="0"/>
                </a:moveTo>
                <a:lnTo>
                  <a:pt x="0" y="0"/>
                </a:lnTo>
                <a:lnTo>
                  <a:pt x="0" y="304744"/>
                </a:lnTo>
                <a:lnTo>
                  <a:pt x="388746" y="304744"/>
                </a:lnTo>
                <a:lnTo>
                  <a:pt x="38874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8339109" y="8130824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829737" y="5132905"/>
            <a:ext cx="838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capacity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2717670" y="5443479"/>
            <a:ext cx="1905635" cy="885825"/>
            <a:chOff x="2717670" y="5443479"/>
            <a:chExt cx="1905635" cy="885825"/>
          </a:xfrm>
        </p:grpSpPr>
        <p:sp>
          <p:nvSpPr>
            <p:cNvPr id="86" name="object 86"/>
            <p:cNvSpPr/>
            <p:nvPr/>
          </p:nvSpPr>
          <p:spPr>
            <a:xfrm>
              <a:off x="2734471" y="5461016"/>
              <a:ext cx="771525" cy="807085"/>
            </a:xfrm>
            <a:custGeom>
              <a:avLst/>
              <a:gdLst/>
              <a:ahLst/>
              <a:cxnLst/>
              <a:rect l="l" t="t" r="r" b="b"/>
              <a:pathLst>
                <a:path w="771525" h="807085">
                  <a:moveTo>
                    <a:pt x="771076" y="806664"/>
                  </a:moveTo>
                  <a:lnTo>
                    <a:pt x="762301" y="79748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431645" y="6194344"/>
              <a:ext cx="128905" cy="130810"/>
            </a:xfrm>
            <a:custGeom>
              <a:avLst/>
              <a:gdLst/>
              <a:ahLst/>
              <a:cxnLst/>
              <a:rect l="l" t="t" r="r" b="b"/>
              <a:pathLst>
                <a:path w="128904" h="130810">
                  <a:moveTo>
                    <a:pt x="88132" y="0"/>
                  </a:moveTo>
                  <a:lnTo>
                    <a:pt x="65126" y="64154"/>
                  </a:lnTo>
                  <a:lnTo>
                    <a:pt x="0" y="84242"/>
                  </a:lnTo>
                  <a:lnTo>
                    <a:pt x="128309" y="130255"/>
                  </a:lnTo>
                  <a:lnTo>
                    <a:pt x="88132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730370" y="5456179"/>
              <a:ext cx="1821180" cy="835660"/>
            </a:xfrm>
            <a:custGeom>
              <a:avLst/>
              <a:gdLst/>
              <a:ahLst/>
              <a:cxnLst/>
              <a:rect l="l" t="t" r="r" b="b"/>
              <a:pathLst>
                <a:path w="1821179" h="835660">
                  <a:moveTo>
                    <a:pt x="1820865" y="835579"/>
                  </a:moveTo>
                  <a:lnTo>
                    <a:pt x="1809322" y="83028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486564" y="6218345"/>
              <a:ext cx="136525" cy="111125"/>
            </a:xfrm>
            <a:custGeom>
              <a:avLst/>
              <a:gdLst/>
              <a:ahLst/>
              <a:cxnLst/>
              <a:rect l="l" t="t" r="r" b="b"/>
              <a:pathLst>
                <a:path w="136525" h="111125">
                  <a:moveTo>
                    <a:pt x="50850" y="0"/>
                  </a:moveTo>
                  <a:lnTo>
                    <a:pt x="53127" y="68117"/>
                  </a:lnTo>
                  <a:lnTo>
                    <a:pt x="0" y="110810"/>
                  </a:lnTo>
                  <a:lnTo>
                    <a:pt x="136235" y="106254"/>
                  </a:lnTo>
                  <a:lnTo>
                    <a:pt x="5085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487932" y="2619499"/>
            <a:ext cx="3806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assume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all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nodes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are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reachable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from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spc="-50" dirty="0">
                <a:solidFill>
                  <a:srgbClr val="8D3124"/>
                </a:solidFill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6040234" y="2223175"/>
            <a:ext cx="436245" cy="436245"/>
            <a:chOff x="6040234" y="2223175"/>
            <a:chExt cx="436245" cy="436245"/>
          </a:xfrm>
        </p:grpSpPr>
        <p:sp>
          <p:nvSpPr>
            <p:cNvPr id="92" name="object 92"/>
            <p:cNvSpPr/>
            <p:nvPr/>
          </p:nvSpPr>
          <p:spPr>
            <a:xfrm>
              <a:off x="6095911" y="2278854"/>
              <a:ext cx="367665" cy="367665"/>
            </a:xfrm>
            <a:custGeom>
              <a:avLst/>
              <a:gdLst/>
              <a:ahLst/>
              <a:cxnLst/>
              <a:rect l="l" t="t" r="r" b="b"/>
              <a:pathLst>
                <a:path w="367664" h="367664">
                  <a:moveTo>
                    <a:pt x="0" y="0"/>
                  </a:moveTo>
                  <a:lnTo>
                    <a:pt x="8980" y="8980"/>
                  </a:lnTo>
                  <a:lnTo>
                    <a:pt x="367312" y="367311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040234" y="2223175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39" h="129539">
                  <a:moveTo>
                    <a:pt x="0" y="0"/>
                  </a:moveTo>
                  <a:lnTo>
                    <a:pt x="43105" y="129315"/>
                  </a:lnTo>
                  <a:lnTo>
                    <a:pt x="64656" y="64658"/>
                  </a:lnTo>
                  <a:lnTo>
                    <a:pt x="129315" y="43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58172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Relationship</a:t>
            </a:r>
            <a:r>
              <a:rPr spc="50" dirty="0"/>
              <a:t> </a:t>
            </a:r>
            <a:r>
              <a:rPr dirty="0"/>
              <a:t>between</a:t>
            </a:r>
            <a:r>
              <a:rPr spc="55" dirty="0"/>
              <a:t> </a:t>
            </a:r>
            <a:r>
              <a:rPr dirty="0"/>
              <a:t>flows</a:t>
            </a:r>
            <a:r>
              <a:rPr spc="55" dirty="0"/>
              <a:t> </a:t>
            </a:r>
            <a:r>
              <a:rPr spc="60" dirty="0"/>
              <a:t>and</a:t>
            </a:r>
            <a:r>
              <a:rPr spc="55" dirty="0"/>
              <a:t> </a:t>
            </a:r>
            <a:r>
              <a:rPr spc="-35" dirty="0"/>
              <a:t>cuts</a:t>
            </a:r>
          </a:p>
        </p:txBody>
      </p:sp>
      <p:sp>
        <p:nvSpPr>
          <p:cNvPr id="147" name="object 147"/>
          <p:cNvSpPr txBox="1"/>
          <p:nvPr/>
        </p:nvSpPr>
        <p:spPr>
          <a:xfrm>
            <a:off x="6255542" y="9280921"/>
            <a:ext cx="22732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0" dirty="0">
                <a:latin typeface="Tahoma"/>
                <a:cs typeface="Tahoma"/>
              </a:rPr>
              <a:t>≤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58" name="图片 157" descr="图示, 雷达图&#10;&#10;AI 生成的内容可能不正确。">
            <a:extLst>
              <a:ext uri="{FF2B5EF4-FFF2-40B4-BE49-F238E27FC236}">
                <a16:creationId xmlns:a16="http://schemas.microsoft.com/office/drawing/2014/main" id="{F9A4F886-CDF3-0863-04D0-1057AA568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24" y="1223962"/>
            <a:ext cx="12085752" cy="839192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Certificate</a:t>
            </a:r>
            <a:r>
              <a:rPr spc="210" dirty="0"/>
              <a:t> </a:t>
            </a:r>
            <a:r>
              <a:rPr spc="80" dirty="0"/>
              <a:t>of</a:t>
            </a:r>
            <a:r>
              <a:rPr spc="210" dirty="0"/>
              <a:t> </a:t>
            </a:r>
            <a:r>
              <a:rPr spc="35" dirty="0"/>
              <a:t>optimality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387630" y="9330537"/>
            <a:ext cx="218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31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89597" y="5976070"/>
            <a:ext cx="5194300" cy="2933700"/>
            <a:chOff x="689597" y="5976070"/>
            <a:chExt cx="5194300" cy="2933700"/>
          </a:xfrm>
        </p:grpSpPr>
        <p:sp>
          <p:nvSpPr>
            <p:cNvPr id="9" name="object 9"/>
            <p:cNvSpPr/>
            <p:nvPr/>
          </p:nvSpPr>
          <p:spPr>
            <a:xfrm>
              <a:off x="2558709" y="7547474"/>
              <a:ext cx="1845310" cy="1196340"/>
            </a:xfrm>
            <a:custGeom>
              <a:avLst/>
              <a:gdLst/>
              <a:ahLst/>
              <a:cxnLst/>
              <a:rect l="l" t="t" r="r" b="b"/>
              <a:pathLst>
                <a:path w="1845310" h="1196340">
                  <a:moveTo>
                    <a:pt x="0" y="0"/>
                  </a:moveTo>
                  <a:lnTo>
                    <a:pt x="10657" y="6907"/>
                  </a:lnTo>
                  <a:lnTo>
                    <a:pt x="1844894" y="1195797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92635" y="7504647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0" y="0"/>
                  </a:moveTo>
                  <a:lnTo>
                    <a:pt x="69152" y="117467"/>
                  </a:lnTo>
                  <a:lnTo>
                    <a:pt x="76730" y="49734"/>
                  </a:lnTo>
                  <a:lnTo>
                    <a:pt x="135464" y="15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81954" y="7541534"/>
              <a:ext cx="1343025" cy="1171575"/>
            </a:xfrm>
            <a:custGeom>
              <a:avLst/>
              <a:gdLst/>
              <a:ahLst/>
              <a:cxnLst/>
              <a:rect l="l" t="t" r="r" b="b"/>
              <a:pathLst>
                <a:path w="1343025" h="1171575">
                  <a:moveTo>
                    <a:pt x="1342570" y="0"/>
                  </a:moveTo>
                  <a:lnTo>
                    <a:pt x="1332999" y="8348"/>
                  </a:lnTo>
                  <a:lnTo>
                    <a:pt x="0" y="1171127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51912" y="7489774"/>
              <a:ext cx="132080" cy="126364"/>
            </a:xfrm>
            <a:custGeom>
              <a:avLst/>
              <a:gdLst/>
              <a:ahLst/>
              <a:cxnLst/>
              <a:rect l="l" t="t" r="r" b="b"/>
              <a:pathLst>
                <a:path w="132079" h="126365">
                  <a:moveTo>
                    <a:pt x="131949" y="0"/>
                  </a:moveTo>
                  <a:lnTo>
                    <a:pt x="0" y="34204"/>
                  </a:lnTo>
                  <a:lnTo>
                    <a:pt x="63041" y="60107"/>
                  </a:lnTo>
                  <a:lnTo>
                    <a:pt x="80144" y="126083"/>
                  </a:lnTo>
                  <a:lnTo>
                    <a:pt x="13194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97988" y="5988770"/>
              <a:ext cx="1419225" cy="1219200"/>
            </a:xfrm>
            <a:custGeom>
              <a:avLst/>
              <a:gdLst/>
              <a:ahLst/>
              <a:cxnLst/>
              <a:rect l="l" t="t" r="r" b="b"/>
              <a:pathLst>
                <a:path w="1419225" h="1219200">
                  <a:moveTo>
                    <a:pt x="1418718" y="1219141"/>
                  </a:moveTo>
                  <a:lnTo>
                    <a:pt x="1409085" y="1210864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44226" y="7133534"/>
              <a:ext cx="132715" cy="125730"/>
            </a:xfrm>
            <a:custGeom>
              <a:avLst/>
              <a:gdLst/>
              <a:ahLst/>
              <a:cxnLst/>
              <a:rect l="l" t="t" r="r" b="b"/>
              <a:pathLst>
                <a:path w="132714" h="125729">
                  <a:moveTo>
                    <a:pt x="79461" y="0"/>
                  </a:moveTo>
                  <a:lnTo>
                    <a:pt x="62848" y="66099"/>
                  </a:lnTo>
                  <a:lnTo>
                    <a:pt x="0" y="92468"/>
                  </a:lnTo>
                  <a:lnTo>
                    <a:pt x="132199" y="125695"/>
                  </a:lnTo>
                  <a:lnTo>
                    <a:pt x="7946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06395" y="6051713"/>
              <a:ext cx="1849755" cy="1180465"/>
            </a:xfrm>
            <a:custGeom>
              <a:avLst/>
              <a:gdLst/>
              <a:ahLst/>
              <a:cxnLst/>
              <a:rect l="l" t="t" r="r" b="b"/>
              <a:pathLst>
                <a:path w="1849754" h="1180465">
                  <a:moveTo>
                    <a:pt x="1849339" y="1180034"/>
                  </a:moveTo>
                  <a:lnTo>
                    <a:pt x="1838633" y="117320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86543" y="7157132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65581" y="0"/>
                  </a:moveTo>
                  <a:lnTo>
                    <a:pt x="58484" y="67784"/>
                  </a:lnTo>
                  <a:lnTo>
                    <a:pt x="0" y="102779"/>
                  </a:lnTo>
                  <a:lnTo>
                    <a:pt x="135569" y="116970"/>
                  </a:lnTo>
                  <a:lnTo>
                    <a:pt x="6558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9908" y="6195146"/>
              <a:ext cx="1365250" cy="1178560"/>
            </a:xfrm>
            <a:custGeom>
              <a:avLst/>
              <a:gdLst/>
              <a:ahLst/>
              <a:cxnLst/>
              <a:rect l="l" t="t" r="r" b="b"/>
              <a:pathLst>
                <a:path w="1365250" h="1178559">
                  <a:moveTo>
                    <a:pt x="1365139" y="0"/>
                  </a:moveTo>
                  <a:lnTo>
                    <a:pt x="1355526" y="8298"/>
                  </a:lnTo>
                  <a:lnTo>
                    <a:pt x="0" y="1178466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22528" y="6143693"/>
              <a:ext cx="132715" cy="126364"/>
            </a:xfrm>
            <a:custGeom>
              <a:avLst/>
              <a:gdLst/>
              <a:ahLst/>
              <a:cxnLst/>
              <a:rect l="l" t="t" r="r" b="b"/>
              <a:pathLst>
                <a:path w="132714" h="126364">
                  <a:moveTo>
                    <a:pt x="132123" y="0"/>
                  </a:moveTo>
                  <a:lnTo>
                    <a:pt x="0" y="33525"/>
                  </a:lnTo>
                  <a:lnTo>
                    <a:pt x="62906" y="59752"/>
                  </a:lnTo>
                  <a:lnTo>
                    <a:pt x="79668" y="125813"/>
                  </a:lnTo>
                  <a:lnTo>
                    <a:pt x="13212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67159" y="7449717"/>
              <a:ext cx="1343660" cy="1196340"/>
            </a:xfrm>
            <a:custGeom>
              <a:avLst/>
              <a:gdLst/>
              <a:ahLst/>
              <a:cxnLst/>
              <a:rect l="l" t="t" r="r" b="b"/>
              <a:pathLst>
                <a:path w="1343660" h="1196340">
                  <a:moveTo>
                    <a:pt x="1343554" y="1196033"/>
                  </a:moveTo>
                  <a:lnTo>
                    <a:pt x="1334068" y="1187589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37929" y="8571508"/>
              <a:ext cx="132080" cy="127000"/>
            </a:xfrm>
            <a:custGeom>
              <a:avLst/>
              <a:gdLst/>
              <a:ahLst/>
              <a:cxnLst/>
              <a:rect l="l" t="t" r="r" b="b"/>
              <a:pathLst>
                <a:path w="132080" h="127000">
                  <a:moveTo>
                    <a:pt x="81065" y="0"/>
                  </a:moveTo>
                  <a:lnTo>
                    <a:pt x="63298" y="65798"/>
                  </a:lnTo>
                  <a:lnTo>
                    <a:pt x="0" y="91064"/>
                  </a:lnTo>
                  <a:lnTo>
                    <a:pt x="131597" y="126598"/>
                  </a:lnTo>
                  <a:lnTo>
                    <a:pt x="81065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4456" y="7402711"/>
              <a:ext cx="1356995" cy="0"/>
            </a:xfrm>
            <a:custGeom>
              <a:avLst/>
              <a:gdLst/>
              <a:ahLst/>
              <a:cxnLst/>
              <a:rect l="l" t="t" r="r" b="b"/>
              <a:pathLst>
                <a:path w="1356995">
                  <a:moveTo>
                    <a:pt x="1074080" y="0"/>
                  </a:moveTo>
                  <a:lnTo>
                    <a:pt x="1356583" y="0"/>
                  </a:lnTo>
                </a:path>
                <a:path w="1356995">
                  <a:moveTo>
                    <a:pt x="0" y="0"/>
                  </a:moveTo>
                  <a:lnTo>
                    <a:pt x="465044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17859" y="7341751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48738" y="7402711"/>
              <a:ext cx="1858010" cy="0"/>
            </a:xfrm>
            <a:custGeom>
              <a:avLst/>
              <a:gdLst/>
              <a:ahLst/>
              <a:cxnLst/>
              <a:rect l="l" t="t" r="r" b="b"/>
              <a:pathLst>
                <a:path w="1858010">
                  <a:moveTo>
                    <a:pt x="0" y="0"/>
                  </a:moveTo>
                  <a:lnTo>
                    <a:pt x="721025" y="0"/>
                  </a:lnTo>
                </a:path>
                <a:path w="1858010">
                  <a:moveTo>
                    <a:pt x="1330061" y="0"/>
                  </a:moveTo>
                  <a:lnTo>
                    <a:pt x="1857448" y="0"/>
                  </a:lnTo>
                </a:path>
              </a:pathLst>
            </a:custGeom>
            <a:ln w="2540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63005" y="7341751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" y="0"/>
                  </a:moveTo>
                  <a:lnTo>
                    <a:pt x="30481" y="60960"/>
                  </a:lnTo>
                  <a:lnTo>
                    <a:pt x="0" y="121920"/>
                  </a:lnTo>
                  <a:lnTo>
                    <a:pt x="121921" y="609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11043" y="7402719"/>
              <a:ext cx="1356995" cy="0"/>
            </a:xfrm>
            <a:custGeom>
              <a:avLst/>
              <a:gdLst/>
              <a:ahLst/>
              <a:cxnLst/>
              <a:rect l="l" t="t" r="r" b="b"/>
              <a:pathLst>
                <a:path w="1356995">
                  <a:moveTo>
                    <a:pt x="1052779" y="0"/>
                  </a:moveTo>
                  <a:lnTo>
                    <a:pt x="1356898" y="0"/>
                  </a:lnTo>
                </a:path>
                <a:path w="1356995">
                  <a:moveTo>
                    <a:pt x="0" y="0"/>
                  </a:moveTo>
                  <a:lnTo>
                    <a:pt x="366979" y="0"/>
                  </a:lnTo>
                </a:path>
              </a:pathLst>
            </a:custGeom>
            <a:ln w="2541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24762" y="7341754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59"/>
                  </a:lnTo>
                  <a:lnTo>
                    <a:pt x="1" y="121919"/>
                  </a:lnTo>
                  <a:lnTo>
                    <a:pt x="121917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420890" y="6047277"/>
              <a:ext cx="1785620" cy="0"/>
            </a:xfrm>
            <a:custGeom>
              <a:avLst/>
              <a:gdLst/>
              <a:ahLst/>
              <a:cxnLst/>
              <a:rect l="l" t="t" r="r" b="b"/>
              <a:pathLst>
                <a:path w="1785620">
                  <a:moveTo>
                    <a:pt x="1257909" y="0"/>
                  </a:moveTo>
                  <a:lnTo>
                    <a:pt x="1785296" y="0"/>
                  </a:lnTo>
                </a:path>
                <a:path w="1785620">
                  <a:moveTo>
                    <a:pt x="0" y="0"/>
                  </a:moveTo>
                  <a:lnTo>
                    <a:pt x="648873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63006" y="598631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80" y="60959"/>
                  </a:ln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420890" y="8795329"/>
              <a:ext cx="1786889" cy="0"/>
            </a:xfrm>
            <a:custGeom>
              <a:avLst/>
              <a:gdLst/>
              <a:ahLst/>
              <a:cxnLst/>
              <a:rect l="l" t="t" r="r" b="b"/>
              <a:pathLst>
                <a:path w="1786889">
                  <a:moveTo>
                    <a:pt x="1352421" y="0"/>
                  </a:moveTo>
                  <a:lnTo>
                    <a:pt x="1786458" y="0"/>
                  </a:lnTo>
                </a:path>
                <a:path w="1786889">
                  <a:moveTo>
                    <a:pt x="0" y="0"/>
                  </a:moveTo>
                  <a:lnTo>
                    <a:pt x="567442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64168" y="873436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80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97643" y="6039574"/>
              <a:ext cx="0" cy="1085850"/>
            </a:xfrm>
            <a:custGeom>
              <a:avLst/>
              <a:gdLst/>
              <a:ahLst/>
              <a:cxnLst/>
              <a:rect l="l" t="t" r="r" b="b"/>
              <a:pathLst>
                <a:path h="1085850">
                  <a:moveTo>
                    <a:pt x="0" y="0"/>
                  </a:moveTo>
                  <a:lnTo>
                    <a:pt x="0" y="432168"/>
                  </a:lnTo>
                </a:path>
                <a:path h="1085850">
                  <a:moveTo>
                    <a:pt x="0" y="784056"/>
                  </a:moveTo>
                  <a:lnTo>
                    <a:pt x="0" y="1085597"/>
                  </a:lnTo>
                </a:path>
              </a:pathLst>
            </a:custGeom>
            <a:ln w="25506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6732" y="7081998"/>
              <a:ext cx="121913" cy="12191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443259" y="6180726"/>
              <a:ext cx="0" cy="959485"/>
            </a:xfrm>
            <a:custGeom>
              <a:avLst/>
              <a:gdLst/>
              <a:ahLst/>
              <a:cxnLst/>
              <a:rect l="l" t="t" r="r" b="b"/>
              <a:pathLst>
                <a:path h="959484">
                  <a:moveTo>
                    <a:pt x="0" y="0"/>
                  </a:moveTo>
                  <a:lnTo>
                    <a:pt x="0" y="299158"/>
                  </a:lnTo>
                </a:path>
                <a:path h="959484">
                  <a:moveTo>
                    <a:pt x="0" y="651045"/>
                  </a:moveTo>
                  <a:lnTo>
                    <a:pt x="0" y="959320"/>
                  </a:lnTo>
                </a:path>
              </a:pathLst>
            </a:custGeom>
            <a:ln w="2548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2339" y="7096871"/>
              <a:ext cx="121914" cy="12191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396937" y="7465014"/>
              <a:ext cx="0" cy="1083945"/>
            </a:xfrm>
            <a:custGeom>
              <a:avLst/>
              <a:gdLst/>
              <a:ahLst/>
              <a:cxnLst/>
              <a:rect l="l" t="t" r="r" b="b"/>
              <a:pathLst>
                <a:path h="1083945">
                  <a:moveTo>
                    <a:pt x="0" y="0"/>
                  </a:moveTo>
                  <a:lnTo>
                    <a:pt x="0" y="400064"/>
                  </a:lnTo>
                </a:path>
                <a:path h="1083945">
                  <a:moveTo>
                    <a:pt x="0" y="751952"/>
                  </a:moveTo>
                  <a:lnTo>
                    <a:pt x="0" y="1083863"/>
                  </a:lnTo>
                </a:path>
              </a:pathLst>
            </a:custGeom>
            <a:ln w="2550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6024" y="8505704"/>
              <a:ext cx="121914" cy="12191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442535" y="7457577"/>
              <a:ext cx="0" cy="1091565"/>
            </a:xfrm>
            <a:custGeom>
              <a:avLst/>
              <a:gdLst/>
              <a:ahLst/>
              <a:cxnLst/>
              <a:rect l="l" t="t" r="r" b="b"/>
              <a:pathLst>
                <a:path h="1091565">
                  <a:moveTo>
                    <a:pt x="0" y="759389"/>
                  </a:moveTo>
                  <a:lnTo>
                    <a:pt x="0" y="1091302"/>
                  </a:lnTo>
                </a:path>
                <a:path h="1091565">
                  <a:moveTo>
                    <a:pt x="0" y="0"/>
                  </a:moveTo>
                  <a:lnTo>
                    <a:pt x="0" y="407502"/>
                  </a:lnTo>
                </a:path>
              </a:pathLst>
            </a:custGeom>
            <a:ln w="2551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1627" y="8505705"/>
              <a:ext cx="121913" cy="12191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259515" y="7241308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031" y="0"/>
                  </a:moveTo>
                  <a:lnTo>
                    <a:pt x="114912" y="0"/>
                  </a:lnTo>
                  <a:lnTo>
                    <a:pt x="74395" y="12895"/>
                  </a:lnTo>
                  <a:lnTo>
                    <a:pt x="38685" y="38685"/>
                  </a:lnTo>
                  <a:lnTo>
                    <a:pt x="12895" y="74395"/>
                  </a:lnTo>
                  <a:lnTo>
                    <a:pt x="0" y="114912"/>
                  </a:lnTo>
                  <a:lnTo>
                    <a:pt x="0" y="157031"/>
                  </a:lnTo>
                  <a:lnTo>
                    <a:pt x="12895" y="197547"/>
                  </a:lnTo>
                  <a:lnTo>
                    <a:pt x="38685" y="233257"/>
                  </a:lnTo>
                  <a:lnTo>
                    <a:pt x="74395" y="259047"/>
                  </a:lnTo>
                  <a:lnTo>
                    <a:pt x="114912" y="271942"/>
                  </a:lnTo>
                  <a:lnTo>
                    <a:pt x="157031" y="271942"/>
                  </a:lnTo>
                  <a:lnTo>
                    <a:pt x="197548" y="259047"/>
                  </a:lnTo>
                  <a:lnTo>
                    <a:pt x="233258" y="233257"/>
                  </a:lnTo>
                  <a:lnTo>
                    <a:pt x="259048" y="197547"/>
                  </a:lnTo>
                  <a:lnTo>
                    <a:pt x="271943" y="157031"/>
                  </a:lnTo>
                  <a:lnTo>
                    <a:pt x="271943" y="114912"/>
                  </a:lnTo>
                  <a:lnTo>
                    <a:pt x="259048" y="74395"/>
                  </a:lnTo>
                  <a:lnTo>
                    <a:pt x="233258" y="38685"/>
                  </a:lnTo>
                  <a:lnTo>
                    <a:pt x="197548" y="12895"/>
                  </a:lnTo>
                  <a:lnTo>
                    <a:pt x="1570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259516" y="724130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38685" y="38685"/>
                  </a:moveTo>
                  <a:lnTo>
                    <a:pt x="12895" y="74394"/>
                  </a:lnTo>
                  <a:lnTo>
                    <a:pt x="0" y="114911"/>
                  </a:lnTo>
                  <a:lnTo>
                    <a:pt x="0" y="157030"/>
                  </a:lnTo>
                  <a:lnTo>
                    <a:pt x="12895" y="197547"/>
                  </a:lnTo>
                  <a:lnTo>
                    <a:pt x="38685" y="233256"/>
                  </a:lnTo>
                  <a:lnTo>
                    <a:pt x="74395" y="259047"/>
                  </a:lnTo>
                  <a:lnTo>
                    <a:pt x="114911" y="271942"/>
                  </a:lnTo>
                  <a:lnTo>
                    <a:pt x="157030" y="271942"/>
                  </a:lnTo>
                  <a:lnTo>
                    <a:pt x="197547" y="259047"/>
                  </a:lnTo>
                  <a:lnTo>
                    <a:pt x="233257" y="233256"/>
                  </a:lnTo>
                  <a:lnTo>
                    <a:pt x="259047" y="197547"/>
                  </a:lnTo>
                  <a:lnTo>
                    <a:pt x="271942" y="157030"/>
                  </a:lnTo>
                  <a:lnTo>
                    <a:pt x="271942" y="114911"/>
                  </a:lnTo>
                  <a:lnTo>
                    <a:pt x="259047" y="74394"/>
                  </a:lnTo>
                  <a:lnTo>
                    <a:pt x="233257" y="38685"/>
                  </a:lnTo>
                  <a:lnTo>
                    <a:pt x="197547" y="12895"/>
                  </a:lnTo>
                  <a:lnTo>
                    <a:pt x="157030" y="0"/>
                  </a:lnTo>
                  <a:lnTo>
                    <a:pt x="114911" y="0"/>
                  </a:lnTo>
                  <a:lnTo>
                    <a:pt x="74395" y="12895"/>
                  </a:lnTo>
                  <a:lnTo>
                    <a:pt x="38685" y="38685"/>
                  </a:lnTo>
                </a:path>
              </a:pathLst>
            </a:custGeom>
            <a:ln w="126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59515" y="8631120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031" y="0"/>
                  </a:moveTo>
                  <a:lnTo>
                    <a:pt x="114912" y="0"/>
                  </a:lnTo>
                  <a:lnTo>
                    <a:pt x="74395" y="12895"/>
                  </a:lnTo>
                  <a:lnTo>
                    <a:pt x="38685" y="38685"/>
                  </a:lnTo>
                  <a:lnTo>
                    <a:pt x="12895" y="74394"/>
                  </a:lnTo>
                  <a:lnTo>
                    <a:pt x="0" y="114911"/>
                  </a:lnTo>
                  <a:lnTo>
                    <a:pt x="0" y="157030"/>
                  </a:lnTo>
                  <a:lnTo>
                    <a:pt x="12895" y="197547"/>
                  </a:lnTo>
                  <a:lnTo>
                    <a:pt x="38685" y="233256"/>
                  </a:lnTo>
                  <a:lnTo>
                    <a:pt x="74395" y="259047"/>
                  </a:lnTo>
                  <a:lnTo>
                    <a:pt x="114912" y="271942"/>
                  </a:lnTo>
                  <a:lnTo>
                    <a:pt x="157031" y="271942"/>
                  </a:lnTo>
                  <a:lnTo>
                    <a:pt x="197548" y="259047"/>
                  </a:lnTo>
                  <a:lnTo>
                    <a:pt x="233258" y="233256"/>
                  </a:lnTo>
                  <a:lnTo>
                    <a:pt x="259048" y="197547"/>
                  </a:lnTo>
                  <a:lnTo>
                    <a:pt x="271943" y="157030"/>
                  </a:lnTo>
                  <a:lnTo>
                    <a:pt x="271943" y="114911"/>
                  </a:lnTo>
                  <a:lnTo>
                    <a:pt x="259048" y="74394"/>
                  </a:lnTo>
                  <a:lnTo>
                    <a:pt x="233258" y="38685"/>
                  </a:lnTo>
                  <a:lnTo>
                    <a:pt x="197548" y="12895"/>
                  </a:lnTo>
                  <a:lnTo>
                    <a:pt x="1570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59516" y="8631120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38685" y="38685"/>
                  </a:moveTo>
                  <a:lnTo>
                    <a:pt x="12895" y="74394"/>
                  </a:lnTo>
                  <a:lnTo>
                    <a:pt x="0" y="114911"/>
                  </a:lnTo>
                  <a:lnTo>
                    <a:pt x="0" y="157030"/>
                  </a:lnTo>
                  <a:lnTo>
                    <a:pt x="12895" y="197547"/>
                  </a:lnTo>
                  <a:lnTo>
                    <a:pt x="38685" y="233256"/>
                  </a:lnTo>
                  <a:lnTo>
                    <a:pt x="74395" y="259047"/>
                  </a:lnTo>
                  <a:lnTo>
                    <a:pt x="114911" y="271942"/>
                  </a:lnTo>
                  <a:lnTo>
                    <a:pt x="157030" y="271942"/>
                  </a:lnTo>
                  <a:lnTo>
                    <a:pt x="197547" y="259047"/>
                  </a:lnTo>
                  <a:lnTo>
                    <a:pt x="233257" y="233256"/>
                  </a:lnTo>
                  <a:lnTo>
                    <a:pt x="259047" y="197547"/>
                  </a:lnTo>
                  <a:lnTo>
                    <a:pt x="271942" y="157030"/>
                  </a:lnTo>
                  <a:lnTo>
                    <a:pt x="271942" y="114911"/>
                  </a:lnTo>
                  <a:lnTo>
                    <a:pt x="259047" y="74394"/>
                  </a:lnTo>
                  <a:lnTo>
                    <a:pt x="233257" y="38685"/>
                  </a:lnTo>
                  <a:lnTo>
                    <a:pt x="197547" y="12895"/>
                  </a:lnTo>
                  <a:lnTo>
                    <a:pt x="157030" y="0"/>
                  </a:lnTo>
                  <a:lnTo>
                    <a:pt x="114911" y="0"/>
                  </a:lnTo>
                  <a:lnTo>
                    <a:pt x="74395" y="12895"/>
                  </a:lnTo>
                  <a:lnTo>
                    <a:pt x="38685" y="38685"/>
                  </a:lnTo>
                </a:path>
              </a:pathLst>
            </a:custGeom>
            <a:ln w="126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05125" y="8631120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030" y="0"/>
                  </a:moveTo>
                  <a:lnTo>
                    <a:pt x="114911" y="0"/>
                  </a:lnTo>
                  <a:lnTo>
                    <a:pt x="74395" y="12895"/>
                  </a:lnTo>
                  <a:lnTo>
                    <a:pt x="38685" y="38685"/>
                  </a:lnTo>
                  <a:lnTo>
                    <a:pt x="12895" y="74394"/>
                  </a:lnTo>
                  <a:lnTo>
                    <a:pt x="0" y="114911"/>
                  </a:lnTo>
                  <a:lnTo>
                    <a:pt x="0" y="157030"/>
                  </a:lnTo>
                  <a:lnTo>
                    <a:pt x="12895" y="197547"/>
                  </a:lnTo>
                  <a:lnTo>
                    <a:pt x="38685" y="233256"/>
                  </a:lnTo>
                  <a:lnTo>
                    <a:pt x="74395" y="259047"/>
                  </a:lnTo>
                  <a:lnTo>
                    <a:pt x="114911" y="271942"/>
                  </a:lnTo>
                  <a:lnTo>
                    <a:pt x="157030" y="271942"/>
                  </a:lnTo>
                  <a:lnTo>
                    <a:pt x="197547" y="259047"/>
                  </a:lnTo>
                  <a:lnTo>
                    <a:pt x="233257" y="233256"/>
                  </a:lnTo>
                  <a:lnTo>
                    <a:pt x="259047" y="197547"/>
                  </a:lnTo>
                  <a:lnTo>
                    <a:pt x="271942" y="157030"/>
                  </a:lnTo>
                  <a:lnTo>
                    <a:pt x="271942" y="114911"/>
                  </a:lnTo>
                  <a:lnTo>
                    <a:pt x="259047" y="74394"/>
                  </a:lnTo>
                  <a:lnTo>
                    <a:pt x="233257" y="38685"/>
                  </a:lnTo>
                  <a:lnTo>
                    <a:pt x="197547" y="12895"/>
                  </a:lnTo>
                  <a:lnTo>
                    <a:pt x="157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05125" y="8631120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38685" y="38685"/>
                  </a:moveTo>
                  <a:lnTo>
                    <a:pt x="12895" y="74394"/>
                  </a:lnTo>
                  <a:lnTo>
                    <a:pt x="0" y="114911"/>
                  </a:lnTo>
                  <a:lnTo>
                    <a:pt x="0" y="157030"/>
                  </a:lnTo>
                  <a:lnTo>
                    <a:pt x="12895" y="197547"/>
                  </a:lnTo>
                  <a:lnTo>
                    <a:pt x="38685" y="233256"/>
                  </a:lnTo>
                  <a:lnTo>
                    <a:pt x="74395" y="259047"/>
                  </a:lnTo>
                  <a:lnTo>
                    <a:pt x="114911" y="271942"/>
                  </a:lnTo>
                  <a:lnTo>
                    <a:pt x="157030" y="271942"/>
                  </a:lnTo>
                  <a:lnTo>
                    <a:pt x="197547" y="259047"/>
                  </a:lnTo>
                  <a:lnTo>
                    <a:pt x="233257" y="233256"/>
                  </a:lnTo>
                  <a:lnTo>
                    <a:pt x="259047" y="197547"/>
                  </a:lnTo>
                  <a:lnTo>
                    <a:pt x="271942" y="157030"/>
                  </a:lnTo>
                  <a:lnTo>
                    <a:pt x="271942" y="114911"/>
                  </a:lnTo>
                  <a:lnTo>
                    <a:pt x="259047" y="74394"/>
                  </a:lnTo>
                  <a:lnTo>
                    <a:pt x="233257" y="38685"/>
                  </a:lnTo>
                  <a:lnTo>
                    <a:pt x="197547" y="12895"/>
                  </a:lnTo>
                  <a:lnTo>
                    <a:pt x="157030" y="0"/>
                  </a:lnTo>
                  <a:lnTo>
                    <a:pt x="114911" y="0"/>
                  </a:lnTo>
                  <a:lnTo>
                    <a:pt x="74395" y="12895"/>
                  </a:lnTo>
                  <a:lnTo>
                    <a:pt x="38685" y="38685"/>
                  </a:lnTo>
                </a:path>
              </a:pathLst>
            </a:custGeom>
            <a:ln w="126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95947" y="723608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030" y="0"/>
                  </a:moveTo>
                  <a:lnTo>
                    <a:pt x="114911" y="0"/>
                  </a:lnTo>
                  <a:lnTo>
                    <a:pt x="74394" y="12894"/>
                  </a:lnTo>
                  <a:lnTo>
                    <a:pt x="38685" y="38684"/>
                  </a:lnTo>
                  <a:lnTo>
                    <a:pt x="12895" y="74394"/>
                  </a:lnTo>
                  <a:lnTo>
                    <a:pt x="0" y="114911"/>
                  </a:lnTo>
                  <a:lnTo>
                    <a:pt x="0" y="157030"/>
                  </a:lnTo>
                  <a:lnTo>
                    <a:pt x="12895" y="197547"/>
                  </a:lnTo>
                  <a:lnTo>
                    <a:pt x="38685" y="233256"/>
                  </a:lnTo>
                  <a:lnTo>
                    <a:pt x="74394" y="259046"/>
                  </a:lnTo>
                  <a:lnTo>
                    <a:pt x="114911" y="271941"/>
                  </a:lnTo>
                  <a:lnTo>
                    <a:pt x="157030" y="271941"/>
                  </a:lnTo>
                  <a:lnTo>
                    <a:pt x="197547" y="259046"/>
                  </a:lnTo>
                  <a:lnTo>
                    <a:pt x="233257" y="233256"/>
                  </a:lnTo>
                  <a:lnTo>
                    <a:pt x="259047" y="197547"/>
                  </a:lnTo>
                  <a:lnTo>
                    <a:pt x="271942" y="157030"/>
                  </a:lnTo>
                  <a:lnTo>
                    <a:pt x="271942" y="114911"/>
                  </a:lnTo>
                  <a:lnTo>
                    <a:pt x="259047" y="74394"/>
                  </a:lnTo>
                  <a:lnTo>
                    <a:pt x="233257" y="38684"/>
                  </a:lnTo>
                  <a:lnTo>
                    <a:pt x="197547" y="12894"/>
                  </a:lnTo>
                  <a:lnTo>
                    <a:pt x="157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95947" y="7236080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257" y="38685"/>
                  </a:moveTo>
                  <a:lnTo>
                    <a:pt x="259047" y="74394"/>
                  </a:lnTo>
                  <a:lnTo>
                    <a:pt x="271942" y="114911"/>
                  </a:lnTo>
                  <a:lnTo>
                    <a:pt x="271942" y="157030"/>
                  </a:lnTo>
                  <a:lnTo>
                    <a:pt x="259047" y="197547"/>
                  </a:lnTo>
                  <a:lnTo>
                    <a:pt x="233257" y="233256"/>
                  </a:lnTo>
                  <a:lnTo>
                    <a:pt x="197547" y="259047"/>
                  </a:lnTo>
                  <a:lnTo>
                    <a:pt x="157030" y="271942"/>
                  </a:lnTo>
                  <a:lnTo>
                    <a:pt x="114911" y="271942"/>
                  </a:lnTo>
                  <a:lnTo>
                    <a:pt x="74394" y="259047"/>
                  </a:lnTo>
                  <a:lnTo>
                    <a:pt x="38685" y="233256"/>
                  </a:lnTo>
                  <a:lnTo>
                    <a:pt x="12895" y="197547"/>
                  </a:lnTo>
                  <a:lnTo>
                    <a:pt x="0" y="157030"/>
                  </a:lnTo>
                  <a:lnTo>
                    <a:pt x="0" y="114911"/>
                  </a:lnTo>
                  <a:lnTo>
                    <a:pt x="12895" y="74394"/>
                  </a:lnTo>
                  <a:lnTo>
                    <a:pt x="38685" y="38685"/>
                  </a:lnTo>
                  <a:lnTo>
                    <a:pt x="74394" y="12895"/>
                  </a:lnTo>
                  <a:lnTo>
                    <a:pt x="114911" y="0"/>
                  </a:lnTo>
                  <a:lnTo>
                    <a:pt x="157030" y="0"/>
                  </a:lnTo>
                  <a:lnTo>
                    <a:pt x="197547" y="12895"/>
                  </a:lnTo>
                  <a:lnTo>
                    <a:pt x="233257" y="38685"/>
                  </a:lnTo>
                </a:path>
              </a:pathLst>
            </a:custGeom>
            <a:ln w="126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82084" y="7237643"/>
            <a:ext cx="996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Times New Roman"/>
                <a:cs typeface="Times New Roman"/>
              </a:rPr>
              <a:t>s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298775" y="5894399"/>
            <a:ext cx="1841500" cy="1625600"/>
            <a:chOff x="4298775" y="5894399"/>
            <a:chExt cx="1841500" cy="1625600"/>
          </a:xfrm>
        </p:grpSpPr>
        <p:sp>
          <p:nvSpPr>
            <p:cNvPr id="49" name="object 49"/>
            <p:cNvSpPr/>
            <p:nvPr/>
          </p:nvSpPr>
          <p:spPr>
            <a:xfrm>
              <a:off x="4305125" y="5900748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030" y="0"/>
                  </a:moveTo>
                  <a:lnTo>
                    <a:pt x="114911" y="0"/>
                  </a:lnTo>
                  <a:lnTo>
                    <a:pt x="74395" y="12895"/>
                  </a:lnTo>
                  <a:lnTo>
                    <a:pt x="38685" y="38685"/>
                  </a:lnTo>
                  <a:lnTo>
                    <a:pt x="12895" y="74394"/>
                  </a:lnTo>
                  <a:lnTo>
                    <a:pt x="0" y="114911"/>
                  </a:lnTo>
                  <a:lnTo>
                    <a:pt x="0" y="157030"/>
                  </a:lnTo>
                  <a:lnTo>
                    <a:pt x="12895" y="197547"/>
                  </a:lnTo>
                  <a:lnTo>
                    <a:pt x="38685" y="233257"/>
                  </a:lnTo>
                  <a:lnTo>
                    <a:pt x="74395" y="259047"/>
                  </a:lnTo>
                  <a:lnTo>
                    <a:pt x="114911" y="271942"/>
                  </a:lnTo>
                  <a:lnTo>
                    <a:pt x="157030" y="271942"/>
                  </a:lnTo>
                  <a:lnTo>
                    <a:pt x="197547" y="259047"/>
                  </a:lnTo>
                  <a:lnTo>
                    <a:pt x="233257" y="233257"/>
                  </a:lnTo>
                  <a:lnTo>
                    <a:pt x="259047" y="197547"/>
                  </a:lnTo>
                  <a:lnTo>
                    <a:pt x="271942" y="157030"/>
                  </a:lnTo>
                  <a:lnTo>
                    <a:pt x="271942" y="114911"/>
                  </a:lnTo>
                  <a:lnTo>
                    <a:pt x="259047" y="74394"/>
                  </a:lnTo>
                  <a:lnTo>
                    <a:pt x="233257" y="38685"/>
                  </a:lnTo>
                  <a:lnTo>
                    <a:pt x="197547" y="12895"/>
                  </a:lnTo>
                  <a:lnTo>
                    <a:pt x="157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305125" y="590074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38685" y="38685"/>
                  </a:moveTo>
                  <a:lnTo>
                    <a:pt x="12895" y="74394"/>
                  </a:lnTo>
                  <a:lnTo>
                    <a:pt x="0" y="114911"/>
                  </a:lnTo>
                  <a:lnTo>
                    <a:pt x="0" y="157030"/>
                  </a:lnTo>
                  <a:lnTo>
                    <a:pt x="12895" y="197547"/>
                  </a:lnTo>
                  <a:lnTo>
                    <a:pt x="38685" y="233256"/>
                  </a:lnTo>
                  <a:lnTo>
                    <a:pt x="74395" y="259047"/>
                  </a:lnTo>
                  <a:lnTo>
                    <a:pt x="114911" y="271942"/>
                  </a:lnTo>
                  <a:lnTo>
                    <a:pt x="157030" y="271942"/>
                  </a:lnTo>
                  <a:lnTo>
                    <a:pt x="197547" y="259047"/>
                  </a:lnTo>
                  <a:lnTo>
                    <a:pt x="233257" y="233256"/>
                  </a:lnTo>
                  <a:lnTo>
                    <a:pt x="259047" y="197547"/>
                  </a:lnTo>
                  <a:lnTo>
                    <a:pt x="271942" y="157030"/>
                  </a:lnTo>
                  <a:lnTo>
                    <a:pt x="271942" y="114911"/>
                  </a:lnTo>
                  <a:lnTo>
                    <a:pt x="259047" y="74394"/>
                  </a:lnTo>
                  <a:lnTo>
                    <a:pt x="233257" y="38685"/>
                  </a:lnTo>
                  <a:lnTo>
                    <a:pt x="197547" y="12895"/>
                  </a:lnTo>
                  <a:lnTo>
                    <a:pt x="157030" y="0"/>
                  </a:lnTo>
                  <a:lnTo>
                    <a:pt x="114911" y="0"/>
                  </a:lnTo>
                  <a:lnTo>
                    <a:pt x="74395" y="12895"/>
                  </a:lnTo>
                  <a:lnTo>
                    <a:pt x="38685" y="38685"/>
                  </a:lnTo>
                </a:path>
              </a:pathLst>
            </a:custGeom>
            <a:ln w="126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305125" y="7241308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030" y="0"/>
                  </a:moveTo>
                  <a:lnTo>
                    <a:pt x="114911" y="0"/>
                  </a:lnTo>
                  <a:lnTo>
                    <a:pt x="74395" y="12895"/>
                  </a:lnTo>
                  <a:lnTo>
                    <a:pt x="38685" y="38685"/>
                  </a:lnTo>
                  <a:lnTo>
                    <a:pt x="12895" y="74395"/>
                  </a:lnTo>
                  <a:lnTo>
                    <a:pt x="0" y="114912"/>
                  </a:lnTo>
                  <a:lnTo>
                    <a:pt x="0" y="157031"/>
                  </a:lnTo>
                  <a:lnTo>
                    <a:pt x="12895" y="197547"/>
                  </a:lnTo>
                  <a:lnTo>
                    <a:pt x="38685" y="233257"/>
                  </a:lnTo>
                  <a:lnTo>
                    <a:pt x="74395" y="259047"/>
                  </a:lnTo>
                  <a:lnTo>
                    <a:pt x="114911" y="271942"/>
                  </a:lnTo>
                  <a:lnTo>
                    <a:pt x="157030" y="271942"/>
                  </a:lnTo>
                  <a:lnTo>
                    <a:pt x="197547" y="259047"/>
                  </a:lnTo>
                  <a:lnTo>
                    <a:pt x="233257" y="233257"/>
                  </a:lnTo>
                  <a:lnTo>
                    <a:pt x="259047" y="197547"/>
                  </a:lnTo>
                  <a:lnTo>
                    <a:pt x="271942" y="157031"/>
                  </a:lnTo>
                  <a:lnTo>
                    <a:pt x="271942" y="114912"/>
                  </a:lnTo>
                  <a:lnTo>
                    <a:pt x="259047" y="74395"/>
                  </a:lnTo>
                  <a:lnTo>
                    <a:pt x="233257" y="38685"/>
                  </a:lnTo>
                  <a:lnTo>
                    <a:pt x="197547" y="12895"/>
                  </a:lnTo>
                  <a:lnTo>
                    <a:pt x="157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305125" y="724130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38685" y="38685"/>
                  </a:moveTo>
                  <a:lnTo>
                    <a:pt x="12895" y="74394"/>
                  </a:lnTo>
                  <a:lnTo>
                    <a:pt x="0" y="114911"/>
                  </a:lnTo>
                  <a:lnTo>
                    <a:pt x="0" y="157030"/>
                  </a:lnTo>
                  <a:lnTo>
                    <a:pt x="12895" y="197547"/>
                  </a:lnTo>
                  <a:lnTo>
                    <a:pt x="38685" y="233256"/>
                  </a:lnTo>
                  <a:lnTo>
                    <a:pt x="74395" y="259047"/>
                  </a:lnTo>
                  <a:lnTo>
                    <a:pt x="114911" y="271942"/>
                  </a:lnTo>
                  <a:lnTo>
                    <a:pt x="157030" y="271942"/>
                  </a:lnTo>
                  <a:lnTo>
                    <a:pt x="197547" y="259047"/>
                  </a:lnTo>
                  <a:lnTo>
                    <a:pt x="233257" y="233256"/>
                  </a:lnTo>
                  <a:lnTo>
                    <a:pt x="259047" y="197547"/>
                  </a:lnTo>
                  <a:lnTo>
                    <a:pt x="271942" y="157030"/>
                  </a:lnTo>
                  <a:lnTo>
                    <a:pt x="271942" y="114911"/>
                  </a:lnTo>
                  <a:lnTo>
                    <a:pt x="259047" y="74394"/>
                  </a:lnTo>
                  <a:lnTo>
                    <a:pt x="233257" y="38685"/>
                  </a:lnTo>
                  <a:lnTo>
                    <a:pt x="197547" y="12895"/>
                  </a:lnTo>
                  <a:lnTo>
                    <a:pt x="157030" y="0"/>
                  </a:lnTo>
                  <a:lnTo>
                    <a:pt x="114911" y="0"/>
                  </a:lnTo>
                  <a:lnTo>
                    <a:pt x="74395" y="12895"/>
                  </a:lnTo>
                  <a:lnTo>
                    <a:pt x="38685" y="38685"/>
                  </a:lnTo>
                </a:path>
              </a:pathLst>
            </a:custGeom>
            <a:ln w="126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861498" y="723888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030" y="0"/>
                  </a:moveTo>
                  <a:lnTo>
                    <a:pt x="114911" y="0"/>
                  </a:lnTo>
                  <a:lnTo>
                    <a:pt x="74394" y="12895"/>
                  </a:lnTo>
                  <a:lnTo>
                    <a:pt x="38685" y="38685"/>
                  </a:lnTo>
                  <a:lnTo>
                    <a:pt x="12895" y="74395"/>
                  </a:lnTo>
                  <a:lnTo>
                    <a:pt x="0" y="114911"/>
                  </a:lnTo>
                  <a:lnTo>
                    <a:pt x="0" y="157030"/>
                  </a:lnTo>
                  <a:lnTo>
                    <a:pt x="12895" y="197547"/>
                  </a:lnTo>
                  <a:lnTo>
                    <a:pt x="38685" y="233257"/>
                  </a:lnTo>
                  <a:lnTo>
                    <a:pt x="74394" y="259047"/>
                  </a:lnTo>
                  <a:lnTo>
                    <a:pt x="114911" y="271942"/>
                  </a:lnTo>
                  <a:lnTo>
                    <a:pt x="157030" y="271942"/>
                  </a:lnTo>
                  <a:lnTo>
                    <a:pt x="197547" y="259047"/>
                  </a:lnTo>
                  <a:lnTo>
                    <a:pt x="233257" y="233257"/>
                  </a:lnTo>
                  <a:lnTo>
                    <a:pt x="259047" y="197547"/>
                  </a:lnTo>
                  <a:lnTo>
                    <a:pt x="271942" y="157030"/>
                  </a:lnTo>
                  <a:lnTo>
                    <a:pt x="271942" y="114911"/>
                  </a:lnTo>
                  <a:lnTo>
                    <a:pt x="259047" y="74395"/>
                  </a:lnTo>
                  <a:lnTo>
                    <a:pt x="233257" y="38685"/>
                  </a:lnTo>
                  <a:lnTo>
                    <a:pt x="197547" y="12895"/>
                  </a:lnTo>
                  <a:lnTo>
                    <a:pt x="157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61498" y="723888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257" y="38685"/>
                  </a:moveTo>
                  <a:lnTo>
                    <a:pt x="259047" y="74394"/>
                  </a:lnTo>
                  <a:lnTo>
                    <a:pt x="271942" y="114911"/>
                  </a:lnTo>
                  <a:lnTo>
                    <a:pt x="271942" y="157030"/>
                  </a:lnTo>
                  <a:lnTo>
                    <a:pt x="259047" y="197547"/>
                  </a:lnTo>
                  <a:lnTo>
                    <a:pt x="233257" y="233256"/>
                  </a:lnTo>
                  <a:lnTo>
                    <a:pt x="197547" y="259047"/>
                  </a:lnTo>
                  <a:lnTo>
                    <a:pt x="157030" y="271942"/>
                  </a:lnTo>
                  <a:lnTo>
                    <a:pt x="114911" y="271942"/>
                  </a:lnTo>
                  <a:lnTo>
                    <a:pt x="74394" y="259047"/>
                  </a:lnTo>
                  <a:lnTo>
                    <a:pt x="38685" y="233256"/>
                  </a:lnTo>
                  <a:lnTo>
                    <a:pt x="12895" y="197547"/>
                  </a:lnTo>
                  <a:lnTo>
                    <a:pt x="0" y="157030"/>
                  </a:lnTo>
                  <a:lnTo>
                    <a:pt x="0" y="114911"/>
                  </a:lnTo>
                  <a:lnTo>
                    <a:pt x="12895" y="74394"/>
                  </a:lnTo>
                  <a:lnTo>
                    <a:pt x="38685" y="38685"/>
                  </a:lnTo>
                  <a:lnTo>
                    <a:pt x="74394" y="12895"/>
                  </a:lnTo>
                  <a:lnTo>
                    <a:pt x="114911" y="0"/>
                  </a:lnTo>
                  <a:lnTo>
                    <a:pt x="157030" y="0"/>
                  </a:lnTo>
                  <a:lnTo>
                    <a:pt x="197547" y="12895"/>
                  </a:lnTo>
                  <a:lnTo>
                    <a:pt x="233257" y="38685"/>
                  </a:lnTo>
                </a:path>
              </a:pathLst>
            </a:custGeom>
            <a:ln w="126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5958239" y="7244156"/>
            <a:ext cx="787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Times New Roman"/>
                <a:cs typeface="Times New Roman"/>
              </a:rPr>
              <a:t>t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067900" y="5894399"/>
            <a:ext cx="609600" cy="2322830"/>
            <a:chOff x="2067900" y="5894399"/>
            <a:chExt cx="609600" cy="2322830"/>
          </a:xfrm>
        </p:grpSpPr>
        <p:sp>
          <p:nvSpPr>
            <p:cNvPr id="57" name="object 57"/>
            <p:cNvSpPr/>
            <p:nvPr/>
          </p:nvSpPr>
          <p:spPr>
            <a:xfrm>
              <a:off x="2259515" y="5900748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031" y="0"/>
                  </a:moveTo>
                  <a:lnTo>
                    <a:pt x="114912" y="0"/>
                  </a:lnTo>
                  <a:lnTo>
                    <a:pt x="74395" y="12895"/>
                  </a:lnTo>
                  <a:lnTo>
                    <a:pt x="38685" y="38685"/>
                  </a:lnTo>
                  <a:lnTo>
                    <a:pt x="12895" y="74394"/>
                  </a:lnTo>
                  <a:lnTo>
                    <a:pt x="0" y="114911"/>
                  </a:lnTo>
                  <a:lnTo>
                    <a:pt x="0" y="157030"/>
                  </a:lnTo>
                  <a:lnTo>
                    <a:pt x="12895" y="197547"/>
                  </a:lnTo>
                  <a:lnTo>
                    <a:pt x="38685" y="233257"/>
                  </a:lnTo>
                  <a:lnTo>
                    <a:pt x="74395" y="259047"/>
                  </a:lnTo>
                  <a:lnTo>
                    <a:pt x="114912" y="271942"/>
                  </a:lnTo>
                  <a:lnTo>
                    <a:pt x="157031" y="271942"/>
                  </a:lnTo>
                  <a:lnTo>
                    <a:pt x="197548" y="259047"/>
                  </a:lnTo>
                  <a:lnTo>
                    <a:pt x="233258" y="233257"/>
                  </a:lnTo>
                  <a:lnTo>
                    <a:pt x="259048" y="197547"/>
                  </a:lnTo>
                  <a:lnTo>
                    <a:pt x="271943" y="157030"/>
                  </a:lnTo>
                  <a:lnTo>
                    <a:pt x="271943" y="114911"/>
                  </a:lnTo>
                  <a:lnTo>
                    <a:pt x="259048" y="74394"/>
                  </a:lnTo>
                  <a:lnTo>
                    <a:pt x="233258" y="38685"/>
                  </a:lnTo>
                  <a:lnTo>
                    <a:pt x="197548" y="12895"/>
                  </a:lnTo>
                  <a:lnTo>
                    <a:pt x="1570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59516" y="590074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38685" y="38685"/>
                  </a:moveTo>
                  <a:lnTo>
                    <a:pt x="12895" y="74394"/>
                  </a:lnTo>
                  <a:lnTo>
                    <a:pt x="0" y="114911"/>
                  </a:lnTo>
                  <a:lnTo>
                    <a:pt x="0" y="157030"/>
                  </a:lnTo>
                  <a:lnTo>
                    <a:pt x="12895" y="197547"/>
                  </a:lnTo>
                  <a:lnTo>
                    <a:pt x="38685" y="233256"/>
                  </a:lnTo>
                  <a:lnTo>
                    <a:pt x="74395" y="259047"/>
                  </a:lnTo>
                  <a:lnTo>
                    <a:pt x="114911" y="271942"/>
                  </a:lnTo>
                  <a:lnTo>
                    <a:pt x="157030" y="271942"/>
                  </a:lnTo>
                  <a:lnTo>
                    <a:pt x="197547" y="259047"/>
                  </a:lnTo>
                  <a:lnTo>
                    <a:pt x="233257" y="233256"/>
                  </a:lnTo>
                  <a:lnTo>
                    <a:pt x="259047" y="197547"/>
                  </a:lnTo>
                  <a:lnTo>
                    <a:pt x="271942" y="157030"/>
                  </a:lnTo>
                  <a:lnTo>
                    <a:pt x="271942" y="114911"/>
                  </a:lnTo>
                  <a:lnTo>
                    <a:pt x="259047" y="74394"/>
                  </a:lnTo>
                  <a:lnTo>
                    <a:pt x="233257" y="38685"/>
                  </a:lnTo>
                  <a:lnTo>
                    <a:pt x="197547" y="12895"/>
                  </a:lnTo>
                  <a:lnTo>
                    <a:pt x="157030" y="0"/>
                  </a:lnTo>
                  <a:lnTo>
                    <a:pt x="114911" y="0"/>
                  </a:lnTo>
                  <a:lnTo>
                    <a:pt x="74395" y="12895"/>
                  </a:lnTo>
                  <a:lnTo>
                    <a:pt x="38685" y="38685"/>
                  </a:lnTo>
                </a:path>
              </a:pathLst>
            </a:custGeom>
            <a:ln w="126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067900" y="7865079"/>
              <a:ext cx="609600" cy="352425"/>
            </a:xfrm>
            <a:custGeom>
              <a:avLst/>
              <a:gdLst/>
              <a:ahLst/>
              <a:cxnLst/>
              <a:rect l="l" t="t" r="r" b="b"/>
              <a:pathLst>
                <a:path w="609600" h="352425">
                  <a:moveTo>
                    <a:pt x="609035" y="0"/>
                  </a:moveTo>
                  <a:lnTo>
                    <a:pt x="0" y="0"/>
                  </a:lnTo>
                  <a:lnTo>
                    <a:pt x="0" y="351887"/>
                  </a:lnTo>
                  <a:lnTo>
                    <a:pt x="609035" y="351887"/>
                  </a:lnTo>
                  <a:lnTo>
                    <a:pt x="609035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2192637" y="7928122"/>
            <a:ext cx="3600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100" spc="-3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100" spc="-25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100" spc="-50" dirty="0">
                <a:solidFill>
                  <a:srgbClr val="BABABA"/>
                </a:solidFill>
                <a:latin typeface="Lucida Sans Unicode"/>
                <a:cs typeface="Lucida Sans Unicode"/>
              </a:rPr>
              <a:t>4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201580" y="6434945"/>
            <a:ext cx="693420" cy="643255"/>
          </a:xfrm>
          <a:custGeom>
            <a:avLst/>
            <a:gdLst/>
            <a:ahLst/>
            <a:cxnLst/>
            <a:rect l="l" t="t" r="r" b="b"/>
            <a:pathLst>
              <a:path w="693419" h="643254">
                <a:moveTo>
                  <a:pt x="542999" y="0"/>
                </a:moveTo>
                <a:lnTo>
                  <a:pt x="0" y="468704"/>
                </a:lnTo>
                <a:lnTo>
                  <a:pt x="150339" y="642874"/>
                </a:lnTo>
                <a:lnTo>
                  <a:pt x="693337" y="174169"/>
                </a:lnTo>
                <a:lnTo>
                  <a:pt x="542999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 rot="19200000">
            <a:off x="1280400" y="6684533"/>
            <a:ext cx="532371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100" dirty="0">
                <a:latin typeface="Lucida Sans Unicode"/>
                <a:cs typeface="Lucida Sans Unicode"/>
              </a:rPr>
              <a:t>10</a:t>
            </a:r>
            <a:r>
              <a:rPr sz="1100" spc="-4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/</a:t>
            </a:r>
            <a:r>
              <a:rPr sz="1100" spc="-45" dirty="0">
                <a:latin typeface="Lucida Sans Unicode"/>
                <a:cs typeface="Lucida Sans Unicode"/>
              </a:rPr>
              <a:t> </a:t>
            </a:r>
            <a:r>
              <a:rPr sz="1650" spc="-37" baseline="2525" dirty="0">
                <a:latin typeface="Lucida Sans Unicode"/>
                <a:cs typeface="Lucida Sans Unicode"/>
              </a:rPr>
              <a:t>10</a:t>
            </a:r>
            <a:endParaRPr sz="1650" baseline="2525">
              <a:latin typeface="Lucida Sans Unicode"/>
              <a:cs typeface="Lucida Sans Unicode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852711" y="7264787"/>
            <a:ext cx="5365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Lucida Sans Unicode"/>
                <a:cs typeface="Lucida Sans Unicode"/>
              </a:rPr>
              <a:t>10</a:t>
            </a:r>
            <a:r>
              <a:rPr sz="1100" spc="-3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/</a:t>
            </a:r>
            <a:r>
              <a:rPr sz="1100" spc="-30" dirty="0">
                <a:latin typeface="Lucida Sans Unicode"/>
                <a:cs typeface="Lucida Sans Unicode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10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269500" y="7277110"/>
            <a:ext cx="609600" cy="230504"/>
          </a:xfrm>
          <a:custGeom>
            <a:avLst/>
            <a:gdLst/>
            <a:ahLst/>
            <a:cxnLst/>
            <a:rect l="l" t="t" r="r" b="b"/>
            <a:pathLst>
              <a:path w="609600" h="230504">
                <a:moveTo>
                  <a:pt x="609035" y="0"/>
                </a:moveTo>
                <a:lnTo>
                  <a:pt x="0" y="0"/>
                </a:lnTo>
                <a:lnTo>
                  <a:pt x="0" y="230080"/>
                </a:lnTo>
                <a:lnTo>
                  <a:pt x="609035" y="230080"/>
                </a:lnTo>
                <a:lnTo>
                  <a:pt x="609035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394236" y="7276652"/>
            <a:ext cx="3600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Lucida Sans Unicode"/>
                <a:cs typeface="Lucida Sans Unicode"/>
              </a:rPr>
              <a:t>5</a:t>
            </a:r>
            <a:r>
              <a:rPr sz="1100" spc="-3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/</a:t>
            </a:r>
            <a:r>
              <a:rPr sz="1100" spc="-25" dirty="0">
                <a:latin typeface="Lucida Sans Unicode"/>
                <a:cs typeface="Lucida Sans Unicode"/>
              </a:rPr>
              <a:t> </a:t>
            </a:r>
            <a:r>
              <a:rPr sz="1100" spc="-50" dirty="0">
                <a:latin typeface="Lucida Sans Unicode"/>
                <a:cs typeface="Lucida Sans Unicode"/>
              </a:rPr>
              <a:t>5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864468" y="6340688"/>
            <a:ext cx="612140" cy="572135"/>
          </a:xfrm>
          <a:custGeom>
            <a:avLst/>
            <a:gdLst/>
            <a:ahLst/>
            <a:cxnLst/>
            <a:rect l="l" t="t" r="r" b="b"/>
            <a:pathLst>
              <a:path w="612139" h="572134">
                <a:moveTo>
                  <a:pt x="150033" y="0"/>
                </a:moveTo>
                <a:lnTo>
                  <a:pt x="0" y="174431"/>
                </a:lnTo>
                <a:lnTo>
                  <a:pt x="461730" y="571583"/>
                </a:lnTo>
                <a:lnTo>
                  <a:pt x="611765" y="397151"/>
                </a:lnTo>
                <a:lnTo>
                  <a:pt x="15003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 rot="2400000">
            <a:off x="4949047" y="6554241"/>
            <a:ext cx="44719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90"/>
              </a:lnSpc>
            </a:pPr>
            <a:r>
              <a:rPr sz="1100" dirty="0">
                <a:latin typeface="Lucida Sans Unicode"/>
                <a:cs typeface="Lucida Sans Unicode"/>
              </a:rPr>
              <a:t>8</a:t>
            </a:r>
            <a:r>
              <a:rPr sz="1100" spc="-4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/</a:t>
            </a:r>
            <a:r>
              <a:rPr sz="1100" spc="-40" dirty="0">
                <a:latin typeface="Lucida Sans Unicode"/>
                <a:cs typeface="Lucida Sans Unicode"/>
              </a:rPr>
              <a:t> </a:t>
            </a:r>
            <a:r>
              <a:rPr sz="1100" spc="-25" dirty="0">
                <a:latin typeface="Lucida Sans Unicode"/>
                <a:cs typeface="Lucida Sans Unicode"/>
              </a:rPr>
              <a:t>10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069763" y="5891816"/>
            <a:ext cx="609600" cy="230504"/>
          </a:xfrm>
          <a:custGeom>
            <a:avLst/>
            <a:gdLst/>
            <a:ahLst/>
            <a:cxnLst/>
            <a:rect l="l" t="t" r="r" b="b"/>
            <a:pathLst>
              <a:path w="609600" h="230504">
                <a:moveTo>
                  <a:pt x="609035" y="0"/>
                </a:moveTo>
                <a:lnTo>
                  <a:pt x="0" y="0"/>
                </a:lnTo>
                <a:lnTo>
                  <a:pt x="0" y="230080"/>
                </a:lnTo>
                <a:lnTo>
                  <a:pt x="609035" y="230080"/>
                </a:lnTo>
                <a:lnTo>
                  <a:pt x="609035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3194500" y="5891358"/>
            <a:ext cx="3600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Lucida Sans Unicode"/>
                <a:cs typeface="Lucida Sans Unicode"/>
              </a:rPr>
              <a:t>8</a:t>
            </a:r>
            <a:r>
              <a:rPr sz="1100" spc="-3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/</a:t>
            </a:r>
            <a:r>
              <a:rPr sz="1100" spc="-25" dirty="0">
                <a:latin typeface="Lucida Sans Unicode"/>
                <a:cs typeface="Lucida Sans Unicode"/>
              </a:rPr>
              <a:t> </a:t>
            </a:r>
            <a:r>
              <a:rPr sz="1100" spc="-50" dirty="0">
                <a:latin typeface="Lucida Sans Unicode"/>
                <a:cs typeface="Lucida Sans Unicode"/>
              </a:rPr>
              <a:t>9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194500" y="7273480"/>
            <a:ext cx="3600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Lucida Sans Unicode"/>
                <a:cs typeface="Lucida Sans Unicode"/>
              </a:rPr>
              <a:t>8</a:t>
            </a:r>
            <a:r>
              <a:rPr sz="1100" spc="-3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/</a:t>
            </a:r>
            <a:r>
              <a:rPr sz="1100" spc="-25" dirty="0">
                <a:latin typeface="Lucida Sans Unicode"/>
                <a:cs typeface="Lucida Sans Unicode"/>
              </a:rPr>
              <a:t> </a:t>
            </a:r>
            <a:r>
              <a:rPr sz="1100" spc="-50" dirty="0">
                <a:latin typeface="Lucida Sans Unicode"/>
                <a:cs typeface="Lucida Sans Unicode"/>
              </a:rPr>
              <a:t>8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051563" y="6344192"/>
            <a:ext cx="637540" cy="521334"/>
          </a:xfrm>
          <a:custGeom>
            <a:avLst/>
            <a:gdLst/>
            <a:ahLst/>
            <a:cxnLst/>
            <a:rect l="l" t="t" r="r" b="b"/>
            <a:pathLst>
              <a:path w="637539" h="521334">
                <a:moveTo>
                  <a:pt x="123621" y="0"/>
                </a:moveTo>
                <a:lnTo>
                  <a:pt x="0" y="194048"/>
                </a:lnTo>
                <a:lnTo>
                  <a:pt x="513655" y="521282"/>
                </a:lnTo>
                <a:lnTo>
                  <a:pt x="637277" y="327235"/>
                </a:lnTo>
                <a:lnTo>
                  <a:pt x="12362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 rot="1920000">
            <a:off x="3148973" y="6531984"/>
            <a:ext cx="446592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90"/>
              </a:lnSpc>
            </a:pPr>
            <a:r>
              <a:rPr sz="1100" dirty="0">
                <a:latin typeface="Lucida Sans Unicode"/>
                <a:cs typeface="Lucida Sans Unicode"/>
              </a:rPr>
              <a:t>2</a:t>
            </a:r>
            <a:r>
              <a:rPr sz="1100" spc="-4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/</a:t>
            </a:r>
            <a:r>
              <a:rPr sz="1100" spc="-35" dirty="0">
                <a:latin typeface="Lucida Sans Unicode"/>
                <a:cs typeface="Lucida Sans Unicode"/>
              </a:rPr>
              <a:t> </a:t>
            </a:r>
            <a:r>
              <a:rPr sz="1100" spc="-25" dirty="0">
                <a:latin typeface="Lucida Sans Unicode"/>
                <a:cs typeface="Lucida Sans Unicode"/>
              </a:rPr>
              <a:t>15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846736" y="7793552"/>
            <a:ext cx="681990" cy="636270"/>
          </a:xfrm>
          <a:custGeom>
            <a:avLst/>
            <a:gdLst/>
            <a:ahLst/>
            <a:cxnLst/>
            <a:rect l="l" t="t" r="r" b="b"/>
            <a:pathLst>
              <a:path w="681989" h="636270">
                <a:moveTo>
                  <a:pt x="530338" y="0"/>
                </a:moveTo>
                <a:lnTo>
                  <a:pt x="0" y="462644"/>
                </a:lnTo>
                <a:lnTo>
                  <a:pt x="151249" y="636023"/>
                </a:lnTo>
                <a:lnTo>
                  <a:pt x="681587" y="173379"/>
                </a:lnTo>
                <a:lnTo>
                  <a:pt x="53033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 rot="19140000">
            <a:off x="4919680" y="8038484"/>
            <a:ext cx="530533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100" dirty="0">
                <a:latin typeface="Lucida Sans Unicode"/>
                <a:cs typeface="Lucida Sans Unicode"/>
              </a:rPr>
              <a:t>10</a:t>
            </a:r>
            <a:r>
              <a:rPr sz="1100" spc="-3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/</a:t>
            </a:r>
            <a:r>
              <a:rPr sz="1100" spc="-30" dirty="0">
                <a:latin typeface="Lucida Sans Unicode"/>
                <a:cs typeface="Lucida Sans Unicode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10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140906" y="7700860"/>
            <a:ext cx="688975" cy="648970"/>
          </a:xfrm>
          <a:custGeom>
            <a:avLst/>
            <a:gdLst/>
            <a:ahLst/>
            <a:cxnLst/>
            <a:rect l="l" t="t" r="r" b="b"/>
            <a:pathLst>
              <a:path w="688975" h="648970">
                <a:moveTo>
                  <a:pt x="153055" y="0"/>
                </a:moveTo>
                <a:lnTo>
                  <a:pt x="0" y="171786"/>
                </a:lnTo>
                <a:lnTo>
                  <a:pt x="535569" y="648962"/>
                </a:lnTo>
                <a:lnTo>
                  <a:pt x="688626" y="477175"/>
                </a:lnTo>
                <a:lnTo>
                  <a:pt x="153055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 rot="2460000">
            <a:off x="1221419" y="7953345"/>
            <a:ext cx="531758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90"/>
              </a:lnSpc>
            </a:pPr>
            <a:r>
              <a:rPr sz="1650" baseline="2525" dirty="0">
                <a:latin typeface="Lucida Sans Unicode"/>
                <a:cs typeface="Lucida Sans Unicode"/>
              </a:rPr>
              <a:t>13</a:t>
            </a:r>
            <a:r>
              <a:rPr sz="1650" spc="-67" baseline="252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/</a:t>
            </a:r>
            <a:r>
              <a:rPr sz="1100" spc="-45" dirty="0">
                <a:latin typeface="Lucida Sans Unicode"/>
                <a:cs typeface="Lucida Sans Unicode"/>
              </a:rPr>
              <a:t> </a:t>
            </a:r>
            <a:r>
              <a:rPr sz="1100" spc="-25" dirty="0">
                <a:latin typeface="Lucida Sans Unicode"/>
                <a:cs typeface="Lucida Sans Unicode"/>
              </a:rPr>
              <a:t>15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105330" y="6471743"/>
            <a:ext cx="609600" cy="352425"/>
          </a:xfrm>
          <a:custGeom>
            <a:avLst/>
            <a:gdLst/>
            <a:ahLst/>
            <a:cxnLst/>
            <a:rect l="l" t="t" r="r" b="b"/>
            <a:pathLst>
              <a:path w="609600" h="352425">
                <a:moveTo>
                  <a:pt x="609035" y="0"/>
                </a:moveTo>
                <a:lnTo>
                  <a:pt x="0" y="0"/>
                </a:lnTo>
                <a:lnTo>
                  <a:pt x="0" y="351887"/>
                </a:lnTo>
                <a:lnTo>
                  <a:pt x="609035" y="351887"/>
                </a:lnTo>
                <a:lnTo>
                  <a:pt x="609035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2230067" y="6534787"/>
            <a:ext cx="3600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100" spc="-3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100" spc="-25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100" spc="-50" dirty="0">
                <a:solidFill>
                  <a:srgbClr val="BABABA"/>
                </a:solidFill>
                <a:latin typeface="Lucida Sans Unicode"/>
                <a:cs typeface="Lucida Sans Unicode"/>
              </a:rPr>
              <a:t>4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039093" y="7814896"/>
            <a:ext cx="636905" cy="524510"/>
          </a:xfrm>
          <a:custGeom>
            <a:avLst/>
            <a:gdLst/>
            <a:ahLst/>
            <a:cxnLst/>
            <a:rect l="l" t="t" r="r" b="b"/>
            <a:pathLst>
              <a:path w="636904" h="524509">
                <a:moveTo>
                  <a:pt x="124974" y="0"/>
                </a:moveTo>
                <a:lnTo>
                  <a:pt x="0" y="193180"/>
                </a:lnTo>
                <a:lnTo>
                  <a:pt x="511359" y="523993"/>
                </a:lnTo>
                <a:lnTo>
                  <a:pt x="636333" y="330813"/>
                </a:lnTo>
                <a:lnTo>
                  <a:pt x="124974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 rot="1920000">
            <a:off x="3176849" y="8004413"/>
            <a:ext cx="36497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95"/>
              </a:lnSpc>
            </a:pPr>
            <a:r>
              <a:rPr sz="1650" baseline="2525" dirty="0">
                <a:latin typeface="Lucida Sans Unicode"/>
                <a:cs typeface="Lucida Sans Unicode"/>
              </a:rPr>
              <a:t>3</a:t>
            </a:r>
            <a:r>
              <a:rPr sz="1650" spc="-75" baseline="252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/</a:t>
            </a:r>
            <a:r>
              <a:rPr sz="1100" spc="-45" dirty="0">
                <a:latin typeface="Lucida Sans Unicode"/>
                <a:cs typeface="Lucida Sans Unicode"/>
              </a:rPr>
              <a:t> </a:t>
            </a:r>
            <a:r>
              <a:rPr sz="1100" spc="-50" dirty="0">
                <a:latin typeface="Lucida Sans Unicode"/>
                <a:cs typeface="Lucida Sans Unicode"/>
              </a:rPr>
              <a:t>6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988332" y="8617270"/>
            <a:ext cx="785495" cy="338455"/>
          </a:xfrm>
          <a:custGeom>
            <a:avLst/>
            <a:gdLst/>
            <a:ahLst/>
            <a:cxnLst/>
            <a:rect l="l" t="t" r="r" b="b"/>
            <a:pathLst>
              <a:path w="785495" h="338454">
                <a:moveTo>
                  <a:pt x="784979" y="0"/>
                </a:moveTo>
                <a:lnTo>
                  <a:pt x="0" y="0"/>
                </a:lnTo>
                <a:lnTo>
                  <a:pt x="0" y="338353"/>
                </a:lnTo>
                <a:lnTo>
                  <a:pt x="784979" y="338353"/>
                </a:lnTo>
                <a:lnTo>
                  <a:pt x="784979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112611" y="8667612"/>
            <a:ext cx="5365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Lucida Sans Unicode"/>
                <a:cs typeface="Lucida Sans Unicode"/>
              </a:rPr>
              <a:t>13</a:t>
            </a:r>
            <a:r>
              <a:rPr sz="1100" spc="-3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/</a:t>
            </a:r>
            <a:r>
              <a:rPr sz="1100" spc="-30" dirty="0">
                <a:latin typeface="Lucida Sans Unicode"/>
                <a:cs typeface="Lucida Sans Unicode"/>
              </a:rPr>
              <a:t> </a:t>
            </a:r>
            <a:r>
              <a:rPr sz="1100" spc="-35" dirty="0">
                <a:latin typeface="Lucida Sans Unicode"/>
                <a:cs typeface="Lucida Sans Unicode"/>
              </a:rPr>
              <a:t>16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176504" y="7865079"/>
            <a:ext cx="609600" cy="352425"/>
          </a:xfrm>
          <a:custGeom>
            <a:avLst/>
            <a:gdLst/>
            <a:ahLst/>
            <a:cxnLst/>
            <a:rect l="l" t="t" r="r" b="b"/>
            <a:pathLst>
              <a:path w="609600" h="352425">
                <a:moveTo>
                  <a:pt x="609035" y="0"/>
                </a:moveTo>
                <a:lnTo>
                  <a:pt x="0" y="0"/>
                </a:lnTo>
                <a:lnTo>
                  <a:pt x="0" y="351887"/>
                </a:lnTo>
                <a:lnTo>
                  <a:pt x="609035" y="351887"/>
                </a:lnTo>
                <a:lnTo>
                  <a:pt x="609035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4257026" y="7928122"/>
            <a:ext cx="44830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100" spc="-3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100" spc="-25" dirty="0">
                <a:solidFill>
                  <a:srgbClr val="BABABA"/>
                </a:solidFill>
                <a:latin typeface="Lucida Sans Unicode"/>
                <a:cs typeface="Lucida Sans Unicode"/>
              </a:rPr>
              <a:t> 15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171590" y="6479884"/>
            <a:ext cx="609600" cy="352425"/>
          </a:xfrm>
          <a:custGeom>
            <a:avLst/>
            <a:gdLst/>
            <a:ahLst/>
            <a:cxnLst/>
            <a:rect l="l" t="t" r="r" b="b"/>
            <a:pathLst>
              <a:path w="609600" h="352425">
                <a:moveTo>
                  <a:pt x="609035" y="0"/>
                </a:moveTo>
                <a:lnTo>
                  <a:pt x="0" y="0"/>
                </a:lnTo>
                <a:lnTo>
                  <a:pt x="0" y="351887"/>
                </a:lnTo>
                <a:lnTo>
                  <a:pt x="609035" y="351887"/>
                </a:lnTo>
                <a:lnTo>
                  <a:pt x="609035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4252112" y="6542927"/>
            <a:ext cx="44830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100" spc="-3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100" spc="-25" dirty="0">
                <a:solidFill>
                  <a:srgbClr val="BABABA"/>
                </a:solidFill>
                <a:latin typeface="Lucida Sans Unicode"/>
                <a:cs typeface="Lucida Sans Unicode"/>
              </a:rPr>
              <a:t> 15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6731912" y="5974560"/>
            <a:ext cx="5189855" cy="2931160"/>
            <a:chOff x="6731912" y="5974560"/>
            <a:chExt cx="5189855" cy="2931160"/>
          </a:xfrm>
        </p:grpSpPr>
        <p:sp>
          <p:nvSpPr>
            <p:cNvPr id="88" name="object 88"/>
            <p:cNvSpPr/>
            <p:nvPr/>
          </p:nvSpPr>
          <p:spPr>
            <a:xfrm>
              <a:off x="8599476" y="7544656"/>
              <a:ext cx="1843405" cy="1195070"/>
            </a:xfrm>
            <a:custGeom>
              <a:avLst/>
              <a:gdLst/>
              <a:ahLst/>
              <a:cxnLst/>
              <a:rect l="l" t="t" r="r" b="b"/>
              <a:pathLst>
                <a:path w="1843404" h="1195070">
                  <a:moveTo>
                    <a:pt x="0" y="0"/>
                  </a:moveTo>
                  <a:lnTo>
                    <a:pt x="10657" y="6907"/>
                  </a:lnTo>
                  <a:lnTo>
                    <a:pt x="1843247" y="119473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533402" y="7501829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90" h="117475">
                  <a:moveTo>
                    <a:pt x="0" y="0"/>
                  </a:moveTo>
                  <a:lnTo>
                    <a:pt x="69152" y="117467"/>
                  </a:lnTo>
                  <a:lnTo>
                    <a:pt x="76730" y="49734"/>
                  </a:lnTo>
                  <a:lnTo>
                    <a:pt x="135464" y="15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0521008" y="7575461"/>
              <a:ext cx="1299845" cy="1133475"/>
            </a:xfrm>
            <a:custGeom>
              <a:avLst/>
              <a:gdLst/>
              <a:ahLst/>
              <a:cxnLst/>
              <a:rect l="l" t="t" r="r" b="b"/>
              <a:pathLst>
                <a:path w="1299845" h="1133475">
                  <a:moveTo>
                    <a:pt x="1299252" y="0"/>
                  </a:moveTo>
                  <a:lnTo>
                    <a:pt x="1280111" y="16696"/>
                  </a:lnTo>
                  <a:lnTo>
                    <a:pt x="0" y="1133339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1690797" y="7486968"/>
              <a:ext cx="231140" cy="220979"/>
            </a:xfrm>
            <a:custGeom>
              <a:avLst/>
              <a:gdLst/>
              <a:ahLst/>
              <a:cxnLst/>
              <a:rect l="l" t="t" r="r" b="b"/>
              <a:pathLst>
                <a:path w="231140" h="220979">
                  <a:moveTo>
                    <a:pt x="230910" y="0"/>
                  </a:moveTo>
                  <a:lnTo>
                    <a:pt x="0" y="59860"/>
                  </a:lnTo>
                  <a:lnTo>
                    <a:pt x="110322" y="105189"/>
                  </a:lnTo>
                  <a:lnTo>
                    <a:pt x="140252" y="220644"/>
                  </a:lnTo>
                  <a:lnTo>
                    <a:pt x="230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0437107" y="5987260"/>
              <a:ext cx="1417955" cy="1218565"/>
            </a:xfrm>
            <a:custGeom>
              <a:avLst/>
              <a:gdLst/>
              <a:ahLst/>
              <a:cxnLst/>
              <a:rect l="l" t="t" r="r" b="b"/>
              <a:pathLst>
                <a:path w="1417954" h="1218565">
                  <a:moveTo>
                    <a:pt x="1417444" y="1218045"/>
                  </a:moveTo>
                  <a:lnTo>
                    <a:pt x="1407812" y="1209768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1782073" y="7130928"/>
              <a:ext cx="132715" cy="125730"/>
            </a:xfrm>
            <a:custGeom>
              <a:avLst/>
              <a:gdLst/>
              <a:ahLst/>
              <a:cxnLst/>
              <a:rect l="l" t="t" r="r" b="b"/>
              <a:pathLst>
                <a:path w="132715" h="125729">
                  <a:moveTo>
                    <a:pt x="79460" y="0"/>
                  </a:moveTo>
                  <a:lnTo>
                    <a:pt x="62847" y="66099"/>
                  </a:lnTo>
                  <a:lnTo>
                    <a:pt x="0" y="92468"/>
                  </a:lnTo>
                  <a:lnTo>
                    <a:pt x="132198" y="125695"/>
                  </a:lnTo>
                  <a:lnTo>
                    <a:pt x="7946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447237" y="6050149"/>
              <a:ext cx="1847850" cy="1179195"/>
            </a:xfrm>
            <a:custGeom>
              <a:avLst/>
              <a:gdLst/>
              <a:ahLst/>
              <a:cxnLst/>
              <a:rect l="l" t="t" r="r" b="b"/>
              <a:pathLst>
                <a:path w="1847850" h="1179195">
                  <a:moveTo>
                    <a:pt x="1847686" y="1178980"/>
                  </a:moveTo>
                  <a:lnTo>
                    <a:pt x="1836980" y="1172149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0225733" y="7154513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90" h="117475">
                  <a:moveTo>
                    <a:pt x="65581" y="0"/>
                  </a:moveTo>
                  <a:lnTo>
                    <a:pt x="58486" y="67784"/>
                  </a:lnTo>
                  <a:lnTo>
                    <a:pt x="0" y="102778"/>
                  </a:lnTo>
                  <a:lnTo>
                    <a:pt x="135569" y="116970"/>
                  </a:lnTo>
                  <a:lnTo>
                    <a:pt x="6558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872110" y="6230018"/>
              <a:ext cx="1322070" cy="1141095"/>
            </a:xfrm>
            <a:custGeom>
              <a:avLst/>
              <a:gdLst/>
              <a:ahLst/>
              <a:cxnLst/>
              <a:rect l="l" t="t" r="r" b="b"/>
              <a:pathLst>
                <a:path w="1322070" h="1141095">
                  <a:moveTo>
                    <a:pt x="1321612" y="0"/>
                  </a:moveTo>
                  <a:lnTo>
                    <a:pt x="1302385" y="16597"/>
                  </a:lnTo>
                  <a:lnTo>
                    <a:pt x="0" y="1140891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064407" y="6142050"/>
              <a:ext cx="231775" cy="220345"/>
            </a:xfrm>
            <a:custGeom>
              <a:avLst/>
              <a:gdLst/>
              <a:ahLst/>
              <a:cxnLst/>
              <a:rect l="l" t="t" r="r" b="b"/>
              <a:pathLst>
                <a:path w="231775" h="220345">
                  <a:moveTo>
                    <a:pt x="231217" y="0"/>
                  </a:moveTo>
                  <a:lnTo>
                    <a:pt x="0" y="58667"/>
                  </a:lnTo>
                  <a:lnTo>
                    <a:pt x="110087" y="104565"/>
                  </a:lnTo>
                  <a:lnTo>
                    <a:pt x="139421" y="220173"/>
                  </a:lnTo>
                  <a:lnTo>
                    <a:pt x="2312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909327" y="7446946"/>
              <a:ext cx="1342390" cy="1195070"/>
            </a:xfrm>
            <a:custGeom>
              <a:avLst/>
              <a:gdLst/>
              <a:ahLst/>
              <a:cxnLst/>
              <a:rect l="l" t="t" r="r" b="b"/>
              <a:pathLst>
                <a:path w="1342390" h="1195070">
                  <a:moveTo>
                    <a:pt x="1342345" y="1194957"/>
                  </a:moveTo>
                  <a:lnTo>
                    <a:pt x="1332859" y="1186512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178887" y="8567660"/>
              <a:ext cx="132080" cy="127000"/>
            </a:xfrm>
            <a:custGeom>
              <a:avLst/>
              <a:gdLst/>
              <a:ahLst/>
              <a:cxnLst/>
              <a:rect l="l" t="t" r="r" b="b"/>
              <a:pathLst>
                <a:path w="132079" h="127000">
                  <a:moveTo>
                    <a:pt x="81065" y="0"/>
                  </a:moveTo>
                  <a:lnTo>
                    <a:pt x="63299" y="65798"/>
                  </a:lnTo>
                  <a:lnTo>
                    <a:pt x="0" y="91064"/>
                  </a:lnTo>
                  <a:lnTo>
                    <a:pt x="131597" y="126598"/>
                  </a:lnTo>
                  <a:lnTo>
                    <a:pt x="81065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846678" y="7399982"/>
              <a:ext cx="1355725" cy="0"/>
            </a:xfrm>
            <a:custGeom>
              <a:avLst/>
              <a:gdLst/>
              <a:ahLst/>
              <a:cxnLst/>
              <a:rect l="l" t="t" r="r" b="b"/>
              <a:pathLst>
                <a:path w="1355725">
                  <a:moveTo>
                    <a:pt x="1355346" y="0"/>
                  </a:moveTo>
                  <a:lnTo>
                    <a:pt x="1342646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158844" y="733902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59"/>
                  </a:ln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389626" y="7399980"/>
              <a:ext cx="1800225" cy="0"/>
            </a:xfrm>
            <a:custGeom>
              <a:avLst/>
              <a:gdLst/>
              <a:ahLst/>
              <a:cxnLst/>
              <a:rect l="l" t="t" r="r" b="b"/>
              <a:pathLst>
                <a:path w="1800225">
                  <a:moveTo>
                    <a:pt x="0" y="0"/>
                  </a:moveTo>
                  <a:lnTo>
                    <a:pt x="818163" y="0"/>
                  </a:lnTo>
                </a:path>
                <a:path w="1800225">
                  <a:moveTo>
                    <a:pt x="1246112" y="0"/>
                  </a:moveTo>
                  <a:lnTo>
                    <a:pt x="1799899" y="0"/>
                  </a:lnTo>
                </a:path>
              </a:pathLst>
            </a:custGeom>
            <a:ln w="508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110786" y="7293301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59">
                  <a:moveTo>
                    <a:pt x="0" y="0"/>
                  </a:moveTo>
                  <a:lnTo>
                    <a:pt x="53339" y="106679"/>
                  </a:lnTo>
                  <a:lnTo>
                    <a:pt x="0" y="213359"/>
                  </a:lnTo>
                  <a:lnTo>
                    <a:pt x="213359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0450155" y="7399983"/>
              <a:ext cx="1355725" cy="635"/>
            </a:xfrm>
            <a:custGeom>
              <a:avLst/>
              <a:gdLst/>
              <a:ahLst/>
              <a:cxnLst/>
              <a:rect l="l" t="t" r="r" b="b"/>
              <a:pathLst>
                <a:path w="1355725" h="634">
                  <a:moveTo>
                    <a:pt x="1355661" y="0"/>
                  </a:moveTo>
                  <a:lnTo>
                    <a:pt x="1342961" y="0"/>
                  </a:lnTo>
                  <a:lnTo>
                    <a:pt x="0" y="1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1762636" y="7339024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81" y="60960"/>
                  </a:lnTo>
                  <a:lnTo>
                    <a:pt x="1" y="121919"/>
                  </a:lnTo>
                  <a:lnTo>
                    <a:pt x="121918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461717" y="6045716"/>
              <a:ext cx="1783714" cy="0"/>
            </a:xfrm>
            <a:custGeom>
              <a:avLst/>
              <a:gdLst/>
              <a:ahLst/>
              <a:cxnLst/>
              <a:rect l="l" t="t" r="r" b="b"/>
              <a:pathLst>
                <a:path w="1783715">
                  <a:moveTo>
                    <a:pt x="1783689" y="0"/>
                  </a:moveTo>
                  <a:lnTo>
                    <a:pt x="1770989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202226" y="598475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80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461719" y="8791399"/>
              <a:ext cx="1784985" cy="0"/>
            </a:xfrm>
            <a:custGeom>
              <a:avLst/>
              <a:gdLst/>
              <a:ahLst/>
              <a:cxnLst/>
              <a:rect l="l" t="t" r="r" b="b"/>
              <a:pathLst>
                <a:path w="1784984">
                  <a:moveTo>
                    <a:pt x="1784850" y="0"/>
                  </a:moveTo>
                  <a:lnTo>
                    <a:pt x="177215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203389" y="873043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59"/>
                  </a:ln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438437" y="6038020"/>
              <a:ext cx="635" cy="1085215"/>
            </a:xfrm>
            <a:custGeom>
              <a:avLst/>
              <a:gdLst/>
              <a:ahLst/>
              <a:cxnLst/>
              <a:rect l="l" t="t" r="r" b="b"/>
              <a:pathLst>
                <a:path w="634" h="1085215">
                  <a:moveTo>
                    <a:pt x="107" y="1084593"/>
                  </a:moveTo>
                  <a:lnTo>
                    <a:pt x="105" y="107189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7580" y="7079439"/>
              <a:ext cx="121913" cy="121913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10482300" y="6179049"/>
              <a:ext cx="635" cy="958850"/>
            </a:xfrm>
            <a:custGeom>
              <a:avLst/>
              <a:gdLst/>
              <a:ahLst/>
              <a:cxnLst/>
              <a:rect l="l" t="t" r="r" b="b"/>
              <a:pathLst>
                <a:path w="634" h="958850">
                  <a:moveTo>
                    <a:pt x="89" y="958425"/>
                  </a:moveTo>
                  <a:lnTo>
                    <a:pt x="88" y="94572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1425" y="7094301"/>
              <a:ext cx="121914" cy="121913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8437734" y="7462231"/>
              <a:ext cx="635" cy="1083310"/>
            </a:xfrm>
            <a:custGeom>
              <a:avLst/>
              <a:gdLst/>
              <a:ahLst/>
              <a:cxnLst/>
              <a:rect l="l" t="t" r="r" b="b"/>
              <a:pathLst>
                <a:path w="634" h="1083309">
                  <a:moveTo>
                    <a:pt x="102" y="1082861"/>
                  </a:moveTo>
                  <a:lnTo>
                    <a:pt x="101" y="107016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6873" y="8501919"/>
              <a:ext cx="121914" cy="121914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10481569" y="7454799"/>
              <a:ext cx="635" cy="1090295"/>
            </a:xfrm>
            <a:custGeom>
              <a:avLst/>
              <a:gdLst/>
              <a:ahLst/>
              <a:cxnLst/>
              <a:rect l="l" t="t" r="r" b="b"/>
              <a:pathLst>
                <a:path w="634" h="1090295">
                  <a:moveTo>
                    <a:pt x="110" y="1090293"/>
                  </a:moveTo>
                  <a:lnTo>
                    <a:pt x="109" y="107759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20714" y="8501919"/>
              <a:ext cx="121913" cy="121913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8300483" y="7238719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156896" y="0"/>
                  </a:moveTo>
                  <a:lnTo>
                    <a:pt x="114813" y="0"/>
                  </a:lnTo>
                  <a:lnTo>
                    <a:pt x="74331" y="12884"/>
                  </a:lnTo>
                  <a:lnTo>
                    <a:pt x="38652" y="38652"/>
                  </a:lnTo>
                  <a:lnTo>
                    <a:pt x="12884" y="74331"/>
                  </a:lnTo>
                  <a:lnTo>
                    <a:pt x="0" y="114813"/>
                  </a:lnTo>
                  <a:lnTo>
                    <a:pt x="0" y="156895"/>
                  </a:lnTo>
                  <a:lnTo>
                    <a:pt x="12884" y="197377"/>
                  </a:lnTo>
                  <a:lnTo>
                    <a:pt x="38652" y="233055"/>
                  </a:lnTo>
                  <a:lnTo>
                    <a:pt x="74331" y="258823"/>
                  </a:lnTo>
                  <a:lnTo>
                    <a:pt x="114813" y="271707"/>
                  </a:lnTo>
                  <a:lnTo>
                    <a:pt x="156896" y="271707"/>
                  </a:lnTo>
                  <a:lnTo>
                    <a:pt x="197377" y="258823"/>
                  </a:lnTo>
                  <a:lnTo>
                    <a:pt x="233056" y="233055"/>
                  </a:lnTo>
                  <a:lnTo>
                    <a:pt x="258824" y="197377"/>
                  </a:lnTo>
                  <a:lnTo>
                    <a:pt x="271708" y="156895"/>
                  </a:lnTo>
                  <a:lnTo>
                    <a:pt x="271708" y="114813"/>
                  </a:lnTo>
                  <a:lnTo>
                    <a:pt x="258824" y="74331"/>
                  </a:lnTo>
                  <a:lnTo>
                    <a:pt x="233056" y="38652"/>
                  </a:lnTo>
                  <a:lnTo>
                    <a:pt x="197377" y="12884"/>
                  </a:lnTo>
                  <a:lnTo>
                    <a:pt x="156896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300484" y="7238719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38652" y="38651"/>
                  </a:moveTo>
                  <a:lnTo>
                    <a:pt x="12884" y="74330"/>
                  </a:lnTo>
                  <a:lnTo>
                    <a:pt x="0" y="114812"/>
                  </a:lnTo>
                  <a:lnTo>
                    <a:pt x="0" y="156895"/>
                  </a:lnTo>
                  <a:lnTo>
                    <a:pt x="12884" y="197376"/>
                  </a:lnTo>
                  <a:lnTo>
                    <a:pt x="38652" y="233055"/>
                  </a:lnTo>
                  <a:lnTo>
                    <a:pt x="74331" y="258823"/>
                  </a:lnTo>
                  <a:lnTo>
                    <a:pt x="114812" y="271707"/>
                  </a:lnTo>
                  <a:lnTo>
                    <a:pt x="156895" y="271707"/>
                  </a:lnTo>
                  <a:lnTo>
                    <a:pt x="197377" y="258823"/>
                  </a:lnTo>
                  <a:lnTo>
                    <a:pt x="233056" y="233055"/>
                  </a:lnTo>
                  <a:lnTo>
                    <a:pt x="258824" y="197376"/>
                  </a:lnTo>
                  <a:lnTo>
                    <a:pt x="271708" y="156895"/>
                  </a:lnTo>
                  <a:lnTo>
                    <a:pt x="271708" y="114812"/>
                  </a:lnTo>
                  <a:lnTo>
                    <a:pt x="258824" y="74330"/>
                  </a:lnTo>
                  <a:lnTo>
                    <a:pt x="233056" y="38651"/>
                  </a:lnTo>
                  <a:lnTo>
                    <a:pt x="197377" y="12883"/>
                  </a:lnTo>
                  <a:lnTo>
                    <a:pt x="156895" y="0"/>
                  </a:lnTo>
                  <a:lnTo>
                    <a:pt x="114812" y="0"/>
                  </a:lnTo>
                  <a:lnTo>
                    <a:pt x="74331" y="12883"/>
                  </a:lnTo>
                  <a:lnTo>
                    <a:pt x="38652" y="3865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300483" y="8627331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156896" y="0"/>
                  </a:moveTo>
                  <a:lnTo>
                    <a:pt x="114813" y="0"/>
                  </a:lnTo>
                  <a:lnTo>
                    <a:pt x="74331" y="12883"/>
                  </a:lnTo>
                  <a:lnTo>
                    <a:pt x="38652" y="38651"/>
                  </a:lnTo>
                  <a:lnTo>
                    <a:pt x="12884" y="74330"/>
                  </a:lnTo>
                  <a:lnTo>
                    <a:pt x="0" y="114812"/>
                  </a:lnTo>
                  <a:lnTo>
                    <a:pt x="0" y="156895"/>
                  </a:lnTo>
                  <a:lnTo>
                    <a:pt x="12884" y="197377"/>
                  </a:lnTo>
                  <a:lnTo>
                    <a:pt x="38652" y="233055"/>
                  </a:lnTo>
                  <a:lnTo>
                    <a:pt x="74331" y="258823"/>
                  </a:lnTo>
                  <a:lnTo>
                    <a:pt x="114813" y="271707"/>
                  </a:lnTo>
                  <a:lnTo>
                    <a:pt x="156896" y="271707"/>
                  </a:lnTo>
                  <a:lnTo>
                    <a:pt x="197377" y="258823"/>
                  </a:lnTo>
                  <a:lnTo>
                    <a:pt x="233056" y="233055"/>
                  </a:lnTo>
                  <a:lnTo>
                    <a:pt x="258824" y="197377"/>
                  </a:lnTo>
                  <a:lnTo>
                    <a:pt x="271708" y="156895"/>
                  </a:lnTo>
                  <a:lnTo>
                    <a:pt x="271708" y="114812"/>
                  </a:lnTo>
                  <a:lnTo>
                    <a:pt x="258824" y="74330"/>
                  </a:lnTo>
                  <a:lnTo>
                    <a:pt x="233056" y="38651"/>
                  </a:lnTo>
                  <a:lnTo>
                    <a:pt x="197377" y="12883"/>
                  </a:lnTo>
                  <a:lnTo>
                    <a:pt x="156896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300484" y="8627332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38652" y="38651"/>
                  </a:moveTo>
                  <a:lnTo>
                    <a:pt x="12884" y="74330"/>
                  </a:lnTo>
                  <a:lnTo>
                    <a:pt x="0" y="114812"/>
                  </a:lnTo>
                  <a:lnTo>
                    <a:pt x="0" y="156895"/>
                  </a:lnTo>
                  <a:lnTo>
                    <a:pt x="12884" y="197376"/>
                  </a:lnTo>
                  <a:lnTo>
                    <a:pt x="38652" y="233055"/>
                  </a:lnTo>
                  <a:lnTo>
                    <a:pt x="74331" y="258823"/>
                  </a:lnTo>
                  <a:lnTo>
                    <a:pt x="114812" y="271707"/>
                  </a:lnTo>
                  <a:lnTo>
                    <a:pt x="156895" y="271707"/>
                  </a:lnTo>
                  <a:lnTo>
                    <a:pt x="197377" y="258823"/>
                  </a:lnTo>
                  <a:lnTo>
                    <a:pt x="233056" y="233055"/>
                  </a:lnTo>
                  <a:lnTo>
                    <a:pt x="258824" y="197376"/>
                  </a:lnTo>
                  <a:lnTo>
                    <a:pt x="271708" y="156895"/>
                  </a:lnTo>
                  <a:lnTo>
                    <a:pt x="271708" y="114812"/>
                  </a:lnTo>
                  <a:lnTo>
                    <a:pt x="258824" y="74330"/>
                  </a:lnTo>
                  <a:lnTo>
                    <a:pt x="233056" y="38651"/>
                  </a:lnTo>
                  <a:lnTo>
                    <a:pt x="197377" y="12883"/>
                  </a:lnTo>
                  <a:lnTo>
                    <a:pt x="156895" y="0"/>
                  </a:lnTo>
                  <a:lnTo>
                    <a:pt x="114812" y="0"/>
                  </a:lnTo>
                  <a:lnTo>
                    <a:pt x="74331" y="12883"/>
                  </a:lnTo>
                  <a:lnTo>
                    <a:pt x="38652" y="3865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0344330" y="8627331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156896" y="0"/>
                  </a:moveTo>
                  <a:lnTo>
                    <a:pt x="114813" y="0"/>
                  </a:lnTo>
                  <a:lnTo>
                    <a:pt x="74331" y="12883"/>
                  </a:lnTo>
                  <a:lnTo>
                    <a:pt x="38652" y="38651"/>
                  </a:lnTo>
                  <a:lnTo>
                    <a:pt x="12884" y="74330"/>
                  </a:lnTo>
                  <a:lnTo>
                    <a:pt x="0" y="114812"/>
                  </a:lnTo>
                  <a:lnTo>
                    <a:pt x="0" y="156895"/>
                  </a:lnTo>
                  <a:lnTo>
                    <a:pt x="12884" y="197377"/>
                  </a:lnTo>
                  <a:lnTo>
                    <a:pt x="38652" y="233055"/>
                  </a:lnTo>
                  <a:lnTo>
                    <a:pt x="74331" y="258823"/>
                  </a:lnTo>
                  <a:lnTo>
                    <a:pt x="114813" y="271707"/>
                  </a:lnTo>
                  <a:lnTo>
                    <a:pt x="156896" y="271707"/>
                  </a:lnTo>
                  <a:lnTo>
                    <a:pt x="197377" y="258823"/>
                  </a:lnTo>
                  <a:lnTo>
                    <a:pt x="233056" y="233055"/>
                  </a:lnTo>
                  <a:lnTo>
                    <a:pt x="258824" y="197377"/>
                  </a:lnTo>
                  <a:lnTo>
                    <a:pt x="271708" y="156895"/>
                  </a:lnTo>
                  <a:lnTo>
                    <a:pt x="271708" y="114812"/>
                  </a:lnTo>
                  <a:lnTo>
                    <a:pt x="258824" y="74330"/>
                  </a:lnTo>
                  <a:lnTo>
                    <a:pt x="233056" y="38651"/>
                  </a:lnTo>
                  <a:lnTo>
                    <a:pt x="197377" y="12883"/>
                  </a:lnTo>
                  <a:lnTo>
                    <a:pt x="156896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0344330" y="8627332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38652" y="38651"/>
                  </a:moveTo>
                  <a:lnTo>
                    <a:pt x="12884" y="74330"/>
                  </a:lnTo>
                  <a:lnTo>
                    <a:pt x="0" y="114812"/>
                  </a:lnTo>
                  <a:lnTo>
                    <a:pt x="0" y="156895"/>
                  </a:lnTo>
                  <a:lnTo>
                    <a:pt x="12884" y="197376"/>
                  </a:lnTo>
                  <a:lnTo>
                    <a:pt x="38652" y="233055"/>
                  </a:lnTo>
                  <a:lnTo>
                    <a:pt x="74331" y="258823"/>
                  </a:lnTo>
                  <a:lnTo>
                    <a:pt x="114812" y="271707"/>
                  </a:lnTo>
                  <a:lnTo>
                    <a:pt x="156895" y="271707"/>
                  </a:lnTo>
                  <a:lnTo>
                    <a:pt x="197377" y="258823"/>
                  </a:lnTo>
                  <a:lnTo>
                    <a:pt x="233056" y="233055"/>
                  </a:lnTo>
                  <a:lnTo>
                    <a:pt x="258824" y="197376"/>
                  </a:lnTo>
                  <a:lnTo>
                    <a:pt x="271708" y="156895"/>
                  </a:lnTo>
                  <a:lnTo>
                    <a:pt x="271708" y="114812"/>
                  </a:lnTo>
                  <a:lnTo>
                    <a:pt x="258824" y="74330"/>
                  </a:lnTo>
                  <a:lnTo>
                    <a:pt x="233056" y="38651"/>
                  </a:lnTo>
                  <a:lnTo>
                    <a:pt x="197377" y="12883"/>
                  </a:lnTo>
                  <a:lnTo>
                    <a:pt x="156895" y="0"/>
                  </a:lnTo>
                  <a:lnTo>
                    <a:pt x="114812" y="0"/>
                  </a:lnTo>
                  <a:lnTo>
                    <a:pt x="74331" y="12883"/>
                  </a:lnTo>
                  <a:lnTo>
                    <a:pt x="38652" y="3865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738262" y="7233494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156895" y="0"/>
                  </a:moveTo>
                  <a:lnTo>
                    <a:pt x="114812" y="0"/>
                  </a:lnTo>
                  <a:lnTo>
                    <a:pt x="74330" y="12883"/>
                  </a:lnTo>
                  <a:lnTo>
                    <a:pt x="38651" y="38651"/>
                  </a:lnTo>
                  <a:lnTo>
                    <a:pt x="12883" y="74330"/>
                  </a:lnTo>
                  <a:lnTo>
                    <a:pt x="0" y="114812"/>
                  </a:lnTo>
                  <a:lnTo>
                    <a:pt x="0" y="156895"/>
                  </a:lnTo>
                  <a:lnTo>
                    <a:pt x="12883" y="197376"/>
                  </a:lnTo>
                  <a:lnTo>
                    <a:pt x="38651" y="233055"/>
                  </a:lnTo>
                  <a:lnTo>
                    <a:pt x="74330" y="258824"/>
                  </a:lnTo>
                  <a:lnTo>
                    <a:pt x="114812" y="271708"/>
                  </a:lnTo>
                  <a:lnTo>
                    <a:pt x="156895" y="271708"/>
                  </a:lnTo>
                  <a:lnTo>
                    <a:pt x="197376" y="258824"/>
                  </a:lnTo>
                  <a:lnTo>
                    <a:pt x="233055" y="233055"/>
                  </a:lnTo>
                  <a:lnTo>
                    <a:pt x="258823" y="197376"/>
                  </a:lnTo>
                  <a:lnTo>
                    <a:pt x="271707" y="156895"/>
                  </a:lnTo>
                  <a:lnTo>
                    <a:pt x="271707" y="114812"/>
                  </a:lnTo>
                  <a:lnTo>
                    <a:pt x="258823" y="74330"/>
                  </a:lnTo>
                  <a:lnTo>
                    <a:pt x="233055" y="38651"/>
                  </a:lnTo>
                  <a:lnTo>
                    <a:pt x="197376" y="12883"/>
                  </a:lnTo>
                  <a:lnTo>
                    <a:pt x="156895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738262" y="7233494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233055" y="38651"/>
                  </a:moveTo>
                  <a:lnTo>
                    <a:pt x="258824" y="74330"/>
                  </a:lnTo>
                  <a:lnTo>
                    <a:pt x="271708" y="114812"/>
                  </a:lnTo>
                  <a:lnTo>
                    <a:pt x="271708" y="156895"/>
                  </a:lnTo>
                  <a:lnTo>
                    <a:pt x="258824" y="197376"/>
                  </a:lnTo>
                  <a:lnTo>
                    <a:pt x="233055" y="233055"/>
                  </a:lnTo>
                  <a:lnTo>
                    <a:pt x="197377" y="258823"/>
                  </a:lnTo>
                  <a:lnTo>
                    <a:pt x="156895" y="271707"/>
                  </a:lnTo>
                  <a:lnTo>
                    <a:pt x="114812" y="271707"/>
                  </a:lnTo>
                  <a:lnTo>
                    <a:pt x="74330" y="258823"/>
                  </a:lnTo>
                  <a:lnTo>
                    <a:pt x="38651" y="233055"/>
                  </a:lnTo>
                  <a:lnTo>
                    <a:pt x="12883" y="197376"/>
                  </a:lnTo>
                  <a:lnTo>
                    <a:pt x="0" y="156895"/>
                  </a:lnTo>
                  <a:lnTo>
                    <a:pt x="0" y="114812"/>
                  </a:lnTo>
                  <a:lnTo>
                    <a:pt x="12883" y="74330"/>
                  </a:lnTo>
                  <a:lnTo>
                    <a:pt x="38651" y="38651"/>
                  </a:lnTo>
                  <a:lnTo>
                    <a:pt x="74330" y="12883"/>
                  </a:lnTo>
                  <a:lnTo>
                    <a:pt x="114812" y="0"/>
                  </a:lnTo>
                  <a:lnTo>
                    <a:pt x="156895" y="0"/>
                  </a:lnTo>
                  <a:lnTo>
                    <a:pt x="197377" y="12883"/>
                  </a:lnTo>
                  <a:lnTo>
                    <a:pt x="233055" y="3865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6824400" y="7235059"/>
            <a:ext cx="996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10951447" y="7982525"/>
            <a:ext cx="442595" cy="342900"/>
          </a:xfrm>
          <a:custGeom>
            <a:avLst/>
            <a:gdLst/>
            <a:ahLst/>
            <a:cxnLst/>
            <a:rect l="l" t="t" r="r" b="b"/>
            <a:pathLst>
              <a:path w="442595" h="342900">
                <a:moveTo>
                  <a:pt x="442214" y="0"/>
                </a:moveTo>
                <a:lnTo>
                  <a:pt x="0" y="0"/>
                </a:lnTo>
                <a:lnTo>
                  <a:pt x="0" y="342359"/>
                </a:lnTo>
                <a:lnTo>
                  <a:pt x="442214" y="342359"/>
                </a:lnTo>
                <a:lnTo>
                  <a:pt x="442214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11047307" y="8022351"/>
            <a:ext cx="250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9207789" y="7210520"/>
            <a:ext cx="427990" cy="371475"/>
          </a:xfrm>
          <a:custGeom>
            <a:avLst/>
            <a:gdLst/>
            <a:ahLst/>
            <a:cxnLst/>
            <a:rect l="l" t="t" r="r" b="b"/>
            <a:pathLst>
              <a:path w="427990" h="371475">
                <a:moveTo>
                  <a:pt x="427949" y="0"/>
                </a:moveTo>
                <a:lnTo>
                  <a:pt x="0" y="0"/>
                </a:lnTo>
                <a:lnTo>
                  <a:pt x="0" y="370889"/>
                </a:lnTo>
                <a:lnTo>
                  <a:pt x="427949" y="370889"/>
                </a:lnTo>
                <a:lnTo>
                  <a:pt x="427949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9352790" y="7263047"/>
            <a:ext cx="138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Lucida Sans Unicode"/>
                <a:cs typeface="Lucida Sans Unicode"/>
              </a:rPr>
              <a:t>8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10337979" y="5892963"/>
            <a:ext cx="1839595" cy="1624330"/>
            <a:chOff x="10337979" y="5892963"/>
            <a:chExt cx="1839595" cy="1624330"/>
          </a:xfrm>
        </p:grpSpPr>
        <p:sp>
          <p:nvSpPr>
            <p:cNvPr id="132" name="object 132"/>
            <p:cNvSpPr/>
            <p:nvPr/>
          </p:nvSpPr>
          <p:spPr>
            <a:xfrm>
              <a:off x="10344330" y="5899314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156896" y="0"/>
                  </a:moveTo>
                  <a:lnTo>
                    <a:pt x="114813" y="0"/>
                  </a:lnTo>
                  <a:lnTo>
                    <a:pt x="74331" y="12883"/>
                  </a:lnTo>
                  <a:lnTo>
                    <a:pt x="38652" y="38651"/>
                  </a:lnTo>
                  <a:lnTo>
                    <a:pt x="12884" y="74330"/>
                  </a:lnTo>
                  <a:lnTo>
                    <a:pt x="0" y="114812"/>
                  </a:lnTo>
                  <a:lnTo>
                    <a:pt x="0" y="156895"/>
                  </a:lnTo>
                  <a:lnTo>
                    <a:pt x="12884" y="197376"/>
                  </a:lnTo>
                  <a:lnTo>
                    <a:pt x="38652" y="233055"/>
                  </a:lnTo>
                  <a:lnTo>
                    <a:pt x="74331" y="258823"/>
                  </a:lnTo>
                  <a:lnTo>
                    <a:pt x="114813" y="271707"/>
                  </a:lnTo>
                  <a:lnTo>
                    <a:pt x="156896" y="271707"/>
                  </a:lnTo>
                  <a:lnTo>
                    <a:pt x="197377" y="258823"/>
                  </a:lnTo>
                  <a:lnTo>
                    <a:pt x="233056" y="233055"/>
                  </a:lnTo>
                  <a:lnTo>
                    <a:pt x="258824" y="197376"/>
                  </a:lnTo>
                  <a:lnTo>
                    <a:pt x="271708" y="156895"/>
                  </a:lnTo>
                  <a:lnTo>
                    <a:pt x="271708" y="114812"/>
                  </a:lnTo>
                  <a:lnTo>
                    <a:pt x="258824" y="74330"/>
                  </a:lnTo>
                  <a:lnTo>
                    <a:pt x="233056" y="38651"/>
                  </a:lnTo>
                  <a:lnTo>
                    <a:pt x="197377" y="12883"/>
                  </a:lnTo>
                  <a:lnTo>
                    <a:pt x="1568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0344329" y="5899313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38652" y="38651"/>
                  </a:moveTo>
                  <a:lnTo>
                    <a:pt x="12884" y="74330"/>
                  </a:lnTo>
                  <a:lnTo>
                    <a:pt x="0" y="114812"/>
                  </a:lnTo>
                  <a:lnTo>
                    <a:pt x="0" y="156895"/>
                  </a:lnTo>
                  <a:lnTo>
                    <a:pt x="12884" y="197376"/>
                  </a:lnTo>
                  <a:lnTo>
                    <a:pt x="38652" y="233055"/>
                  </a:lnTo>
                  <a:lnTo>
                    <a:pt x="74331" y="258823"/>
                  </a:lnTo>
                  <a:lnTo>
                    <a:pt x="114812" y="271707"/>
                  </a:lnTo>
                  <a:lnTo>
                    <a:pt x="156895" y="271707"/>
                  </a:lnTo>
                  <a:lnTo>
                    <a:pt x="197377" y="258823"/>
                  </a:lnTo>
                  <a:lnTo>
                    <a:pt x="233056" y="233055"/>
                  </a:lnTo>
                  <a:lnTo>
                    <a:pt x="258824" y="197376"/>
                  </a:lnTo>
                  <a:lnTo>
                    <a:pt x="271708" y="156895"/>
                  </a:lnTo>
                  <a:lnTo>
                    <a:pt x="271708" y="114812"/>
                  </a:lnTo>
                  <a:lnTo>
                    <a:pt x="258824" y="74330"/>
                  </a:lnTo>
                  <a:lnTo>
                    <a:pt x="233056" y="38651"/>
                  </a:lnTo>
                  <a:lnTo>
                    <a:pt x="197377" y="12883"/>
                  </a:lnTo>
                  <a:lnTo>
                    <a:pt x="156895" y="0"/>
                  </a:lnTo>
                  <a:lnTo>
                    <a:pt x="114812" y="0"/>
                  </a:lnTo>
                  <a:lnTo>
                    <a:pt x="74331" y="12883"/>
                  </a:lnTo>
                  <a:lnTo>
                    <a:pt x="38652" y="38651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0344330" y="7238719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156896" y="0"/>
                  </a:moveTo>
                  <a:lnTo>
                    <a:pt x="114813" y="0"/>
                  </a:lnTo>
                  <a:lnTo>
                    <a:pt x="74331" y="12884"/>
                  </a:lnTo>
                  <a:lnTo>
                    <a:pt x="38652" y="38652"/>
                  </a:lnTo>
                  <a:lnTo>
                    <a:pt x="12884" y="74331"/>
                  </a:lnTo>
                  <a:lnTo>
                    <a:pt x="0" y="114813"/>
                  </a:lnTo>
                  <a:lnTo>
                    <a:pt x="0" y="156895"/>
                  </a:lnTo>
                  <a:lnTo>
                    <a:pt x="12884" y="197377"/>
                  </a:lnTo>
                  <a:lnTo>
                    <a:pt x="38652" y="233055"/>
                  </a:lnTo>
                  <a:lnTo>
                    <a:pt x="74331" y="258823"/>
                  </a:lnTo>
                  <a:lnTo>
                    <a:pt x="114813" y="271707"/>
                  </a:lnTo>
                  <a:lnTo>
                    <a:pt x="156896" y="271707"/>
                  </a:lnTo>
                  <a:lnTo>
                    <a:pt x="197377" y="258823"/>
                  </a:lnTo>
                  <a:lnTo>
                    <a:pt x="233056" y="233055"/>
                  </a:lnTo>
                  <a:lnTo>
                    <a:pt x="258824" y="197377"/>
                  </a:lnTo>
                  <a:lnTo>
                    <a:pt x="271708" y="156895"/>
                  </a:lnTo>
                  <a:lnTo>
                    <a:pt x="271708" y="114813"/>
                  </a:lnTo>
                  <a:lnTo>
                    <a:pt x="258824" y="74331"/>
                  </a:lnTo>
                  <a:lnTo>
                    <a:pt x="233056" y="38652"/>
                  </a:lnTo>
                  <a:lnTo>
                    <a:pt x="197377" y="12884"/>
                  </a:lnTo>
                  <a:lnTo>
                    <a:pt x="1568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0344329" y="7238719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38652" y="38651"/>
                  </a:moveTo>
                  <a:lnTo>
                    <a:pt x="12884" y="74330"/>
                  </a:lnTo>
                  <a:lnTo>
                    <a:pt x="0" y="114812"/>
                  </a:lnTo>
                  <a:lnTo>
                    <a:pt x="0" y="156895"/>
                  </a:lnTo>
                  <a:lnTo>
                    <a:pt x="12884" y="197376"/>
                  </a:lnTo>
                  <a:lnTo>
                    <a:pt x="38652" y="233055"/>
                  </a:lnTo>
                  <a:lnTo>
                    <a:pt x="74331" y="258823"/>
                  </a:lnTo>
                  <a:lnTo>
                    <a:pt x="114812" y="271707"/>
                  </a:lnTo>
                  <a:lnTo>
                    <a:pt x="156895" y="271707"/>
                  </a:lnTo>
                  <a:lnTo>
                    <a:pt x="197377" y="258823"/>
                  </a:lnTo>
                  <a:lnTo>
                    <a:pt x="233056" y="233055"/>
                  </a:lnTo>
                  <a:lnTo>
                    <a:pt x="258824" y="197376"/>
                  </a:lnTo>
                  <a:lnTo>
                    <a:pt x="271708" y="156895"/>
                  </a:lnTo>
                  <a:lnTo>
                    <a:pt x="271708" y="114812"/>
                  </a:lnTo>
                  <a:lnTo>
                    <a:pt x="258824" y="74330"/>
                  </a:lnTo>
                  <a:lnTo>
                    <a:pt x="233056" y="38651"/>
                  </a:lnTo>
                  <a:lnTo>
                    <a:pt x="197377" y="12883"/>
                  </a:lnTo>
                  <a:lnTo>
                    <a:pt x="156895" y="0"/>
                  </a:lnTo>
                  <a:lnTo>
                    <a:pt x="114812" y="0"/>
                  </a:lnTo>
                  <a:lnTo>
                    <a:pt x="74331" y="12883"/>
                  </a:lnTo>
                  <a:lnTo>
                    <a:pt x="38652" y="38651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1899360" y="723630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156895" y="0"/>
                  </a:moveTo>
                  <a:lnTo>
                    <a:pt x="114812" y="0"/>
                  </a:lnTo>
                  <a:lnTo>
                    <a:pt x="74331" y="12883"/>
                  </a:lnTo>
                  <a:lnTo>
                    <a:pt x="38652" y="38651"/>
                  </a:lnTo>
                  <a:lnTo>
                    <a:pt x="12884" y="74330"/>
                  </a:lnTo>
                  <a:lnTo>
                    <a:pt x="0" y="114812"/>
                  </a:lnTo>
                  <a:lnTo>
                    <a:pt x="0" y="156895"/>
                  </a:lnTo>
                  <a:lnTo>
                    <a:pt x="12884" y="197377"/>
                  </a:lnTo>
                  <a:lnTo>
                    <a:pt x="38652" y="233055"/>
                  </a:lnTo>
                  <a:lnTo>
                    <a:pt x="74331" y="258824"/>
                  </a:lnTo>
                  <a:lnTo>
                    <a:pt x="114812" y="271708"/>
                  </a:lnTo>
                  <a:lnTo>
                    <a:pt x="156895" y="271708"/>
                  </a:lnTo>
                  <a:lnTo>
                    <a:pt x="197376" y="258824"/>
                  </a:lnTo>
                  <a:lnTo>
                    <a:pt x="233055" y="233055"/>
                  </a:lnTo>
                  <a:lnTo>
                    <a:pt x="258823" y="197377"/>
                  </a:lnTo>
                  <a:lnTo>
                    <a:pt x="271707" y="156895"/>
                  </a:lnTo>
                  <a:lnTo>
                    <a:pt x="271707" y="114812"/>
                  </a:lnTo>
                  <a:lnTo>
                    <a:pt x="258823" y="74330"/>
                  </a:lnTo>
                  <a:lnTo>
                    <a:pt x="233055" y="38651"/>
                  </a:lnTo>
                  <a:lnTo>
                    <a:pt x="197376" y="12883"/>
                  </a:lnTo>
                  <a:lnTo>
                    <a:pt x="1568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1899360" y="7236301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233055" y="38651"/>
                  </a:moveTo>
                  <a:lnTo>
                    <a:pt x="258824" y="74330"/>
                  </a:lnTo>
                  <a:lnTo>
                    <a:pt x="271708" y="114812"/>
                  </a:lnTo>
                  <a:lnTo>
                    <a:pt x="271708" y="156895"/>
                  </a:lnTo>
                  <a:lnTo>
                    <a:pt x="258824" y="197376"/>
                  </a:lnTo>
                  <a:lnTo>
                    <a:pt x="233055" y="233055"/>
                  </a:lnTo>
                  <a:lnTo>
                    <a:pt x="197377" y="258823"/>
                  </a:lnTo>
                  <a:lnTo>
                    <a:pt x="156895" y="271707"/>
                  </a:lnTo>
                  <a:lnTo>
                    <a:pt x="114812" y="271707"/>
                  </a:lnTo>
                  <a:lnTo>
                    <a:pt x="74330" y="258823"/>
                  </a:lnTo>
                  <a:lnTo>
                    <a:pt x="38651" y="233055"/>
                  </a:lnTo>
                  <a:lnTo>
                    <a:pt x="12883" y="197376"/>
                  </a:lnTo>
                  <a:lnTo>
                    <a:pt x="0" y="156895"/>
                  </a:lnTo>
                  <a:lnTo>
                    <a:pt x="0" y="114812"/>
                  </a:lnTo>
                  <a:lnTo>
                    <a:pt x="12883" y="74330"/>
                  </a:lnTo>
                  <a:lnTo>
                    <a:pt x="38651" y="38651"/>
                  </a:lnTo>
                  <a:lnTo>
                    <a:pt x="74330" y="12883"/>
                  </a:lnTo>
                  <a:lnTo>
                    <a:pt x="114812" y="0"/>
                  </a:lnTo>
                  <a:lnTo>
                    <a:pt x="156895" y="0"/>
                  </a:lnTo>
                  <a:lnTo>
                    <a:pt x="197377" y="12883"/>
                  </a:lnTo>
                  <a:lnTo>
                    <a:pt x="233055" y="38651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11996103" y="7241554"/>
            <a:ext cx="787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Times New Roman"/>
                <a:cs typeface="Times New Roman"/>
              </a:rPr>
              <a:t>t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7400765" y="5892963"/>
            <a:ext cx="1177925" cy="1017905"/>
            <a:chOff x="7400765" y="5892963"/>
            <a:chExt cx="1177925" cy="1017905"/>
          </a:xfrm>
        </p:grpSpPr>
        <p:sp>
          <p:nvSpPr>
            <p:cNvPr id="140" name="object 140"/>
            <p:cNvSpPr/>
            <p:nvPr/>
          </p:nvSpPr>
          <p:spPr>
            <a:xfrm>
              <a:off x="8300483" y="5899314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156896" y="0"/>
                  </a:moveTo>
                  <a:lnTo>
                    <a:pt x="114813" y="0"/>
                  </a:lnTo>
                  <a:lnTo>
                    <a:pt x="74331" y="12883"/>
                  </a:lnTo>
                  <a:lnTo>
                    <a:pt x="38652" y="38651"/>
                  </a:lnTo>
                  <a:lnTo>
                    <a:pt x="12884" y="74330"/>
                  </a:lnTo>
                  <a:lnTo>
                    <a:pt x="0" y="114812"/>
                  </a:lnTo>
                  <a:lnTo>
                    <a:pt x="0" y="156895"/>
                  </a:lnTo>
                  <a:lnTo>
                    <a:pt x="12884" y="197376"/>
                  </a:lnTo>
                  <a:lnTo>
                    <a:pt x="38652" y="233055"/>
                  </a:lnTo>
                  <a:lnTo>
                    <a:pt x="74331" y="258823"/>
                  </a:lnTo>
                  <a:lnTo>
                    <a:pt x="114813" y="271707"/>
                  </a:lnTo>
                  <a:lnTo>
                    <a:pt x="156896" y="271707"/>
                  </a:lnTo>
                  <a:lnTo>
                    <a:pt x="197377" y="258823"/>
                  </a:lnTo>
                  <a:lnTo>
                    <a:pt x="233056" y="233055"/>
                  </a:lnTo>
                  <a:lnTo>
                    <a:pt x="258824" y="197376"/>
                  </a:lnTo>
                  <a:lnTo>
                    <a:pt x="271708" y="156895"/>
                  </a:lnTo>
                  <a:lnTo>
                    <a:pt x="271708" y="114812"/>
                  </a:lnTo>
                  <a:lnTo>
                    <a:pt x="258824" y="74330"/>
                  </a:lnTo>
                  <a:lnTo>
                    <a:pt x="233056" y="38651"/>
                  </a:lnTo>
                  <a:lnTo>
                    <a:pt x="197377" y="12883"/>
                  </a:lnTo>
                  <a:lnTo>
                    <a:pt x="1568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300484" y="5899313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79" h="271779">
                  <a:moveTo>
                    <a:pt x="38652" y="38651"/>
                  </a:moveTo>
                  <a:lnTo>
                    <a:pt x="12884" y="74330"/>
                  </a:lnTo>
                  <a:lnTo>
                    <a:pt x="0" y="114812"/>
                  </a:lnTo>
                  <a:lnTo>
                    <a:pt x="0" y="156895"/>
                  </a:lnTo>
                  <a:lnTo>
                    <a:pt x="12884" y="197376"/>
                  </a:lnTo>
                  <a:lnTo>
                    <a:pt x="38652" y="233055"/>
                  </a:lnTo>
                  <a:lnTo>
                    <a:pt x="74331" y="258823"/>
                  </a:lnTo>
                  <a:lnTo>
                    <a:pt x="114812" y="271707"/>
                  </a:lnTo>
                  <a:lnTo>
                    <a:pt x="156895" y="271707"/>
                  </a:lnTo>
                  <a:lnTo>
                    <a:pt x="197377" y="258823"/>
                  </a:lnTo>
                  <a:lnTo>
                    <a:pt x="233056" y="233055"/>
                  </a:lnTo>
                  <a:lnTo>
                    <a:pt x="258824" y="197376"/>
                  </a:lnTo>
                  <a:lnTo>
                    <a:pt x="271708" y="156895"/>
                  </a:lnTo>
                  <a:lnTo>
                    <a:pt x="271708" y="114812"/>
                  </a:lnTo>
                  <a:lnTo>
                    <a:pt x="258824" y="74330"/>
                  </a:lnTo>
                  <a:lnTo>
                    <a:pt x="233056" y="38651"/>
                  </a:lnTo>
                  <a:lnTo>
                    <a:pt x="197377" y="12883"/>
                  </a:lnTo>
                  <a:lnTo>
                    <a:pt x="156895" y="0"/>
                  </a:lnTo>
                  <a:lnTo>
                    <a:pt x="114812" y="0"/>
                  </a:lnTo>
                  <a:lnTo>
                    <a:pt x="74331" y="12883"/>
                  </a:lnTo>
                  <a:lnTo>
                    <a:pt x="38652" y="38651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400765" y="6618373"/>
              <a:ext cx="355600" cy="292100"/>
            </a:xfrm>
            <a:custGeom>
              <a:avLst/>
              <a:gdLst/>
              <a:ahLst/>
              <a:cxnLst/>
              <a:rect l="l" t="t" r="r" b="b"/>
              <a:pathLst>
                <a:path w="355600" h="292100">
                  <a:moveTo>
                    <a:pt x="355600" y="0"/>
                  </a:moveTo>
                  <a:lnTo>
                    <a:pt x="0" y="0"/>
                  </a:lnTo>
                  <a:lnTo>
                    <a:pt x="0" y="292100"/>
                  </a:lnTo>
                  <a:lnTo>
                    <a:pt x="355600" y="2921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3" name="object 143"/>
          <p:cNvSpPr txBox="1"/>
          <p:nvPr/>
        </p:nvSpPr>
        <p:spPr>
          <a:xfrm>
            <a:off x="7453317" y="6632801"/>
            <a:ext cx="250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2181880" y="9303419"/>
            <a:ext cx="19386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value</a:t>
            </a:r>
            <a:r>
              <a:rPr sz="1600" b="1" spc="4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of</a:t>
            </a:r>
            <a:r>
              <a:rPr sz="1600" b="1" spc="5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flow</a:t>
            </a:r>
            <a:r>
              <a:rPr sz="1600" b="1" spc="4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=</a:t>
            </a:r>
            <a:r>
              <a:rPr sz="1600" b="1" spc="50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28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8132434" y="9299199"/>
            <a:ext cx="21183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capacity</a:t>
            </a:r>
            <a:r>
              <a:rPr sz="1600" b="1" spc="5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of</a:t>
            </a:r>
            <a:r>
              <a:rPr sz="1600" b="1" spc="6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cut</a:t>
            </a:r>
            <a:r>
              <a:rPr sz="1600" b="1" spc="6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=</a:t>
            </a:r>
            <a:r>
              <a:rPr sz="1600" b="1" spc="55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28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6255480" y="9280921"/>
            <a:ext cx="2279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0" dirty="0">
                <a:latin typeface="Tahoma"/>
                <a:cs typeface="Tahoma"/>
              </a:rPr>
              <a:t>=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6426608" y="6931947"/>
            <a:ext cx="4587240" cy="2329815"/>
          </a:xfrm>
          <a:custGeom>
            <a:avLst/>
            <a:gdLst/>
            <a:ahLst/>
            <a:cxnLst/>
            <a:rect l="l" t="t" r="r" b="b"/>
            <a:pathLst>
              <a:path w="4587240" h="2329815">
                <a:moveTo>
                  <a:pt x="1242256" y="0"/>
                </a:moveTo>
                <a:lnTo>
                  <a:pt x="1195270" y="396"/>
                </a:lnTo>
                <a:lnTo>
                  <a:pt x="1148702" y="1426"/>
                </a:lnTo>
                <a:lnTo>
                  <a:pt x="1102574" y="3096"/>
                </a:lnTo>
                <a:lnTo>
                  <a:pt x="1056905" y="5412"/>
                </a:lnTo>
                <a:lnTo>
                  <a:pt x="1011715" y="8378"/>
                </a:lnTo>
                <a:lnTo>
                  <a:pt x="967025" y="12002"/>
                </a:lnTo>
                <a:lnTo>
                  <a:pt x="922854" y="16288"/>
                </a:lnTo>
                <a:lnTo>
                  <a:pt x="879224" y="21243"/>
                </a:lnTo>
                <a:lnTo>
                  <a:pt x="822610" y="28801"/>
                </a:lnTo>
                <a:lnTo>
                  <a:pt x="767825" y="37425"/>
                </a:lnTo>
                <a:lnTo>
                  <a:pt x="714876" y="47094"/>
                </a:lnTo>
                <a:lnTo>
                  <a:pt x="663768" y="57788"/>
                </a:lnTo>
                <a:lnTo>
                  <a:pt x="614507" y="69487"/>
                </a:lnTo>
                <a:lnTo>
                  <a:pt x="567099" y="82171"/>
                </a:lnTo>
                <a:lnTo>
                  <a:pt x="521549" y="95821"/>
                </a:lnTo>
                <a:lnTo>
                  <a:pt x="477864" y="110415"/>
                </a:lnTo>
                <a:lnTo>
                  <a:pt x="436048" y="125935"/>
                </a:lnTo>
                <a:lnTo>
                  <a:pt x="396108" y="142360"/>
                </a:lnTo>
                <a:lnTo>
                  <a:pt x="358049" y="159670"/>
                </a:lnTo>
                <a:lnTo>
                  <a:pt x="321877" y="177846"/>
                </a:lnTo>
                <a:lnTo>
                  <a:pt x="287598" y="196867"/>
                </a:lnTo>
                <a:lnTo>
                  <a:pt x="224742" y="237365"/>
                </a:lnTo>
                <a:lnTo>
                  <a:pt x="169525" y="281005"/>
                </a:lnTo>
                <a:lnTo>
                  <a:pt x="121993" y="327626"/>
                </a:lnTo>
                <a:lnTo>
                  <a:pt x="82194" y="377070"/>
                </a:lnTo>
                <a:lnTo>
                  <a:pt x="50171" y="429176"/>
                </a:lnTo>
                <a:lnTo>
                  <a:pt x="25972" y="483785"/>
                </a:lnTo>
                <a:lnTo>
                  <a:pt x="9641" y="540736"/>
                </a:lnTo>
                <a:lnTo>
                  <a:pt x="1225" y="599871"/>
                </a:lnTo>
                <a:lnTo>
                  <a:pt x="0" y="630207"/>
                </a:lnTo>
                <a:lnTo>
                  <a:pt x="770" y="661029"/>
                </a:lnTo>
                <a:lnTo>
                  <a:pt x="8321" y="724050"/>
                </a:lnTo>
                <a:lnTo>
                  <a:pt x="23924" y="788775"/>
                </a:lnTo>
                <a:lnTo>
                  <a:pt x="47625" y="855044"/>
                </a:lnTo>
                <a:lnTo>
                  <a:pt x="79470" y="922697"/>
                </a:lnTo>
                <a:lnTo>
                  <a:pt x="98461" y="956993"/>
                </a:lnTo>
                <a:lnTo>
                  <a:pt x="119504" y="991575"/>
                </a:lnTo>
                <a:lnTo>
                  <a:pt x="142607" y="1026423"/>
                </a:lnTo>
                <a:lnTo>
                  <a:pt x="167774" y="1061517"/>
                </a:lnTo>
                <a:lnTo>
                  <a:pt x="195012" y="1096838"/>
                </a:lnTo>
                <a:lnTo>
                  <a:pt x="224325" y="1132365"/>
                </a:lnTo>
                <a:lnTo>
                  <a:pt x="255721" y="1168078"/>
                </a:lnTo>
                <a:lnTo>
                  <a:pt x="289203" y="1203957"/>
                </a:lnTo>
                <a:lnTo>
                  <a:pt x="324779" y="1239983"/>
                </a:lnTo>
                <a:lnTo>
                  <a:pt x="362454" y="1276135"/>
                </a:lnTo>
                <a:lnTo>
                  <a:pt x="402234" y="1312393"/>
                </a:lnTo>
                <a:lnTo>
                  <a:pt x="444124" y="1348738"/>
                </a:lnTo>
                <a:lnTo>
                  <a:pt x="488130" y="1385149"/>
                </a:lnTo>
                <a:lnTo>
                  <a:pt x="522505" y="1412471"/>
                </a:lnTo>
                <a:lnTo>
                  <a:pt x="557693" y="1439512"/>
                </a:lnTo>
                <a:lnTo>
                  <a:pt x="593672" y="1466267"/>
                </a:lnTo>
                <a:lnTo>
                  <a:pt x="630424" y="1492729"/>
                </a:lnTo>
                <a:lnTo>
                  <a:pt x="667926" y="1518893"/>
                </a:lnTo>
                <a:lnTo>
                  <a:pt x="706161" y="1544753"/>
                </a:lnTo>
                <a:lnTo>
                  <a:pt x="745106" y="1570304"/>
                </a:lnTo>
                <a:lnTo>
                  <a:pt x="784743" y="1595539"/>
                </a:lnTo>
                <a:lnTo>
                  <a:pt x="825050" y="1620452"/>
                </a:lnTo>
                <a:lnTo>
                  <a:pt x="866008" y="1645039"/>
                </a:lnTo>
                <a:lnTo>
                  <a:pt x="907597" y="1669292"/>
                </a:lnTo>
                <a:lnTo>
                  <a:pt x="949796" y="1693207"/>
                </a:lnTo>
                <a:lnTo>
                  <a:pt x="992585" y="1716778"/>
                </a:lnTo>
                <a:lnTo>
                  <a:pt x="1035944" y="1739998"/>
                </a:lnTo>
                <a:lnTo>
                  <a:pt x="1079853" y="1762862"/>
                </a:lnTo>
                <a:lnTo>
                  <a:pt x="1124292" y="1785365"/>
                </a:lnTo>
                <a:lnTo>
                  <a:pt x="1169240" y="1807500"/>
                </a:lnTo>
                <a:lnTo>
                  <a:pt x="1214677" y="1829261"/>
                </a:lnTo>
                <a:lnTo>
                  <a:pt x="1260584" y="1850643"/>
                </a:lnTo>
                <a:lnTo>
                  <a:pt x="1306939" y="1871641"/>
                </a:lnTo>
                <a:lnTo>
                  <a:pt x="1353723" y="1892247"/>
                </a:lnTo>
                <a:lnTo>
                  <a:pt x="1400915" y="1912457"/>
                </a:lnTo>
                <a:lnTo>
                  <a:pt x="1448496" y="1932265"/>
                </a:lnTo>
                <a:lnTo>
                  <a:pt x="1496445" y="1951665"/>
                </a:lnTo>
                <a:lnTo>
                  <a:pt x="1544742" y="1970651"/>
                </a:lnTo>
                <a:lnTo>
                  <a:pt x="1593367" y="1989217"/>
                </a:lnTo>
                <a:lnTo>
                  <a:pt x="1642300" y="2007357"/>
                </a:lnTo>
                <a:lnTo>
                  <a:pt x="1691520" y="2025067"/>
                </a:lnTo>
                <a:lnTo>
                  <a:pt x="1741007" y="2042339"/>
                </a:lnTo>
                <a:lnTo>
                  <a:pt x="1790741" y="2059168"/>
                </a:lnTo>
                <a:lnTo>
                  <a:pt x="1840702" y="2075549"/>
                </a:lnTo>
                <a:lnTo>
                  <a:pt x="1890870" y="2091476"/>
                </a:lnTo>
                <a:lnTo>
                  <a:pt x="1941225" y="2106942"/>
                </a:lnTo>
                <a:lnTo>
                  <a:pt x="1991746" y="2121942"/>
                </a:lnTo>
                <a:lnTo>
                  <a:pt x="2042413" y="2136471"/>
                </a:lnTo>
                <a:lnTo>
                  <a:pt x="2093206" y="2150522"/>
                </a:lnTo>
                <a:lnTo>
                  <a:pt x="2144105" y="2164090"/>
                </a:lnTo>
                <a:lnTo>
                  <a:pt x="2195090" y="2177168"/>
                </a:lnTo>
                <a:lnTo>
                  <a:pt x="2246140" y="2189752"/>
                </a:lnTo>
                <a:lnTo>
                  <a:pt x="2297235" y="2201835"/>
                </a:lnTo>
                <a:lnTo>
                  <a:pt x="2348356" y="2213411"/>
                </a:lnTo>
                <a:lnTo>
                  <a:pt x="2399481" y="2224476"/>
                </a:lnTo>
                <a:lnTo>
                  <a:pt x="2450591" y="2235022"/>
                </a:lnTo>
                <a:lnTo>
                  <a:pt x="2501666" y="2245044"/>
                </a:lnTo>
                <a:lnTo>
                  <a:pt x="2552685" y="2254537"/>
                </a:lnTo>
                <a:lnTo>
                  <a:pt x="2603629" y="2263494"/>
                </a:lnTo>
                <a:lnTo>
                  <a:pt x="2654476" y="2271910"/>
                </a:lnTo>
                <a:lnTo>
                  <a:pt x="2705207" y="2279780"/>
                </a:lnTo>
                <a:lnTo>
                  <a:pt x="2755802" y="2287096"/>
                </a:lnTo>
                <a:lnTo>
                  <a:pt x="2806241" y="2293854"/>
                </a:lnTo>
                <a:lnTo>
                  <a:pt x="2856503" y="2300047"/>
                </a:lnTo>
                <a:lnTo>
                  <a:pt x="2906567" y="2305671"/>
                </a:lnTo>
                <a:lnTo>
                  <a:pt x="2956415" y="2310718"/>
                </a:lnTo>
                <a:lnTo>
                  <a:pt x="3006026" y="2315184"/>
                </a:lnTo>
                <a:lnTo>
                  <a:pt x="3055379" y="2319062"/>
                </a:lnTo>
                <a:lnTo>
                  <a:pt x="3104455" y="2322347"/>
                </a:lnTo>
                <a:lnTo>
                  <a:pt x="3153233" y="2325033"/>
                </a:lnTo>
                <a:lnTo>
                  <a:pt x="3201693" y="2327114"/>
                </a:lnTo>
                <a:lnTo>
                  <a:pt x="3249814" y="2328585"/>
                </a:lnTo>
                <a:lnTo>
                  <a:pt x="3297578" y="2329439"/>
                </a:lnTo>
                <a:lnTo>
                  <a:pt x="3344963" y="2329670"/>
                </a:lnTo>
                <a:lnTo>
                  <a:pt x="3391949" y="2329274"/>
                </a:lnTo>
                <a:lnTo>
                  <a:pt x="3438516" y="2328244"/>
                </a:lnTo>
                <a:lnTo>
                  <a:pt x="3484645" y="2326575"/>
                </a:lnTo>
                <a:lnTo>
                  <a:pt x="3530314" y="2324260"/>
                </a:lnTo>
                <a:lnTo>
                  <a:pt x="3575504" y="2321294"/>
                </a:lnTo>
                <a:lnTo>
                  <a:pt x="3620194" y="2317671"/>
                </a:lnTo>
                <a:lnTo>
                  <a:pt x="3664365" y="2313385"/>
                </a:lnTo>
                <a:lnTo>
                  <a:pt x="3707995" y="2308431"/>
                </a:lnTo>
                <a:lnTo>
                  <a:pt x="3764611" y="2300873"/>
                </a:lnTo>
                <a:lnTo>
                  <a:pt x="3819396" y="2292249"/>
                </a:lnTo>
                <a:lnTo>
                  <a:pt x="3872346" y="2282580"/>
                </a:lnTo>
                <a:lnTo>
                  <a:pt x="3923455" y="2271887"/>
                </a:lnTo>
                <a:lnTo>
                  <a:pt x="3972717" y="2260188"/>
                </a:lnTo>
                <a:lnTo>
                  <a:pt x="4020126" y="2247504"/>
                </a:lnTo>
                <a:lnTo>
                  <a:pt x="4065676" y="2233855"/>
                </a:lnTo>
                <a:lnTo>
                  <a:pt x="4109362" y="2219260"/>
                </a:lnTo>
                <a:lnTo>
                  <a:pt x="4151179" y="2203741"/>
                </a:lnTo>
                <a:lnTo>
                  <a:pt x="4191120" y="2187316"/>
                </a:lnTo>
                <a:lnTo>
                  <a:pt x="4229179" y="2170006"/>
                </a:lnTo>
                <a:lnTo>
                  <a:pt x="4265351" y="2151830"/>
                </a:lnTo>
                <a:lnTo>
                  <a:pt x="4299631" y="2132810"/>
                </a:lnTo>
                <a:lnTo>
                  <a:pt x="4362489" y="2092312"/>
                </a:lnTo>
                <a:lnTo>
                  <a:pt x="4417706" y="2048672"/>
                </a:lnTo>
                <a:lnTo>
                  <a:pt x="4465238" y="2002051"/>
                </a:lnTo>
                <a:lnTo>
                  <a:pt x="4505038" y="1952607"/>
                </a:lnTo>
                <a:lnTo>
                  <a:pt x="4537061" y="1900501"/>
                </a:lnTo>
                <a:lnTo>
                  <a:pt x="4561261" y="1845893"/>
                </a:lnTo>
                <a:lnTo>
                  <a:pt x="4577592" y="1788941"/>
                </a:lnTo>
                <a:lnTo>
                  <a:pt x="4586007" y="1729806"/>
                </a:lnTo>
                <a:lnTo>
                  <a:pt x="4587233" y="1699470"/>
                </a:lnTo>
                <a:lnTo>
                  <a:pt x="4586462" y="1668649"/>
                </a:lnTo>
                <a:lnTo>
                  <a:pt x="4578911" y="1605627"/>
                </a:lnTo>
                <a:lnTo>
                  <a:pt x="4563307" y="1540902"/>
                </a:lnTo>
                <a:lnTo>
                  <a:pt x="4539605" y="1474633"/>
                </a:lnTo>
                <a:lnTo>
                  <a:pt x="4507759" y="1406979"/>
                </a:lnTo>
                <a:lnTo>
                  <a:pt x="4488768" y="1372683"/>
                </a:lnTo>
                <a:lnTo>
                  <a:pt x="4467724" y="1338101"/>
                </a:lnTo>
                <a:lnTo>
                  <a:pt x="4444620" y="1303253"/>
                </a:lnTo>
                <a:lnTo>
                  <a:pt x="4419453" y="1268159"/>
                </a:lnTo>
                <a:lnTo>
                  <a:pt x="4392214" y="1232838"/>
                </a:lnTo>
                <a:lnTo>
                  <a:pt x="4362900" y="1197311"/>
                </a:lnTo>
                <a:lnTo>
                  <a:pt x="4331504" y="1161598"/>
                </a:lnTo>
                <a:lnTo>
                  <a:pt x="4298020" y="1125718"/>
                </a:lnTo>
                <a:lnTo>
                  <a:pt x="4262444" y="1089692"/>
                </a:lnTo>
                <a:lnTo>
                  <a:pt x="4224768" y="1053540"/>
                </a:lnTo>
                <a:lnTo>
                  <a:pt x="4184987" y="1017282"/>
                </a:lnTo>
                <a:lnTo>
                  <a:pt x="4143096" y="980937"/>
                </a:lnTo>
                <a:lnTo>
                  <a:pt x="4099089" y="944525"/>
                </a:lnTo>
                <a:lnTo>
                  <a:pt x="4064714" y="917202"/>
                </a:lnTo>
                <a:lnTo>
                  <a:pt x="4029526" y="890161"/>
                </a:lnTo>
                <a:lnTo>
                  <a:pt x="3993547" y="863406"/>
                </a:lnTo>
                <a:lnTo>
                  <a:pt x="3956796" y="836943"/>
                </a:lnTo>
                <a:lnTo>
                  <a:pt x="3919293" y="810778"/>
                </a:lnTo>
                <a:lnTo>
                  <a:pt x="3881058" y="784918"/>
                </a:lnTo>
                <a:lnTo>
                  <a:pt x="3842113" y="759367"/>
                </a:lnTo>
                <a:lnTo>
                  <a:pt x="3802476" y="734131"/>
                </a:lnTo>
                <a:lnTo>
                  <a:pt x="3762169" y="709217"/>
                </a:lnTo>
                <a:lnTo>
                  <a:pt x="3721211" y="684630"/>
                </a:lnTo>
                <a:lnTo>
                  <a:pt x="3679622" y="660376"/>
                </a:lnTo>
                <a:lnTo>
                  <a:pt x="3637423" y="636461"/>
                </a:lnTo>
                <a:lnTo>
                  <a:pt x="3594634" y="612890"/>
                </a:lnTo>
                <a:lnTo>
                  <a:pt x="3551275" y="589670"/>
                </a:lnTo>
                <a:lnTo>
                  <a:pt x="3507366" y="566805"/>
                </a:lnTo>
                <a:lnTo>
                  <a:pt x="3462927" y="544302"/>
                </a:lnTo>
                <a:lnTo>
                  <a:pt x="3417979" y="522167"/>
                </a:lnTo>
                <a:lnTo>
                  <a:pt x="3372542" y="500405"/>
                </a:lnTo>
                <a:lnTo>
                  <a:pt x="3326635" y="479023"/>
                </a:lnTo>
                <a:lnTo>
                  <a:pt x="3280280" y="458025"/>
                </a:lnTo>
                <a:lnTo>
                  <a:pt x="3233496" y="437419"/>
                </a:lnTo>
                <a:lnTo>
                  <a:pt x="3186304" y="417208"/>
                </a:lnTo>
                <a:lnTo>
                  <a:pt x="3138723" y="397400"/>
                </a:lnTo>
                <a:lnTo>
                  <a:pt x="3090774" y="378001"/>
                </a:lnTo>
                <a:lnTo>
                  <a:pt x="3042477" y="359015"/>
                </a:lnTo>
                <a:lnTo>
                  <a:pt x="2993852" y="340448"/>
                </a:lnTo>
                <a:lnTo>
                  <a:pt x="2944919" y="322308"/>
                </a:lnTo>
                <a:lnTo>
                  <a:pt x="2895699" y="304598"/>
                </a:lnTo>
                <a:lnTo>
                  <a:pt x="2846212" y="287326"/>
                </a:lnTo>
                <a:lnTo>
                  <a:pt x="2796478" y="270496"/>
                </a:lnTo>
                <a:lnTo>
                  <a:pt x="2746516" y="254115"/>
                </a:lnTo>
                <a:lnTo>
                  <a:pt x="2696348" y="238189"/>
                </a:lnTo>
                <a:lnTo>
                  <a:pt x="2645994" y="222722"/>
                </a:lnTo>
                <a:lnTo>
                  <a:pt x="2595473" y="207722"/>
                </a:lnTo>
                <a:lnTo>
                  <a:pt x="2544806" y="193194"/>
                </a:lnTo>
                <a:lnTo>
                  <a:pt x="2494012" y="179143"/>
                </a:lnTo>
                <a:lnTo>
                  <a:pt x="2443113" y="165575"/>
                </a:lnTo>
                <a:lnTo>
                  <a:pt x="2392129" y="152496"/>
                </a:lnTo>
                <a:lnTo>
                  <a:pt x="2341079" y="139913"/>
                </a:lnTo>
                <a:lnTo>
                  <a:pt x="2289983" y="127830"/>
                </a:lnTo>
                <a:lnTo>
                  <a:pt x="2238863" y="116253"/>
                </a:lnTo>
                <a:lnTo>
                  <a:pt x="2187737" y="105189"/>
                </a:lnTo>
                <a:lnTo>
                  <a:pt x="2136627" y="94643"/>
                </a:lnTo>
                <a:lnTo>
                  <a:pt x="2085552" y="84621"/>
                </a:lnTo>
                <a:lnTo>
                  <a:pt x="2034533" y="75128"/>
                </a:lnTo>
                <a:lnTo>
                  <a:pt x="1983590" y="66171"/>
                </a:lnTo>
                <a:lnTo>
                  <a:pt x="1932742" y="57755"/>
                </a:lnTo>
                <a:lnTo>
                  <a:pt x="1882011" y="49886"/>
                </a:lnTo>
                <a:lnTo>
                  <a:pt x="1831416" y="42570"/>
                </a:lnTo>
                <a:lnTo>
                  <a:pt x="1780978" y="35812"/>
                </a:lnTo>
                <a:lnTo>
                  <a:pt x="1730716" y="29619"/>
                </a:lnTo>
                <a:lnTo>
                  <a:pt x="1680651" y="23996"/>
                </a:lnTo>
                <a:lnTo>
                  <a:pt x="1630803" y="18949"/>
                </a:lnTo>
                <a:lnTo>
                  <a:pt x="1581193" y="14484"/>
                </a:lnTo>
                <a:lnTo>
                  <a:pt x="1531840" y="10606"/>
                </a:lnTo>
                <a:lnTo>
                  <a:pt x="1482764" y="7321"/>
                </a:lnTo>
                <a:lnTo>
                  <a:pt x="1433986" y="4635"/>
                </a:lnTo>
                <a:lnTo>
                  <a:pt x="1385526" y="2555"/>
                </a:lnTo>
                <a:lnTo>
                  <a:pt x="1337404" y="1085"/>
                </a:lnTo>
                <a:lnTo>
                  <a:pt x="1289641" y="231"/>
                </a:lnTo>
                <a:lnTo>
                  <a:pt x="1242256" y="0"/>
                </a:lnTo>
                <a:close/>
              </a:path>
            </a:pathLst>
          </a:custGeom>
          <a:solidFill>
            <a:srgbClr val="0048AA">
              <a:alpha val="16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7" name="图片 156" descr="文本&#10;&#10;AI 生成的内容可能不正确。">
            <a:extLst>
              <a:ext uri="{FF2B5EF4-FFF2-40B4-BE49-F238E27FC236}">
                <a16:creationId xmlns:a16="http://schemas.microsoft.com/office/drawing/2014/main" id="{12E90DF2-E786-B044-5E8B-AC122E9CD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79" y="1149032"/>
            <a:ext cx="10500202" cy="42390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Max-flow</a:t>
            </a:r>
            <a:r>
              <a:rPr spc="20" dirty="0"/>
              <a:t> </a:t>
            </a:r>
            <a:r>
              <a:rPr spc="-114" dirty="0"/>
              <a:t>min-</a:t>
            </a:r>
            <a:r>
              <a:rPr dirty="0"/>
              <a:t>cut</a:t>
            </a:r>
            <a:r>
              <a:rPr spc="30" dirty="0"/>
              <a:t> </a:t>
            </a:r>
            <a:r>
              <a:rPr spc="-10" dirty="0"/>
              <a:t>theorem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338580"/>
            <a:ext cx="10657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solidFill>
                  <a:srgbClr val="0048AA"/>
                </a:solidFill>
                <a:latin typeface="Lucida Sans Unicode"/>
                <a:cs typeface="Lucida Sans Unicode"/>
              </a:rPr>
              <a:t>Max-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flow</a:t>
            </a: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10" dirty="0">
                <a:solidFill>
                  <a:srgbClr val="0048AA"/>
                </a:solidFill>
                <a:latin typeface="Lucida Sans Unicode"/>
                <a:cs typeface="Lucida Sans Unicode"/>
              </a:rPr>
              <a:t>min-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cut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Value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max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405" dirty="0">
                <a:latin typeface="Lucida Sans Unicode"/>
                <a:cs typeface="Lucida Sans Unicode"/>
              </a:rPr>
              <a:t>=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capacity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min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cut.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940" y="3373483"/>
            <a:ext cx="6597562" cy="25456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4618" y="6599087"/>
            <a:ext cx="7675745" cy="230577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70132" y="3382085"/>
            <a:ext cx="4207982" cy="261924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604204" y="2050143"/>
            <a:ext cx="1405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strong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duality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130140" y="1818960"/>
            <a:ext cx="392430" cy="344170"/>
            <a:chOff x="8130140" y="1818960"/>
            <a:chExt cx="392430" cy="344170"/>
          </a:xfrm>
        </p:grpSpPr>
        <p:sp>
          <p:nvSpPr>
            <p:cNvPr id="9" name="object 9"/>
            <p:cNvSpPr/>
            <p:nvPr/>
          </p:nvSpPr>
          <p:spPr>
            <a:xfrm>
              <a:off x="8189475" y="1870723"/>
              <a:ext cx="320675" cy="280035"/>
            </a:xfrm>
            <a:custGeom>
              <a:avLst/>
              <a:gdLst/>
              <a:ahLst/>
              <a:cxnLst/>
              <a:rect l="l" t="t" r="r" b="b"/>
              <a:pathLst>
                <a:path w="320675" h="280035">
                  <a:moveTo>
                    <a:pt x="0" y="0"/>
                  </a:moveTo>
                  <a:lnTo>
                    <a:pt x="9569" y="8348"/>
                  </a:lnTo>
                  <a:lnTo>
                    <a:pt x="320388" y="279511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30140" y="1818960"/>
              <a:ext cx="132080" cy="126364"/>
            </a:xfrm>
            <a:custGeom>
              <a:avLst/>
              <a:gdLst/>
              <a:ahLst/>
              <a:cxnLst/>
              <a:rect l="l" t="t" r="r" b="b"/>
              <a:pathLst>
                <a:path w="132079" h="126364">
                  <a:moveTo>
                    <a:pt x="0" y="0"/>
                  </a:moveTo>
                  <a:lnTo>
                    <a:pt x="51796" y="126086"/>
                  </a:lnTo>
                  <a:lnTo>
                    <a:pt x="68903" y="60112"/>
                  </a:lnTo>
                  <a:lnTo>
                    <a:pt x="131946" y="34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Max-flow</a:t>
            </a:r>
            <a:r>
              <a:rPr spc="20" dirty="0"/>
              <a:t> </a:t>
            </a:r>
            <a:r>
              <a:rPr spc="-114" dirty="0"/>
              <a:t>min-</a:t>
            </a:r>
            <a:r>
              <a:rPr dirty="0"/>
              <a:t>cut</a:t>
            </a:r>
            <a:r>
              <a:rPr spc="30" dirty="0"/>
              <a:t> </a:t>
            </a:r>
            <a:r>
              <a:rPr spc="-10" dirty="0"/>
              <a:t>theorem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221740"/>
            <a:ext cx="11161395" cy="292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5404485" algn="l"/>
              </a:tabLst>
            </a:pPr>
            <a:r>
              <a:rPr sz="2400" spc="-85" dirty="0">
                <a:solidFill>
                  <a:srgbClr val="0048AA"/>
                </a:solidFill>
                <a:latin typeface="Lucida Sans Unicode"/>
                <a:cs typeface="Lucida Sans Unicode"/>
              </a:rPr>
              <a:t>Max-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flow</a:t>
            </a: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10" dirty="0">
                <a:solidFill>
                  <a:srgbClr val="0048AA"/>
                </a:solidFill>
                <a:latin typeface="Lucida Sans Unicode"/>
                <a:cs typeface="Lucida Sans Unicode"/>
              </a:rPr>
              <a:t>min-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cut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Value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max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405" dirty="0">
                <a:latin typeface="Lucida Sans Unicode"/>
                <a:cs typeface="Lucida Sans Unicode"/>
              </a:rPr>
              <a:t>=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capacity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min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cut.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Augmenting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path</a:t>
            </a:r>
            <a:r>
              <a:rPr sz="24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f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max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paths.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spc="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following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three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conditions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equivalent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1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:</a:t>
            </a:r>
            <a:endParaRPr sz="2400">
              <a:latin typeface="Lucida Sans Unicode"/>
              <a:cs typeface="Lucida Sans Unicode"/>
            </a:endParaRPr>
          </a:p>
          <a:p>
            <a:pPr marL="485140" indent="-280035">
              <a:lnSpc>
                <a:spcPct val="100000"/>
              </a:lnSpc>
              <a:spcBef>
                <a:spcPts val="919"/>
              </a:spcBef>
              <a:buAutoNum type="romanLcPeriod"/>
              <a:tabLst>
                <a:tab pos="485140" algn="l"/>
                <a:tab pos="6809105" algn="l"/>
                <a:tab pos="7133590" algn="l"/>
              </a:tabLst>
            </a:pP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cut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cap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B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=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latin typeface="Times New Roman"/>
                <a:cs typeface="Times New Roman"/>
              </a:rPr>
              <a:t>val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9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574040" indent="-465455">
              <a:lnSpc>
                <a:spcPct val="100000"/>
              </a:lnSpc>
              <a:spcBef>
                <a:spcPts val="919"/>
              </a:spcBef>
              <a:buFont typeface="Lucida Sans Unicode"/>
              <a:buAutoNum type="romanLcPeriod"/>
              <a:tabLst>
                <a:tab pos="574040" algn="l"/>
                <a:tab pos="819150" algn="l"/>
              </a:tabLst>
            </a:pPr>
            <a:r>
              <a:rPr sz="2400" i="1" spc="-50" dirty="0">
                <a:latin typeface="Times New Roman"/>
                <a:cs typeface="Times New Roman"/>
              </a:rPr>
              <a:t>f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max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flow.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4234179"/>
            <a:ext cx="73666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Lucida Sans Unicode"/>
                <a:cs typeface="Lucida Sans Unicode"/>
              </a:rPr>
              <a:t>iii.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respect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f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100" y="5199379"/>
            <a:ext cx="5990590" cy="91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</a:t>
            </a:r>
            <a:r>
              <a:rPr sz="2400" spc="-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i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606060"/>
                </a:solidFill>
                <a:latin typeface="Symbol"/>
                <a:cs typeface="Symbol"/>
              </a:rPr>
              <a:t></a:t>
            </a:r>
            <a:r>
              <a:rPr sz="2400" spc="150" dirty="0">
                <a:solidFill>
                  <a:srgbClr val="606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ii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]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4355"/>
              </a:lnSpc>
              <a:tabLst>
                <a:tab pos="5822950" algn="l"/>
              </a:tabLst>
            </a:pPr>
            <a:r>
              <a:rPr sz="5775" spc="-67" baseline="-4329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This is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weak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duality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corollary.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24528" y="4201855"/>
            <a:ext cx="291274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6420" marR="5080" indent="-554355">
              <a:lnSpc>
                <a:spcPts val="2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if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Ford–Fulkerson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terminates,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then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f</a:t>
            </a:r>
            <a:r>
              <a:rPr sz="1800" i="1" spc="4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is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max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flow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31200" y="4414423"/>
            <a:ext cx="508000" cy="121920"/>
            <a:chOff x="8331200" y="4414423"/>
            <a:chExt cx="508000" cy="121920"/>
          </a:xfrm>
        </p:grpSpPr>
        <p:sp>
          <p:nvSpPr>
            <p:cNvPr id="8" name="object 8"/>
            <p:cNvSpPr/>
            <p:nvPr/>
          </p:nvSpPr>
          <p:spPr>
            <a:xfrm>
              <a:off x="8409939" y="4475383"/>
              <a:ext cx="429259" cy="0"/>
            </a:xfrm>
            <a:custGeom>
              <a:avLst/>
              <a:gdLst/>
              <a:ahLst/>
              <a:cxnLst/>
              <a:rect l="l" t="t" r="r" b="b"/>
              <a:pathLst>
                <a:path w="429259">
                  <a:moveTo>
                    <a:pt x="0" y="0"/>
                  </a:moveTo>
                  <a:lnTo>
                    <a:pt x="12699" y="0"/>
                  </a:lnTo>
                  <a:lnTo>
                    <a:pt x="429259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31200" y="441442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91440" y="6096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Max-flow</a:t>
            </a:r>
            <a:r>
              <a:rPr spc="20" dirty="0"/>
              <a:t> </a:t>
            </a:r>
            <a:r>
              <a:rPr spc="-114" dirty="0"/>
              <a:t>min-</a:t>
            </a:r>
            <a:r>
              <a:rPr dirty="0"/>
              <a:t>cut</a:t>
            </a:r>
            <a:r>
              <a:rPr spc="30" dirty="0"/>
              <a:t> </a:t>
            </a:r>
            <a:r>
              <a:rPr spc="-10" dirty="0"/>
              <a:t>theorem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800100" y="1221740"/>
            <a:ext cx="11161395" cy="5853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5404485" algn="l"/>
              </a:tabLst>
            </a:pPr>
            <a:r>
              <a:rPr sz="2400" spc="-85" dirty="0">
                <a:solidFill>
                  <a:srgbClr val="0048AA"/>
                </a:solidFill>
                <a:latin typeface="Lucida Sans Unicode"/>
                <a:cs typeface="Lucida Sans Unicode"/>
              </a:rPr>
              <a:t>Max-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flow</a:t>
            </a: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10" dirty="0">
                <a:solidFill>
                  <a:srgbClr val="0048AA"/>
                </a:solidFill>
                <a:latin typeface="Lucida Sans Unicode"/>
                <a:cs typeface="Lucida Sans Unicode"/>
              </a:rPr>
              <a:t>min-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cut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Value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max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405" dirty="0">
                <a:latin typeface="Lucida Sans Unicode"/>
                <a:cs typeface="Lucida Sans Unicode"/>
              </a:rPr>
              <a:t>=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capacity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min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cut.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Augmenting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path</a:t>
            </a:r>
            <a:r>
              <a:rPr sz="24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f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max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paths.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spc="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following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three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conditions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equivalent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1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:</a:t>
            </a:r>
            <a:endParaRPr sz="2400">
              <a:latin typeface="Lucida Sans Unicode"/>
              <a:cs typeface="Lucida Sans Unicode"/>
            </a:endParaRPr>
          </a:p>
          <a:p>
            <a:pPr marL="485140" indent="-280035">
              <a:lnSpc>
                <a:spcPct val="100000"/>
              </a:lnSpc>
              <a:spcBef>
                <a:spcPts val="919"/>
              </a:spcBef>
              <a:buAutoNum type="romanLcPeriod"/>
              <a:tabLst>
                <a:tab pos="485140" algn="l"/>
                <a:tab pos="6809105" algn="l"/>
                <a:tab pos="7133590" algn="l"/>
              </a:tabLst>
            </a:pP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cut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cap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B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=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latin typeface="Times New Roman"/>
                <a:cs typeface="Times New Roman"/>
              </a:rPr>
              <a:t>val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9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574040" indent="-465455">
              <a:lnSpc>
                <a:spcPct val="100000"/>
              </a:lnSpc>
              <a:spcBef>
                <a:spcPts val="919"/>
              </a:spcBef>
              <a:buFont typeface="Lucida Sans Unicode"/>
              <a:buAutoNum type="romanLcPeriod"/>
              <a:tabLst>
                <a:tab pos="574040" algn="l"/>
                <a:tab pos="819150" algn="l"/>
              </a:tabLst>
            </a:pPr>
            <a:r>
              <a:rPr sz="2400" i="1" spc="-50" dirty="0">
                <a:latin typeface="Times New Roman"/>
                <a:cs typeface="Times New Roman"/>
              </a:rPr>
              <a:t>f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max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flow.</a:t>
            </a:r>
            <a:endParaRPr sz="2400">
              <a:latin typeface="Lucida Sans Unicode"/>
              <a:cs typeface="Lucida Sans Unicode"/>
            </a:endParaRPr>
          </a:p>
          <a:p>
            <a:pPr marL="469265" indent="-456565">
              <a:lnSpc>
                <a:spcPct val="100000"/>
              </a:lnSpc>
              <a:spcBef>
                <a:spcPts val="919"/>
              </a:spcBef>
              <a:buAutoNum type="romanLcPeriod"/>
              <a:tabLst>
                <a:tab pos="469265" algn="l"/>
              </a:tabLst>
            </a:pP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respect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f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5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ts val="2615"/>
              </a:lnSpc>
              <a:tabLst>
                <a:tab pos="1625600" algn="l"/>
                <a:tab pos="5495925" algn="l"/>
              </a:tabLst>
            </a:pP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</a:t>
            </a:r>
            <a:r>
              <a:rPr sz="24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ii</a:t>
            </a:r>
            <a:r>
              <a:rPr sz="2400" spc="-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606060"/>
                </a:solidFill>
                <a:latin typeface="Symbol"/>
                <a:cs typeface="Symbol"/>
              </a:rPr>
              <a:t></a:t>
            </a:r>
            <a:r>
              <a:rPr sz="2400" spc="145" dirty="0">
                <a:solidFill>
                  <a:srgbClr val="606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iii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We</a:t>
            </a:r>
            <a:r>
              <a:rPr sz="2400" spc="2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prove</a:t>
            </a:r>
            <a:r>
              <a:rPr sz="2400" spc="3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contrapositive: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Times New Roman"/>
                <a:cs typeface="Times New Roman"/>
              </a:rPr>
              <a:t>¬</a:t>
            </a:r>
            <a:r>
              <a:rPr sz="2400" spc="-5" dirty="0">
                <a:solidFill>
                  <a:srgbClr val="606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iii</a:t>
            </a:r>
            <a:r>
              <a:rPr sz="2400" spc="-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606060"/>
                </a:solidFill>
                <a:latin typeface="Symbol"/>
                <a:cs typeface="Symbol"/>
              </a:rPr>
              <a:t></a:t>
            </a:r>
            <a:r>
              <a:rPr sz="2400" spc="150" dirty="0">
                <a:solidFill>
                  <a:srgbClr val="606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06060"/>
                </a:solidFill>
                <a:latin typeface="Times New Roman"/>
                <a:cs typeface="Times New Roman"/>
              </a:rPr>
              <a:t>¬</a:t>
            </a:r>
            <a:r>
              <a:rPr sz="2400" spc="-5" dirty="0">
                <a:solidFill>
                  <a:srgbClr val="60606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ii.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3945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Suppose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respect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f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3800"/>
              </a:lnSpc>
              <a:tabLst>
                <a:tab pos="3593465" algn="l"/>
              </a:tabLst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improve</a:t>
            </a:r>
            <a:r>
              <a:rPr sz="2400" spc="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60" dirty="0">
                <a:latin typeface="Lucida Sans Unicode"/>
                <a:cs typeface="Lucida Sans Unicode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f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spc="55" dirty="0">
                <a:latin typeface="Lucida Sans Unicode"/>
                <a:cs typeface="Lucida Sans Unicode"/>
              </a:rPr>
              <a:t>by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sending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along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this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path.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4210"/>
              </a:lnSpc>
              <a:tabLst>
                <a:tab pos="1642110" algn="l"/>
                <a:tab pos="1887220" algn="l"/>
                <a:tab pos="4843145" algn="l"/>
              </a:tabLst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Thus,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i="1" spc="-50" dirty="0">
                <a:latin typeface="Times New Roman"/>
                <a:cs typeface="Times New Roman"/>
              </a:rPr>
              <a:t>f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max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flow.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9551670" cy="1875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</a:t>
            </a:r>
            <a:r>
              <a:rPr sz="2400" spc="-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iii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606060"/>
                </a:solidFill>
                <a:latin typeface="Symbol"/>
                <a:cs typeface="Symbol"/>
              </a:rPr>
              <a:t></a:t>
            </a:r>
            <a:r>
              <a:rPr sz="2400" spc="145" dirty="0">
                <a:solidFill>
                  <a:srgbClr val="60606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i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]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  <a:tabLst>
                <a:tab pos="1440180" algn="l"/>
              </a:tabLst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Let </a:t>
            </a:r>
            <a:r>
              <a:rPr sz="2400" i="1" spc="-50" dirty="0">
                <a:latin typeface="Times New Roman"/>
                <a:cs typeface="Times New Roman"/>
              </a:rPr>
              <a:t>f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paths.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=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reachable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from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residual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network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G</a:t>
            </a:r>
            <a:r>
              <a:rPr sz="2400" i="1" spc="-37" baseline="-6944" dirty="0">
                <a:latin typeface="Times New Roman"/>
                <a:cs typeface="Times New Roman"/>
              </a:rPr>
              <a:t>f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  <a:tabLst>
                <a:tab pos="3429000" algn="l"/>
              </a:tabLst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spc="50" dirty="0">
                <a:latin typeface="Lucida Sans Unicode"/>
                <a:cs typeface="Lucida Sans Unicode"/>
              </a:rPr>
              <a:t>By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definition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: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3086100"/>
            <a:ext cx="4715510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940175" algn="l"/>
              </a:tabLst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spc="50" dirty="0">
                <a:latin typeface="Lucida Sans Unicode"/>
                <a:cs typeface="Lucida Sans Unicode"/>
              </a:rPr>
              <a:t>By</a:t>
            </a:r>
            <a:r>
              <a:rPr sz="2400" dirty="0">
                <a:latin typeface="Lucida Sans Unicode"/>
                <a:cs typeface="Lucida Sans Unicode"/>
              </a:rPr>
              <a:t> definition of flow </a:t>
            </a:r>
            <a:r>
              <a:rPr sz="2400" i="1" spc="-25" dirty="0">
                <a:latin typeface="Times New Roman"/>
                <a:cs typeface="Times New Roman"/>
              </a:rPr>
              <a:t>f</a:t>
            </a:r>
            <a:r>
              <a:rPr sz="2400" spc="-25" dirty="0">
                <a:latin typeface="Times New Roman"/>
                <a:cs typeface="Times New Roman"/>
              </a:rPr>
              <a:t>: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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Max-flow</a:t>
            </a:r>
            <a:r>
              <a:rPr spc="20" dirty="0"/>
              <a:t> </a:t>
            </a:r>
            <a:r>
              <a:rPr spc="-114" dirty="0"/>
              <a:t>min-</a:t>
            </a:r>
            <a:r>
              <a:rPr dirty="0"/>
              <a:t>cut</a:t>
            </a:r>
            <a:r>
              <a:rPr spc="30" dirty="0"/>
              <a:t> </a:t>
            </a:r>
            <a:r>
              <a:rPr spc="-10" dirty="0"/>
              <a:t>theorem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806334" y="4562168"/>
            <a:ext cx="5548630" cy="3152775"/>
            <a:chOff x="6806334" y="4562168"/>
            <a:chExt cx="5548630" cy="3152775"/>
          </a:xfrm>
        </p:grpSpPr>
        <p:sp>
          <p:nvSpPr>
            <p:cNvPr id="8" name="object 8"/>
            <p:cNvSpPr/>
            <p:nvPr/>
          </p:nvSpPr>
          <p:spPr>
            <a:xfrm>
              <a:off x="10369973" y="4672721"/>
              <a:ext cx="1985010" cy="3041650"/>
            </a:xfrm>
            <a:custGeom>
              <a:avLst/>
              <a:gdLst/>
              <a:ahLst/>
              <a:cxnLst/>
              <a:rect l="l" t="t" r="r" b="b"/>
              <a:pathLst>
                <a:path w="1985009" h="3041650">
                  <a:moveTo>
                    <a:pt x="1100865" y="0"/>
                  </a:moveTo>
                  <a:lnTo>
                    <a:pt x="1048821" y="1567"/>
                  </a:lnTo>
                  <a:lnTo>
                    <a:pt x="1001042" y="5111"/>
                  </a:lnTo>
                  <a:lnTo>
                    <a:pt x="956461" y="10160"/>
                  </a:lnTo>
                  <a:lnTo>
                    <a:pt x="914013" y="16243"/>
                  </a:lnTo>
                  <a:lnTo>
                    <a:pt x="831249" y="29633"/>
                  </a:lnTo>
                  <a:lnTo>
                    <a:pt x="788801" y="35999"/>
                  </a:lnTo>
                  <a:lnTo>
                    <a:pt x="744220" y="41518"/>
                  </a:lnTo>
                  <a:lnTo>
                    <a:pt x="696441" y="45720"/>
                  </a:lnTo>
                  <a:lnTo>
                    <a:pt x="644397" y="48135"/>
                  </a:lnTo>
                  <a:lnTo>
                    <a:pt x="587023" y="48292"/>
                  </a:lnTo>
                  <a:lnTo>
                    <a:pt x="542985" y="69092"/>
                  </a:lnTo>
                  <a:lnTo>
                    <a:pt x="498885" y="85252"/>
                  </a:lnTo>
                  <a:lnTo>
                    <a:pt x="454660" y="98527"/>
                  </a:lnTo>
                  <a:lnTo>
                    <a:pt x="410247" y="110673"/>
                  </a:lnTo>
                  <a:lnTo>
                    <a:pt x="365582" y="123446"/>
                  </a:lnTo>
                  <a:lnTo>
                    <a:pt x="320605" y="138603"/>
                  </a:lnTo>
                  <a:lnTo>
                    <a:pt x="277424" y="155042"/>
                  </a:lnTo>
                  <a:lnTo>
                    <a:pt x="225778" y="175291"/>
                  </a:lnTo>
                  <a:lnTo>
                    <a:pt x="175824" y="196387"/>
                  </a:lnTo>
                  <a:lnTo>
                    <a:pt x="137725" y="215367"/>
                  </a:lnTo>
                  <a:lnTo>
                    <a:pt x="118039" y="239179"/>
                  </a:lnTo>
                  <a:lnTo>
                    <a:pt x="110630" y="246976"/>
                  </a:lnTo>
                  <a:lnTo>
                    <a:pt x="101423" y="251315"/>
                  </a:lnTo>
                  <a:lnTo>
                    <a:pt x="91157" y="254595"/>
                  </a:lnTo>
                  <a:lnTo>
                    <a:pt x="80468" y="257453"/>
                  </a:lnTo>
                  <a:lnTo>
                    <a:pt x="69990" y="260523"/>
                  </a:lnTo>
                  <a:lnTo>
                    <a:pt x="88088" y="261087"/>
                  </a:lnTo>
                  <a:lnTo>
                    <a:pt x="89464" y="268425"/>
                  </a:lnTo>
                  <a:lnTo>
                    <a:pt x="81103" y="291002"/>
                  </a:lnTo>
                  <a:lnTo>
                    <a:pt x="69990" y="337287"/>
                  </a:lnTo>
                  <a:lnTo>
                    <a:pt x="47077" y="371311"/>
                  </a:lnTo>
                  <a:lnTo>
                    <a:pt x="31550" y="416513"/>
                  </a:lnTo>
                  <a:lnTo>
                    <a:pt x="21946" y="468863"/>
                  </a:lnTo>
                  <a:lnTo>
                    <a:pt x="16805" y="524334"/>
                  </a:lnTo>
                  <a:lnTo>
                    <a:pt x="14666" y="578896"/>
                  </a:lnTo>
                  <a:lnTo>
                    <a:pt x="14067" y="628521"/>
                  </a:lnTo>
                  <a:lnTo>
                    <a:pt x="13549" y="668963"/>
                  </a:lnTo>
                  <a:lnTo>
                    <a:pt x="12069" y="719924"/>
                  </a:lnTo>
                  <a:lnTo>
                    <a:pt x="10717" y="771166"/>
                  </a:lnTo>
                  <a:lnTo>
                    <a:pt x="9496" y="822085"/>
                  </a:lnTo>
                  <a:lnTo>
                    <a:pt x="8380" y="872978"/>
                  </a:lnTo>
                  <a:lnTo>
                    <a:pt x="7350" y="923866"/>
                  </a:lnTo>
                  <a:lnTo>
                    <a:pt x="6388" y="974766"/>
                  </a:lnTo>
                  <a:lnTo>
                    <a:pt x="5536" y="1022324"/>
                  </a:lnTo>
                  <a:lnTo>
                    <a:pt x="2017" y="1226094"/>
                  </a:lnTo>
                  <a:lnTo>
                    <a:pt x="1005" y="1281462"/>
                  </a:lnTo>
                  <a:lnTo>
                    <a:pt x="0" y="1332967"/>
                  </a:lnTo>
                  <a:lnTo>
                    <a:pt x="6881" y="1382672"/>
                  </a:lnTo>
                  <a:lnTo>
                    <a:pt x="12905" y="1432441"/>
                  </a:lnTo>
                  <a:lnTo>
                    <a:pt x="18154" y="1482267"/>
                  </a:lnTo>
                  <a:lnTo>
                    <a:pt x="22713" y="1532142"/>
                  </a:lnTo>
                  <a:lnTo>
                    <a:pt x="26664" y="1582061"/>
                  </a:lnTo>
                  <a:lnTo>
                    <a:pt x="30091" y="1632016"/>
                  </a:lnTo>
                  <a:lnTo>
                    <a:pt x="33078" y="1682001"/>
                  </a:lnTo>
                  <a:lnTo>
                    <a:pt x="35706" y="1732008"/>
                  </a:lnTo>
                  <a:lnTo>
                    <a:pt x="38060" y="1782031"/>
                  </a:lnTo>
                  <a:lnTo>
                    <a:pt x="40223" y="1832062"/>
                  </a:lnTo>
                  <a:lnTo>
                    <a:pt x="44263" y="1930996"/>
                  </a:lnTo>
                  <a:lnTo>
                    <a:pt x="46291" y="1979573"/>
                  </a:lnTo>
                  <a:lnTo>
                    <a:pt x="48630" y="2032140"/>
                  </a:lnTo>
                  <a:lnTo>
                    <a:pt x="51087" y="2082112"/>
                  </a:lnTo>
                  <a:lnTo>
                    <a:pt x="53852" y="2132053"/>
                  </a:lnTo>
                  <a:lnTo>
                    <a:pt x="57010" y="2181954"/>
                  </a:lnTo>
                  <a:lnTo>
                    <a:pt x="60643" y="2231809"/>
                  </a:lnTo>
                  <a:lnTo>
                    <a:pt x="64834" y="2281612"/>
                  </a:lnTo>
                  <a:lnTo>
                    <a:pt x="69667" y="2331354"/>
                  </a:lnTo>
                  <a:lnTo>
                    <a:pt x="75226" y="2381030"/>
                  </a:lnTo>
                  <a:lnTo>
                    <a:pt x="81592" y="2430633"/>
                  </a:lnTo>
                  <a:lnTo>
                    <a:pt x="88851" y="2480155"/>
                  </a:lnTo>
                  <a:lnTo>
                    <a:pt x="97085" y="2529590"/>
                  </a:lnTo>
                  <a:lnTo>
                    <a:pt x="116840" y="2564585"/>
                  </a:lnTo>
                  <a:lnTo>
                    <a:pt x="153529" y="2619901"/>
                  </a:lnTo>
                  <a:lnTo>
                    <a:pt x="184643" y="2639585"/>
                  </a:lnTo>
                  <a:lnTo>
                    <a:pt x="194169" y="2646994"/>
                  </a:lnTo>
                  <a:lnTo>
                    <a:pt x="202247" y="2658212"/>
                  </a:lnTo>
                  <a:lnTo>
                    <a:pt x="209691" y="2670701"/>
                  </a:lnTo>
                  <a:lnTo>
                    <a:pt x="216711" y="2683189"/>
                  </a:lnTo>
                  <a:lnTo>
                    <a:pt x="223519" y="2694407"/>
                  </a:lnTo>
                  <a:lnTo>
                    <a:pt x="268781" y="2722911"/>
                  </a:lnTo>
                  <a:lnTo>
                    <a:pt x="304517" y="2753109"/>
                  </a:lnTo>
                  <a:lnTo>
                    <a:pt x="338137" y="2788387"/>
                  </a:lnTo>
                  <a:lnTo>
                    <a:pt x="377049" y="2832132"/>
                  </a:lnTo>
                  <a:lnTo>
                    <a:pt x="409361" y="2847379"/>
                  </a:lnTo>
                  <a:lnTo>
                    <a:pt x="447019" y="2864556"/>
                  </a:lnTo>
                  <a:lnTo>
                    <a:pt x="489162" y="2883143"/>
                  </a:lnTo>
                  <a:lnTo>
                    <a:pt x="534926" y="2902624"/>
                  </a:lnTo>
                  <a:lnTo>
                    <a:pt x="583450" y="2922482"/>
                  </a:lnTo>
                  <a:lnTo>
                    <a:pt x="633871" y="2942198"/>
                  </a:lnTo>
                  <a:lnTo>
                    <a:pt x="685327" y="2961256"/>
                  </a:lnTo>
                  <a:lnTo>
                    <a:pt x="736955" y="2979138"/>
                  </a:lnTo>
                  <a:lnTo>
                    <a:pt x="787894" y="2995327"/>
                  </a:lnTo>
                  <a:lnTo>
                    <a:pt x="837280" y="3009305"/>
                  </a:lnTo>
                  <a:lnTo>
                    <a:pt x="884252" y="3020554"/>
                  </a:lnTo>
                  <a:lnTo>
                    <a:pt x="927947" y="3028559"/>
                  </a:lnTo>
                  <a:lnTo>
                    <a:pt x="983787" y="3035564"/>
                  </a:lnTo>
                  <a:lnTo>
                    <a:pt x="1039516" y="3039950"/>
                  </a:lnTo>
                  <a:lnTo>
                    <a:pt x="1094521" y="3041603"/>
                  </a:lnTo>
                  <a:lnTo>
                    <a:pt x="1148187" y="3040414"/>
                  </a:lnTo>
                  <a:lnTo>
                    <a:pt x="1199902" y="3036270"/>
                  </a:lnTo>
                  <a:lnTo>
                    <a:pt x="1249053" y="3029060"/>
                  </a:lnTo>
                  <a:lnTo>
                    <a:pt x="1295026" y="3018673"/>
                  </a:lnTo>
                  <a:lnTo>
                    <a:pt x="1337209" y="3004996"/>
                  </a:lnTo>
                  <a:lnTo>
                    <a:pt x="1374987" y="2987919"/>
                  </a:lnTo>
                  <a:lnTo>
                    <a:pt x="1420012" y="2933496"/>
                  </a:lnTo>
                  <a:lnTo>
                    <a:pt x="1443222" y="2885900"/>
                  </a:lnTo>
                  <a:lnTo>
                    <a:pt x="1466599" y="2830834"/>
                  </a:lnTo>
                  <a:lnTo>
                    <a:pt x="1489920" y="2772887"/>
                  </a:lnTo>
                  <a:lnTo>
                    <a:pt x="1512962" y="2716650"/>
                  </a:lnTo>
                  <a:lnTo>
                    <a:pt x="1535503" y="2666713"/>
                  </a:lnTo>
                  <a:lnTo>
                    <a:pt x="1557318" y="2627664"/>
                  </a:lnTo>
                  <a:lnTo>
                    <a:pt x="1578187" y="2604096"/>
                  </a:lnTo>
                  <a:lnTo>
                    <a:pt x="1601350" y="2567929"/>
                  </a:lnTo>
                  <a:lnTo>
                    <a:pt x="1622004" y="2527749"/>
                  </a:lnTo>
                  <a:lnTo>
                    <a:pt x="1641405" y="2484433"/>
                  </a:lnTo>
                  <a:lnTo>
                    <a:pt x="1660805" y="2438860"/>
                  </a:lnTo>
                  <a:lnTo>
                    <a:pt x="1681460" y="2391907"/>
                  </a:lnTo>
                  <a:lnTo>
                    <a:pt x="1704623" y="2344452"/>
                  </a:lnTo>
                  <a:lnTo>
                    <a:pt x="1726911" y="2310117"/>
                  </a:lnTo>
                  <a:lnTo>
                    <a:pt x="1754925" y="2265791"/>
                  </a:lnTo>
                  <a:lnTo>
                    <a:pt x="1785547" y="2215304"/>
                  </a:lnTo>
                  <a:lnTo>
                    <a:pt x="1815655" y="2162486"/>
                  </a:lnTo>
                  <a:lnTo>
                    <a:pt x="1842129" y="2111170"/>
                  </a:lnTo>
                  <a:lnTo>
                    <a:pt x="1861850" y="2065185"/>
                  </a:lnTo>
                  <a:lnTo>
                    <a:pt x="1871698" y="2028363"/>
                  </a:lnTo>
                  <a:lnTo>
                    <a:pt x="1876390" y="1979573"/>
                  </a:lnTo>
                  <a:lnTo>
                    <a:pt x="1880353" y="1932124"/>
                  </a:lnTo>
                  <a:lnTo>
                    <a:pt x="1884081" y="1881995"/>
                  </a:lnTo>
                  <a:lnTo>
                    <a:pt x="1887494" y="1832062"/>
                  </a:lnTo>
                  <a:lnTo>
                    <a:pt x="1900722" y="1771919"/>
                  </a:lnTo>
                  <a:lnTo>
                    <a:pt x="1912683" y="1716026"/>
                  </a:lnTo>
                  <a:lnTo>
                    <a:pt x="1923449" y="1663741"/>
                  </a:lnTo>
                  <a:lnTo>
                    <a:pt x="1933083" y="1614550"/>
                  </a:lnTo>
                  <a:lnTo>
                    <a:pt x="1941648" y="1567938"/>
                  </a:lnTo>
                  <a:lnTo>
                    <a:pt x="1949206" y="1523390"/>
                  </a:lnTo>
                  <a:lnTo>
                    <a:pt x="1955821" y="1480391"/>
                  </a:lnTo>
                  <a:lnTo>
                    <a:pt x="1961555" y="1438426"/>
                  </a:lnTo>
                  <a:lnTo>
                    <a:pt x="1966472" y="1396981"/>
                  </a:lnTo>
                  <a:lnTo>
                    <a:pt x="1970634" y="1355540"/>
                  </a:lnTo>
                  <a:lnTo>
                    <a:pt x="1974104" y="1313588"/>
                  </a:lnTo>
                  <a:lnTo>
                    <a:pt x="1976944" y="1270611"/>
                  </a:lnTo>
                  <a:lnTo>
                    <a:pt x="1979219" y="1226094"/>
                  </a:lnTo>
                  <a:lnTo>
                    <a:pt x="1980991" y="1179521"/>
                  </a:lnTo>
                  <a:lnTo>
                    <a:pt x="1982322" y="1130379"/>
                  </a:lnTo>
                  <a:lnTo>
                    <a:pt x="1983276" y="1078151"/>
                  </a:lnTo>
                  <a:lnTo>
                    <a:pt x="1983877" y="1025697"/>
                  </a:lnTo>
                  <a:lnTo>
                    <a:pt x="1984223" y="974766"/>
                  </a:lnTo>
                  <a:lnTo>
                    <a:pt x="1984422" y="923866"/>
                  </a:lnTo>
                  <a:lnTo>
                    <a:pt x="1984546" y="822085"/>
                  </a:lnTo>
                  <a:lnTo>
                    <a:pt x="1984587" y="752717"/>
                  </a:lnTo>
                  <a:lnTo>
                    <a:pt x="1976631" y="720204"/>
                  </a:lnTo>
                  <a:lnTo>
                    <a:pt x="1976563" y="719924"/>
                  </a:lnTo>
                  <a:lnTo>
                    <a:pt x="1966607" y="669181"/>
                  </a:lnTo>
                  <a:lnTo>
                    <a:pt x="1955380" y="607101"/>
                  </a:lnTo>
                  <a:lnTo>
                    <a:pt x="1943802" y="541606"/>
                  </a:lnTo>
                  <a:lnTo>
                    <a:pt x="1932618" y="479744"/>
                  </a:lnTo>
                  <a:lnTo>
                    <a:pt x="1922619" y="428783"/>
                  </a:lnTo>
                  <a:lnTo>
                    <a:pt x="1914596" y="395988"/>
                  </a:lnTo>
                  <a:lnTo>
                    <a:pt x="1876737" y="364073"/>
                  </a:lnTo>
                  <a:lnTo>
                    <a:pt x="1843647" y="326522"/>
                  </a:lnTo>
                  <a:lnTo>
                    <a:pt x="1814134" y="285286"/>
                  </a:lnTo>
                  <a:lnTo>
                    <a:pt x="1787004" y="242316"/>
                  </a:lnTo>
                  <a:lnTo>
                    <a:pt x="1761067" y="199563"/>
                  </a:lnTo>
                  <a:lnTo>
                    <a:pt x="1718630" y="187017"/>
                  </a:lnTo>
                  <a:lnTo>
                    <a:pt x="1676469" y="166651"/>
                  </a:lnTo>
                  <a:lnTo>
                    <a:pt x="1634585" y="141150"/>
                  </a:lnTo>
                  <a:lnTo>
                    <a:pt x="1551646" y="85489"/>
                  </a:lnTo>
                  <a:lnTo>
                    <a:pt x="1510592" y="60699"/>
                  </a:lnTo>
                  <a:lnTo>
                    <a:pt x="1469815" y="41518"/>
                  </a:lnTo>
                  <a:lnTo>
                    <a:pt x="1435759" y="32549"/>
                  </a:lnTo>
                  <a:lnTo>
                    <a:pt x="1381008" y="23957"/>
                  </a:lnTo>
                  <a:lnTo>
                    <a:pt x="1316763" y="16243"/>
                  </a:lnTo>
                  <a:lnTo>
                    <a:pt x="1316946" y="16243"/>
                  </a:lnTo>
                  <a:lnTo>
                    <a:pt x="1158239" y="877"/>
                  </a:lnTo>
                  <a:lnTo>
                    <a:pt x="1100865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06334" y="4562168"/>
              <a:ext cx="2355215" cy="3058795"/>
            </a:xfrm>
            <a:custGeom>
              <a:avLst/>
              <a:gdLst/>
              <a:ahLst/>
              <a:cxnLst/>
              <a:rect l="l" t="t" r="r" b="b"/>
              <a:pathLst>
                <a:path w="2355215" h="3058795">
                  <a:moveTo>
                    <a:pt x="1414805" y="3051543"/>
                  </a:moveTo>
                  <a:lnTo>
                    <a:pt x="1138188" y="3051543"/>
                  </a:lnTo>
                  <a:lnTo>
                    <a:pt x="1187538" y="3051974"/>
                  </a:lnTo>
                  <a:lnTo>
                    <a:pt x="1229790" y="3052863"/>
                  </a:lnTo>
                  <a:lnTo>
                    <a:pt x="1265664" y="3054040"/>
                  </a:lnTo>
                  <a:lnTo>
                    <a:pt x="1342988" y="3057640"/>
                  </a:lnTo>
                  <a:lnTo>
                    <a:pt x="1361709" y="3058302"/>
                  </a:lnTo>
                  <a:lnTo>
                    <a:pt x="1374569" y="3058302"/>
                  </a:lnTo>
                  <a:lnTo>
                    <a:pt x="1387300" y="3057640"/>
                  </a:lnTo>
                  <a:lnTo>
                    <a:pt x="1398694" y="3056076"/>
                  </a:lnTo>
                  <a:lnTo>
                    <a:pt x="1409473" y="3053441"/>
                  </a:lnTo>
                  <a:lnTo>
                    <a:pt x="1414805" y="3051543"/>
                  </a:lnTo>
                  <a:close/>
                </a:path>
                <a:path w="2355215" h="3058795">
                  <a:moveTo>
                    <a:pt x="1047681" y="0"/>
                  </a:moveTo>
                  <a:lnTo>
                    <a:pt x="961690" y="10160"/>
                  </a:lnTo>
                  <a:lnTo>
                    <a:pt x="908402" y="19542"/>
                  </a:lnTo>
                  <a:lnTo>
                    <a:pt x="864721" y="34086"/>
                  </a:lnTo>
                  <a:lnTo>
                    <a:pt x="823288" y="63666"/>
                  </a:lnTo>
                  <a:lnTo>
                    <a:pt x="785743" y="101604"/>
                  </a:lnTo>
                  <a:lnTo>
                    <a:pt x="750485" y="142492"/>
                  </a:lnTo>
                  <a:lnTo>
                    <a:pt x="715914" y="180921"/>
                  </a:lnTo>
                  <a:lnTo>
                    <a:pt x="678915" y="216999"/>
                  </a:lnTo>
                  <a:lnTo>
                    <a:pt x="640290" y="252785"/>
                  </a:lnTo>
                  <a:lnTo>
                    <a:pt x="602479" y="289737"/>
                  </a:lnTo>
                  <a:lnTo>
                    <a:pt x="567919" y="329310"/>
                  </a:lnTo>
                  <a:lnTo>
                    <a:pt x="539052" y="372963"/>
                  </a:lnTo>
                  <a:lnTo>
                    <a:pt x="518317" y="422151"/>
                  </a:lnTo>
                  <a:lnTo>
                    <a:pt x="478700" y="455315"/>
                  </a:lnTo>
                  <a:lnTo>
                    <a:pt x="442596" y="494268"/>
                  </a:lnTo>
                  <a:lnTo>
                    <a:pt x="411176" y="537878"/>
                  </a:lnTo>
                  <a:lnTo>
                    <a:pt x="385611" y="585012"/>
                  </a:lnTo>
                  <a:lnTo>
                    <a:pt x="367071" y="634537"/>
                  </a:lnTo>
                  <a:lnTo>
                    <a:pt x="292393" y="687820"/>
                  </a:lnTo>
                  <a:lnTo>
                    <a:pt x="248333" y="719850"/>
                  </a:lnTo>
                  <a:lnTo>
                    <a:pt x="204572" y="753211"/>
                  </a:lnTo>
                  <a:lnTo>
                    <a:pt x="164695" y="786204"/>
                  </a:lnTo>
                  <a:lnTo>
                    <a:pt x="132285" y="817134"/>
                  </a:lnTo>
                  <a:lnTo>
                    <a:pt x="99111" y="871178"/>
                  </a:lnTo>
                  <a:lnTo>
                    <a:pt x="85541" y="929847"/>
                  </a:lnTo>
                  <a:lnTo>
                    <a:pt x="79214" y="959672"/>
                  </a:lnTo>
                  <a:lnTo>
                    <a:pt x="49960" y="1026150"/>
                  </a:lnTo>
                  <a:lnTo>
                    <a:pt x="38416" y="1068075"/>
                  </a:lnTo>
                  <a:lnTo>
                    <a:pt x="28727" y="1114857"/>
                  </a:lnTo>
                  <a:lnTo>
                    <a:pt x="20743" y="1165791"/>
                  </a:lnTo>
                  <a:lnTo>
                    <a:pt x="14314" y="1220177"/>
                  </a:lnTo>
                  <a:lnTo>
                    <a:pt x="9291" y="1277312"/>
                  </a:lnTo>
                  <a:lnTo>
                    <a:pt x="5522" y="1336494"/>
                  </a:lnTo>
                  <a:lnTo>
                    <a:pt x="2859" y="1397021"/>
                  </a:lnTo>
                  <a:lnTo>
                    <a:pt x="1151" y="1458192"/>
                  </a:lnTo>
                  <a:lnTo>
                    <a:pt x="248" y="1519303"/>
                  </a:lnTo>
                  <a:lnTo>
                    <a:pt x="0" y="1579653"/>
                  </a:lnTo>
                  <a:lnTo>
                    <a:pt x="143" y="1612580"/>
                  </a:lnTo>
                  <a:lnTo>
                    <a:pt x="256" y="1638540"/>
                  </a:lnTo>
                  <a:lnTo>
                    <a:pt x="868" y="1695262"/>
                  </a:lnTo>
                  <a:lnTo>
                    <a:pt x="1685" y="1749117"/>
                  </a:lnTo>
                  <a:lnTo>
                    <a:pt x="3333" y="1845417"/>
                  </a:lnTo>
                  <a:lnTo>
                    <a:pt x="3864" y="1886458"/>
                  </a:lnTo>
                  <a:lnTo>
                    <a:pt x="3963" y="1912106"/>
                  </a:lnTo>
                  <a:lnTo>
                    <a:pt x="4000" y="1921823"/>
                  </a:lnTo>
                  <a:lnTo>
                    <a:pt x="3591" y="1950811"/>
                  </a:lnTo>
                  <a:lnTo>
                    <a:pt x="13959" y="2030128"/>
                  </a:lnTo>
                  <a:lnTo>
                    <a:pt x="24174" y="2099038"/>
                  </a:lnTo>
                  <a:lnTo>
                    <a:pt x="35304" y="2160574"/>
                  </a:lnTo>
                  <a:lnTo>
                    <a:pt x="56344" y="2216949"/>
                  </a:lnTo>
                  <a:lnTo>
                    <a:pt x="68580" y="2244645"/>
                  </a:lnTo>
                  <a:lnTo>
                    <a:pt x="79214" y="2273324"/>
                  </a:lnTo>
                  <a:lnTo>
                    <a:pt x="108171" y="2311938"/>
                  </a:lnTo>
                  <a:lnTo>
                    <a:pt x="130352" y="2355870"/>
                  </a:lnTo>
                  <a:lnTo>
                    <a:pt x="147519" y="2403443"/>
                  </a:lnTo>
                  <a:lnTo>
                    <a:pt x="161433" y="2452983"/>
                  </a:lnTo>
                  <a:lnTo>
                    <a:pt x="173856" y="2502814"/>
                  </a:lnTo>
                  <a:lnTo>
                    <a:pt x="186551" y="2551262"/>
                  </a:lnTo>
                  <a:lnTo>
                    <a:pt x="229775" y="2619845"/>
                  </a:lnTo>
                  <a:lnTo>
                    <a:pt x="247538" y="2648277"/>
                  </a:lnTo>
                  <a:lnTo>
                    <a:pt x="272264" y="2689097"/>
                  </a:lnTo>
                  <a:lnTo>
                    <a:pt x="297224" y="2729414"/>
                  </a:lnTo>
                  <a:lnTo>
                    <a:pt x="323239" y="2768724"/>
                  </a:lnTo>
                  <a:lnTo>
                    <a:pt x="351127" y="2806524"/>
                  </a:lnTo>
                  <a:lnTo>
                    <a:pt x="381708" y="2842310"/>
                  </a:lnTo>
                  <a:lnTo>
                    <a:pt x="425911" y="2860727"/>
                  </a:lnTo>
                  <a:lnTo>
                    <a:pt x="474212" y="2885815"/>
                  </a:lnTo>
                  <a:lnTo>
                    <a:pt x="523098" y="2914804"/>
                  </a:lnTo>
                  <a:lnTo>
                    <a:pt x="569058" y="2944927"/>
                  </a:lnTo>
                  <a:lnTo>
                    <a:pt x="608577" y="2973412"/>
                  </a:lnTo>
                  <a:lnTo>
                    <a:pt x="623595" y="2976977"/>
                  </a:lnTo>
                  <a:lnTo>
                    <a:pt x="669564" y="2989145"/>
                  </a:lnTo>
                  <a:lnTo>
                    <a:pt x="692739" y="3005861"/>
                  </a:lnTo>
                  <a:lnTo>
                    <a:pt x="703869" y="3014587"/>
                  </a:lnTo>
                  <a:lnTo>
                    <a:pt x="753540" y="3030699"/>
                  </a:lnTo>
                  <a:lnTo>
                    <a:pt x="804398" y="3039027"/>
                  </a:lnTo>
                  <a:lnTo>
                    <a:pt x="858886" y="3045719"/>
                  </a:lnTo>
                  <a:lnTo>
                    <a:pt x="940344" y="3054696"/>
                  </a:lnTo>
                  <a:lnTo>
                    <a:pt x="1015311" y="3052734"/>
                  </a:lnTo>
                  <a:lnTo>
                    <a:pt x="1081019" y="3051739"/>
                  </a:lnTo>
                  <a:lnTo>
                    <a:pt x="1414805" y="3051543"/>
                  </a:lnTo>
                  <a:lnTo>
                    <a:pt x="1460836" y="3028793"/>
                  </a:lnTo>
                  <a:lnTo>
                    <a:pt x="1501549" y="3005624"/>
                  </a:lnTo>
                  <a:lnTo>
                    <a:pt x="1528186" y="2990733"/>
                  </a:lnTo>
                  <a:lnTo>
                    <a:pt x="1559968" y="2973412"/>
                  </a:lnTo>
                  <a:lnTo>
                    <a:pt x="1714919" y="2941171"/>
                  </a:lnTo>
                  <a:lnTo>
                    <a:pt x="1760894" y="2929877"/>
                  </a:lnTo>
                  <a:lnTo>
                    <a:pt x="1804199" y="2916727"/>
                  </a:lnTo>
                  <a:lnTo>
                    <a:pt x="1844934" y="2900772"/>
                  </a:lnTo>
                  <a:lnTo>
                    <a:pt x="1883199" y="2881062"/>
                  </a:lnTo>
                  <a:lnTo>
                    <a:pt x="1919095" y="2856647"/>
                  </a:lnTo>
                  <a:lnTo>
                    <a:pt x="1952722" y="2826578"/>
                  </a:lnTo>
                  <a:lnTo>
                    <a:pt x="1968201" y="2778620"/>
                  </a:lnTo>
                  <a:lnTo>
                    <a:pt x="1986387" y="2732079"/>
                  </a:lnTo>
                  <a:lnTo>
                    <a:pt x="2006622" y="2686638"/>
                  </a:lnTo>
                  <a:lnTo>
                    <a:pt x="2028248" y="2641985"/>
                  </a:lnTo>
                  <a:lnTo>
                    <a:pt x="2050605" y="2597803"/>
                  </a:lnTo>
                  <a:lnTo>
                    <a:pt x="2073036" y="2553779"/>
                  </a:lnTo>
                  <a:lnTo>
                    <a:pt x="2094881" y="2509597"/>
                  </a:lnTo>
                  <a:lnTo>
                    <a:pt x="2115483" y="2464943"/>
                  </a:lnTo>
                  <a:lnTo>
                    <a:pt x="2134181" y="2419503"/>
                  </a:lnTo>
                  <a:lnTo>
                    <a:pt x="2150318" y="2372961"/>
                  </a:lnTo>
                  <a:lnTo>
                    <a:pt x="2175219" y="2340654"/>
                  </a:lnTo>
                  <a:lnTo>
                    <a:pt x="2198118" y="2304588"/>
                  </a:lnTo>
                  <a:lnTo>
                    <a:pt x="2219090" y="2265025"/>
                  </a:lnTo>
                  <a:lnTo>
                    <a:pt x="2238213" y="2222226"/>
                  </a:lnTo>
                  <a:lnTo>
                    <a:pt x="2255563" y="2176452"/>
                  </a:lnTo>
                  <a:lnTo>
                    <a:pt x="2271216" y="2127965"/>
                  </a:lnTo>
                  <a:lnTo>
                    <a:pt x="2285249" y="2077025"/>
                  </a:lnTo>
                  <a:lnTo>
                    <a:pt x="2297739" y="2023895"/>
                  </a:lnTo>
                  <a:lnTo>
                    <a:pt x="2308761" y="1968835"/>
                  </a:lnTo>
                  <a:lnTo>
                    <a:pt x="2318392" y="1912106"/>
                  </a:lnTo>
                  <a:lnTo>
                    <a:pt x="2326709" y="1853970"/>
                  </a:lnTo>
                  <a:lnTo>
                    <a:pt x="2333788" y="1794688"/>
                  </a:lnTo>
                  <a:lnTo>
                    <a:pt x="2339705" y="1734522"/>
                  </a:lnTo>
                  <a:lnTo>
                    <a:pt x="2344538" y="1673732"/>
                  </a:lnTo>
                  <a:lnTo>
                    <a:pt x="2348362" y="1612580"/>
                  </a:lnTo>
                  <a:lnTo>
                    <a:pt x="2351255" y="1551327"/>
                  </a:lnTo>
                  <a:lnTo>
                    <a:pt x="2353291" y="1490234"/>
                  </a:lnTo>
                  <a:lnTo>
                    <a:pt x="2354549" y="1429563"/>
                  </a:lnTo>
                  <a:lnTo>
                    <a:pt x="2355104" y="1369575"/>
                  </a:lnTo>
                  <a:lnTo>
                    <a:pt x="2355034" y="1310531"/>
                  </a:lnTo>
                  <a:lnTo>
                    <a:pt x="2354413" y="1252692"/>
                  </a:lnTo>
                  <a:lnTo>
                    <a:pt x="2353319" y="1196320"/>
                  </a:lnTo>
                  <a:lnTo>
                    <a:pt x="2351829" y="1141676"/>
                  </a:lnTo>
                  <a:lnTo>
                    <a:pt x="2350018" y="1089021"/>
                  </a:lnTo>
                  <a:lnTo>
                    <a:pt x="2347964" y="1038617"/>
                  </a:lnTo>
                  <a:lnTo>
                    <a:pt x="2345742" y="990724"/>
                  </a:lnTo>
                  <a:lnTo>
                    <a:pt x="2343430" y="945604"/>
                  </a:lnTo>
                  <a:lnTo>
                    <a:pt x="2341103" y="903518"/>
                  </a:lnTo>
                  <a:lnTo>
                    <a:pt x="2338839" y="864728"/>
                  </a:lnTo>
                  <a:lnTo>
                    <a:pt x="2334802" y="798079"/>
                  </a:lnTo>
                  <a:lnTo>
                    <a:pt x="2333182" y="770742"/>
                  </a:lnTo>
                  <a:lnTo>
                    <a:pt x="2331931" y="747746"/>
                  </a:lnTo>
                  <a:lnTo>
                    <a:pt x="2331124" y="729352"/>
                  </a:lnTo>
                  <a:lnTo>
                    <a:pt x="2330923" y="719850"/>
                  </a:lnTo>
                  <a:lnTo>
                    <a:pt x="2330838" y="715821"/>
                  </a:lnTo>
                  <a:lnTo>
                    <a:pt x="2329237" y="702506"/>
                  </a:lnTo>
                  <a:lnTo>
                    <a:pt x="2325349" y="689928"/>
                  </a:lnTo>
                  <a:lnTo>
                    <a:pt x="2320547" y="677842"/>
                  </a:lnTo>
                  <a:lnTo>
                    <a:pt x="2316201" y="666001"/>
                  </a:lnTo>
                  <a:lnTo>
                    <a:pt x="2293408" y="626958"/>
                  </a:lnTo>
                  <a:lnTo>
                    <a:pt x="2272901" y="587668"/>
                  </a:lnTo>
                  <a:lnTo>
                    <a:pt x="2255139" y="546904"/>
                  </a:lnTo>
                  <a:lnTo>
                    <a:pt x="2240578" y="503435"/>
                  </a:lnTo>
                  <a:lnTo>
                    <a:pt x="2213668" y="466767"/>
                  </a:lnTo>
                  <a:lnTo>
                    <a:pt x="2184471" y="436245"/>
                  </a:lnTo>
                  <a:lnTo>
                    <a:pt x="2153444" y="407197"/>
                  </a:lnTo>
                  <a:lnTo>
                    <a:pt x="2121045" y="374953"/>
                  </a:lnTo>
                  <a:lnTo>
                    <a:pt x="2085995" y="363731"/>
                  </a:lnTo>
                  <a:lnTo>
                    <a:pt x="2068392" y="356914"/>
                  </a:lnTo>
                  <a:lnTo>
                    <a:pt x="2054653" y="347579"/>
                  </a:lnTo>
                  <a:lnTo>
                    <a:pt x="2031195" y="328806"/>
                  </a:lnTo>
                  <a:lnTo>
                    <a:pt x="1984435" y="293670"/>
                  </a:lnTo>
                  <a:lnTo>
                    <a:pt x="1945022" y="275807"/>
                  </a:lnTo>
                  <a:lnTo>
                    <a:pt x="1872601" y="230249"/>
                  </a:lnTo>
                  <a:lnTo>
                    <a:pt x="1833188" y="212387"/>
                  </a:lnTo>
                  <a:lnTo>
                    <a:pt x="1785359" y="199774"/>
                  </a:lnTo>
                  <a:lnTo>
                    <a:pt x="1771307" y="198293"/>
                  </a:lnTo>
                  <a:lnTo>
                    <a:pt x="1749332" y="198293"/>
                  </a:lnTo>
                  <a:lnTo>
                    <a:pt x="1743842" y="197139"/>
                  </a:lnTo>
                  <a:lnTo>
                    <a:pt x="1743476" y="197139"/>
                  </a:lnTo>
                  <a:lnTo>
                    <a:pt x="1733633" y="187197"/>
                  </a:lnTo>
                  <a:lnTo>
                    <a:pt x="1711215" y="162567"/>
                  </a:lnTo>
                  <a:lnTo>
                    <a:pt x="1662933" y="147065"/>
                  </a:lnTo>
                  <a:lnTo>
                    <a:pt x="1621209" y="128543"/>
                  </a:lnTo>
                  <a:lnTo>
                    <a:pt x="1582646" y="106497"/>
                  </a:lnTo>
                  <a:lnTo>
                    <a:pt x="1543848" y="80423"/>
                  </a:lnTo>
                  <a:lnTo>
                    <a:pt x="1501421" y="49819"/>
                  </a:lnTo>
                  <a:lnTo>
                    <a:pt x="1446222" y="30976"/>
                  </a:lnTo>
                  <a:lnTo>
                    <a:pt x="1400048" y="18257"/>
                  </a:lnTo>
                  <a:lnTo>
                    <a:pt x="1340277" y="16026"/>
                  </a:lnTo>
                  <a:lnTo>
                    <a:pt x="1314938" y="15829"/>
                  </a:lnTo>
                  <a:lnTo>
                    <a:pt x="1282407" y="15096"/>
                  </a:lnTo>
                  <a:lnTo>
                    <a:pt x="1241004" y="13488"/>
                  </a:lnTo>
                  <a:lnTo>
                    <a:pt x="1189139" y="10662"/>
                  </a:lnTo>
                  <a:lnTo>
                    <a:pt x="1125228" y="6279"/>
                  </a:lnTo>
                  <a:lnTo>
                    <a:pt x="1047681" y="0"/>
                  </a:lnTo>
                  <a:close/>
                </a:path>
                <a:path w="2355215" h="3058795">
                  <a:moveTo>
                    <a:pt x="1760366" y="197139"/>
                  </a:moveTo>
                  <a:lnTo>
                    <a:pt x="1749332" y="198293"/>
                  </a:lnTo>
                  <a:lnTo>
                    <a:pt x="1771307" y="198293"/>
                  </a:lnTo>
                  <a:lnTo>
                    <a:pt x="1760366" y="197139"/>
                  </a:lnTo>
                  <a:close/>
                </a:path>
              </a:pathLst>
            </a:custGeom>
            <a:solidFill>
              <a:srgbClr val="003F83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64400" y="6762044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76106" y="0"/>
                  </a:moveTo>
                  <a:lnTo>
                    <a:pt x="131432" y="5731"/>
                  </a:lnTo>
                  <a:lnTo>
                    <a:pt x="89132" y="22924"/>
                  </a:lnTo>
                  <a:lnTo>
                    <a:pt x="51580" y="51580"/>
                  </a:lnTo>
                  <a:lnTo>
                    <a:pt x="22924" y="89133"/>
                  </a:lnTo>
                  <a:lnTo>
                    <a:pt x="5731" y="131433"/>
                  </a:lnTo>
                  <a:lnTo>
                    <a:pt x="0" y="176107"/>
                  </a:lnTo>
                  <a:lnTo>
                    <a:pt x="5731" y="220781"/>
                  </a:lnTo>
                  <a:lnTo>
                    <a:pt x="22924" y="263080"/>
                  </a:lnTo>
                  <a:lnTo>
                    <a:pt x="51580" y="300632"/>
                  </a:lnTo>
                  <a:lnTo>
                    <a:pt x="89132" y="329288"/>
                  </a:lnTo>
                  <a:lnTo>
                    <a:pt x="131432" y="346482"/>
                  </a:lnTo>
                  <a:lnTo>
                    <a:pt x="176106" y="352213"/>
                  </a:lnTo>
                  <a:lnTo>
                    <a:pt x="220780" y="346482"/>
                  </a:lnTo>
                  <a:lnTo>
                    <a:pt x="263080" y="329288"/>
                  </a:lnTo>
                  <a:lnTo>
                    <a:pt x="300632" y="300632"/>
                  </a:lnTo>
                  <a:lnTo>
                    <a:pt x="329288" y="263080"/>
                  </a:lnTo>
                  <a:lnTo>
                    <a:pt x="346482" y="220781"/>
                  </a:lnTo>
                  <a:lnTo>
                    <a:pt x="352213" y="176107"/>
                  </a:lnTo>
                  <a:lnTo>
                    <a:pt x="346482" y="131433"/>
                  </a:lnTo>
                  <a:lnTo>
                    <a:pt x="329288" y="89133"/>
                  </a:lnTo>
                  <a:lnTo>
                    <a:pt x="300632" y="51580"/>
                  </a:lnTo>
                  <a:lnTo>
                    <a:pt x="263080" y="22924"/>
                  </a:lnTo>
                  <a:lnTo>
                    <a:pt x="220780" y="5731"/>
                  </a:lnTo>
                  <a:lnTo>
                    <a:pt x="176106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383243" y="6761198"/>
            <a:ext cx="114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996853" y="5217724"/>
            <a:ext cx="4963160" cy="2157730"/>
            <a:chOff x="6996853" y="5217724"/>
            <a:chExt cx="4963160" cy="2157730"/>
          </a:xfrm>
        </p:grpSpPr>
        <p:sp>
          <p:nvSpPr>
            <p:cNvPr id="13" name="object 13"/>
            <p:cNvSpPr/>
            <p:nvPr/>
          </p:nvSpPr>
          <p:spPr>
            <a:xfrm>
              <a:off x="6996849" y="5217731"/>
              <a:ext cx="1777364" cy="2157730"/>
            </a:xfrm>
            <a:custGeom>
              <a:avLst/>
              <a:gdLst/>
              <a:ahLst/>
              <a:cxnLst/>
              <a:rect l="l" t="t" r="r" b="b"/>
              <a:pathLst>
                <a:path w="1777365" h="2157729">
                  <a:moveTo>
                    <a:pt x="352209" y="905370"/>
                  </a:moveTo>
                  <a:lnTo>
                    <a:pt x="346481" y="860691"/>
                  </a:lnTo>
                  <a:lnTo>
                    <a:pt x="329285" y="818388"/>
                  </a:lnTo>
                  <a:lnTo>
                    <a:pt x="300634" y="780846"/>
                  </a:lnTo>
                  <a:lnTo>
                    <a:pt x="263080" y="752182"/>
                  </a:lnTo>
                  <a:lnTo>
                    <a:pt x="220776" y="734987"/>
                  </a:lnTo>
                  <a:lnTo>
                    <a:pt x="176110" y="729259"/>
                  </a:lnTo>
                  <a:lnTo>
                    <a:pt x="131432" y="734987"/>
                  </a:lnTo>
                  <a:lnTo>
                    <a:pt x="89128" y="752182"/>
                  </a:lnTo>
                  <a:lnTo>
                    <a:pt x="51574" y="780846"/>
                  </a:lnTo>
                  <a:lnTo>
                    <a:pt x="22923" y="818388"/>
                  </a:lnTo>
                  <a:lnTo>
                    <a:pt x="5727" y="860691"/>
                  </a:lnTo>
                  <a:lnTo>
                    <a:pt x="0" y="905370"/>
                  </a:lnTo>
                  <a:lnTo>
                    <a:pt x="5727" y="950036"/>
                  </a:lnTo>
                  <a:lnTo>
                    <a:pt x="22923" y="992339"/>
                  </a:lnTo>
                  <a:lnTo>
                    <a:pt x="51574" y="1029893"/>
                  </a:lnTo>
                  <a:lnTo>
                    <a:pt x="89128" y="1058545"/>
                  </a:lnTo>
                  <a:lnTo>
                    <a:pt x="131432" y="1075740"/>
                  </a:lnTo>
                  <a:lnTo>
                    <a:pt x="176110" y="1081468"/>
                  </a:lnTo>
                  <a:lnTo>
                    <a:pt x="220776" y="1075740"/>
                  </a:lnTo>
                  <a:lnTo>
                    <a:pt x="263080" y="1058545"/>
                  </a:lnTo>
                  <a:lnTo>
                    <a:pt x="300634" y="1029893"/>
                  </a:lnTo>
                  <a:lnTo>
                    <a:pt x="329285" y="992339"/>
                  </a:lnTo>
                  <a:lnTo>
                    <a:pt x="346481" y="950036"/>
                  </a:lnTo>
                  <a:lnTo>
                    <a:pt x="352209" y="905370"/>
                  </a:lnTo>
                  <a:close/>
                </a:path>
                <a:path w="1777365" h="2157729">
                  <a:moveTo>
                    <a:pt x="1318539" y="1981479"/>
                  </a:moveTo>
                  <a:lnTo>
                    <a:pt x="1312811" y="1936813"/>
                  </a:lnTo>
                  <a:lnTo>
                    <a:pt x="1295615" y="1894509"/>
                  </a:lnTo>
                  <a:lnTo>
                    <a:pt x="1266964" y="1856955"/>
                  </a:lnTo>
                  <a:lnTo>
                    <a:pt x="1229410" y="1828304"/>
                  </a:lnTo>
                  <a:lnTo>
                    <a:pt x="1187107" y="1811108"/>
                  </a:lnTo>
                  <a:lnTo>
                    <a:pt x="1142428" y="1805381"/>
                  </a:lnTo>
                  <a:lnTo>
                    <a:pt x="1097762" y="1811108"/>
                  </a:lnTo>
                  <a:lnTo>
                    <a:pt x="1055458" y="1828304"/>
                  </a:lnTo>
                  <a:lnTo>
                    <a:pt x="1017905" y="1856955"/>
                  </a:lnTo>
                  <a:lnTo>
                    <a:pt x="989253" y="1894509"/>
                  </a:lnTo>
                  <a:lnTo>
                    <a:pt x="972058" y="1936813"/>
                  </a:lnTo>
                  <a:lnTo>
                    <a:pt x="966330" y="1981479"/>
                  </a:lnTo>
                  <a:lnTo>
                    <a:pt x="972058" y="2026158"/>
                  </a:lnTo>
                  <a:lnTo>
                    <a:pt x="989253" y="2068461"/>
                  </a:lnTo>
                  <a:lnTo>
                    <a:pt x="1017905" y="2106003"/>
                  </a:lnTo>
                  <a:lnTo>
                    <a:pt x="1055458" y="2134666"/>
                  </a:lnTo>
                  <a:lnTo>
                    <a:pt x="1097762" y="2151862"/>
                  </a:lnTo>
                  <a:lnTo>
                    <a:pt x="1142428" y="2157590"/>
                  </a:lnTo>
                  <a:lnTo>
                    <a:pt x="1187107" y="2151862"/>
                  </a:lnTo>
                  <a:lnTo>
                    <a:pt x="1229410" y="2134666"/>
                  </a:lnTo>
                  <a:lnTo>
                    <a:pt x="1266964" y="2106003"/>
                  </a:lnTo>
                  <a:lnTo>
                    <a:pt x="1295615" y="2068461"/>
                  </a:lnTo>
                  <a:lnTo>
                    <a:pt x="1312811" y="2026158"/>
                  </a:lnTo>
                  <a:lnTo>
                    <a:pt x="1318539" y="1981479"/>
                  </a:lnTo>
                  <a:close/>
                </a:path>
                <a:path w="1777365" h="2157729">
                  <a:moveTo>
                    <a:pt x="1562379" y="885050"/>
                  </a:moveTo>
                  <a:lnTo>
                    <a:pt x="1556651" y="840371"/>
                  </a:lnTo>
                  <a:lnTo>
                    <a:pt x="1539455" y="798068"/>
                  </a:lnTo>
                  <a:lnTo>
                    <a:pt x="1510804" y="760526"/>
                  </a:lnTo>
                  <a:lnTo>
                    <a:pt x="1473250" y="731862"/>
                  </a:lnTo>
                  <a:lnTo>
                    <a:pt x="1430947" y="714667"/>
                  </a:lnTo>
                  <a:lnTo>
                    <a:pt x="1386268" y="708939"/>
                  </a:lnTo>
                  <a:lnTo>
                    <a:pt x="1341602" y="714667"/>
                  </a:lnTo>
                  <a:lnTo>
                    <a:pt x="1299298" y="731862"/>
                  </a:lnTo>
                  <a:lnTo>
                    <a:pt x="1261745" y="760526"/>
                  </a:lnTo>
                  <a:lnTo>
                    <a:pt x="1233093" y="798068"/>
                  </a:lnTo>
                  <a:lnTo>
                    <a:pt x="1215898" y="840371"/>
                  </a:lnTo>
                  <a:lnTo>
                    <a:pt x="1210170" y="885050"/>
                  </a:lnTo>
                  <a:lnTo>
                    <a:pt x="1215898" y="929716"/>
                  </a:lnTo>
                  <a:lnTo>
                    <a:pt x="1233093" y="972019"/>
                  </a:lnTo>
                  <a:lnTo>
                    <a:pt x="1261745" y="1009573"/>
                  </a:lnTo>
                  <a:lnTo>
                    <a:pt x="1299298" y="1038225"/>
                  </a:lnTo>
                  <a:lnTo>
                    <a:pt x="1341602" y="1055420"/>
                  </a:lnTo>
                  <a:lnTo>
                    <a:pt x="1386268" y="1061148"/>
                  </a:lnTo>
                  <a:lnTo>
                    <a:pt x="1430947" y="1055420"/>
                  </a:lnTo>
                  <a:lnTo>
                    <a:pt x="1473250" y="1038225"/>
                  </a:lnTo>
                  <a:lnTo>
                    <a:pt x="1510804" y="1009573"/>
                  </a:lnTo>
                  <a:lnTo>
                    <a:pt x="1539455" y="972019"/>
                  </a:lnTo>
                  <a:lnTo>
                    <a:pt x="1556651" y="929716"/>
                  </a:lnTo>
                  <a:lnTo>
                    <a:pt x="1562379" y="885050"/>
                  </a:lnTo>
                  <a:close/>
                </a:path>
                <a:path w="1777365" h="2157729">
                  <a:moveTo>
                    <a:pt x="1776869" y="176110"/>
                  </a:moveTo>
                  <a:lnTo>
                    <a:pt x="1771142" y="131432"/>
                  </a:lnTo>
                  <a:lnTo>
                    <a:pt x="1753946" y="89128"/>
                  </a:lnTo>
                  <a:lnTo>
                    <a:pt x="1725295" y="51574"/>
                  </a:lnTo>
                  <a:lnTo>
                    <a:pt x="1687741" y="22923"/>
                  </a:lnTo>
                  <a:lnTo>
                    <a:pt x="1645437" y="5727"/>
                  </a:lnTo>
                  <a:lnTo>
                    <a:pt x="1600758" y="0"/>
                  </a:lnTo>
                  <a:lnTo>
                    <a:pt x="1556092" y="5727"/>
                  </a:lnTo>
                  <a:lnTo>
                    <a:pt x="1513789" y="22923"/>
                  </a:lnTo>
                  <a:lnTo>
                    <a:pt x="1476235" y="51574"/>
                  </a:lnTo>
                  <a:lnTo>
                    <a:pt x="1447584" y="89128"/>
                  </a:lnTo>
                  <a:lnTo>
                    <a:pt x="1430388" y="131432"/>
                  </a:lnTo>
                  <a:lnTo>
                    <a:pt x="1424660" y="176110"/>
                  </a:lnTo>
                  <a:lnTo>
                    <a:pt x="1430388" y="220776"/>
                  </a:lnTo>
                  <a:lnTo>
                    <a:pt x="1447584" y="263080"/>
                  </a:lnTo>
                  <a:lnTo>
                    <a:pt x="1476235" y="300634"/>
                  </a:lnTo>
                  <a:lnTo>
                    <a:pt x="1513789" y="329285"/>
                  </a:lnTo>
                  <a:lnTo>
                    <a:pt x="1556092" y="346481"/>
                  </a:lnTo>
                  <a:lnTo>
                    <a:pt x="1600758" y="352209"/>
                  </a:lnTo>
                  <a:lnTo>
                    <a:pt x="1645437" y="346481"/>
                  </a:lnTo>
                  <a:lnTo>
                    <a:pt x="1687741" y="329285"/>
                  </a:lnTo>
                  <a:lnTo>
                    <a:pt x="1725295" y="300634"/>
                  </a:lnTo>
                  <a:lnTo>
                    <a:pt x="1753946" y="263080"/>
                  </a:lnTo>
                  <a:lnTo>
                    <a:pt x="1771142" y="220776"/>
                  </a:lnTo>
                  <a:lnTo>
                    <a:pt x="1776869" y="17611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75716" y="5432212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300632" y="51580"/>
                  </a:moveTo>
                  <a:lnTo>
                    <a:pt x="329288" y="89132"/>
                  </a:lnTo>
                  <a:lnTo>
                    <a:pt x="346482" y="131432"/>
                  </a:lnTo>
                  <a:lnTo>
                    <a:pt x="352213" y="176106"/>
                  </a:lnTo>
                  <a:lnTo>
                    <a:pt x="346482" y="220780"/>
                  </a:lnTo>
                  <a:lnTo>
                    <a:pt x="329288" y="263080"/>
                  </a:lnTo>
                  <a:lnTo>
                    <a:pt x="300632" y="300632"/>
                  </a:lnTo>
                  <a:lnTo>
                    <a:pt x="263080" y="329288"/>
                  </a:lnTo>
                  <a:lnTo>
                    <a:pt x="220780" y="346482"/>
                  </a:lnTo>
                  <a:lnTo>
                    <a:pt x="176106" y="352213"/>
                  </a:lnTo>
                  <a:lnTo>
                    <a:pt x="131432" y="346482"/>
                  </a:lnTo>
                  <a:lnTo>
                    <a:pt x="89132" y="329288"/>
                  </a:lnTo>
                  <a:lnTo>
                    <a:pt x="51580" y="300632"/>
                  </a:lnTo>
                  <a:lnTo>
                    <a:pt x="22924" y="263080"/>
                  </a:lnTo>
                  <a:lnTo>
                    <a:pt x="5731" y="220780"/>
                  </a:lnTo>
                  <a:lnTo>
                    <a:pt x="0" y="176106"/>
                  </a:lnTo>
                  <a:lnTo>
                    <a:pt x="5731" y="131432"/>
                  </a:lnTo>
                  <a:lnTo>
                    <a:pt x="22924" y="89132"/>
                  </a:lnTo>
                  <a:lnTo>
                    <a:pt x="51580" y="51580"/>
                  </a:lnTo>
                  <a:lnTo>
                    <a:pt x="89132" y="22924"/>
                  </a:lnTo>
                  <a:lnTo>
                    <a:pt x="131432" y="5731"/>
                  </a:lnTo>
                  <a:lnTo>
                    <a:pt x="176106" y="0"/>
                  </a:lnTo>
                  <a:lnTo>
                    <a:pt x="220780" y="5731"/>
                  </a:lnTo>
                  <a:lnTo>
                    <a:pt x="263080" y="22924"/>
                  </a:lnTo>
                  <a:lnTo>
                    <a:pt x="300632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602720" y="5435599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300632" y="51580"/>
                  </a:moveTo>
                  <a:lnTo>
                    <a:pt x="329288" y="89132"/>
                  </a:lnTo>
                  <a:lnTo>
                    <a:pt x="346482" y="131432"/>
                  </a:lnTo>
                  <a:lnTo>
                    <a:pt x="352213" y="176106"/>
                  </a:lnTo>
                  <a:lnTo>
                    <a:pt x="346482" y="220780"/>
                  </a:lnTo>
                  <a:lnTo>
                    <a:pt x="329288" y="263080"/>
                  </a:lnTo>
                  <a:lnTo>
                    <a:pt x="300632" y="300632"/>
                  </a:lnTo>
                  <a:lnTo>
                    <a:pt x="263080" y="329288"/>
                  </a:lnTo>
                  <a:lnTo>
                    <a:pt x="220780" y="346482"/>
                  </a:lnTo>
                  <a:lnTo>
                    <a:pt x="176106" y="352213"/>
                  </a:lnTo>
                  <a:lnTo>
                    <a:pt x="131432" y="346482"/>
                  </a:lnTo>
                  <a:lnTo>
                    <a:pt x="89132" y="329288"/>
                  </a:lnTo>
                  <a:lnTo>
                    <a:pt x="51580" y="300632"/>
                  </a:lnTo>
                  <a:lnTo>
                    <a:pt x="22924" y="263080"/>
                  </a:lnTo>
                  <a:lnTo>
                    <a:pt x="5731" y="220780"/>
                  </a:lnTo>
                  <a:lnTo>
                    <a:pt x="0" y="176106"/>
                  </a:lnTo>
                  <a:lnTo>
                    <a:pt x="5731" y="131432"/>
                  </a:lnTo>
                  <a:lnTo>
                    <a:pt x="22924" y="89132"/>
                  </a:lnTo>
                  <a:lnTo>
                    <a:pt x="51580" y="51580"/>
                  </a:lnTo>
                  <a:lnTo>
                    <a:pt x="89132" y="22924"/>
                  </a:lnTo>
                  <a:lnTo>
                    <a:pt x="131432" y="5731"/>
                  </a:lnTo>
                  <a:lnTo>
                    <a:pt x="176106" y="0"/>
                  </a:lnTo>
                  <a:lnTo>
                    <a:pt x="220780" y="5731"/>
                  </a:lnTo>
                  <a:lnTo>
                    <a:pt x="263080" y="22924"/>
                  </a:lnTo>
                  <a:lnTo>
                    <a:pt x="300632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750374" y="5448581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317064" y="4166007"/>
            <a:ext cx="4362450" cy="3316604"/>
            <a:chOff x="7317064" y="4166007"/>
            <a:chExt cx="4362450" cy="3316604"/>
          </a:xfrm>
        </p:grpSpPr>
        <p:sp>
          <p:nvSpPr>
            <p:cNvPr id="18" name="object 18"/>
            <p:cNvSpPr/>
            <p:nvPr/>
          </p:nvSpPr>
          <p:spPr>
            <a:xfrm>
              <a:off x="11163300" y="7125547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300632" y="51580"/>
                  </a:moveTo>
                  <a:lnTo>
                    <a:pt x="329288" y="89132"/>
                  </a:lnTo>
                  <a:lnTo>
                    <a:pt x="346482" y="131432"/>
                  </a:lnTo>
                  <a:lnTo>
                    <a:pt x="352213" y="176106"/>
                  </a:lnTo>
                  <a:lnTo>
                    <a:pt x="346482" y="220780"/>
                  </a:lnTo>
                  <a:lnTo>
                    <a:pt x="329288" y="263080"/>
                  </a:lnTo>
                  <a:lnTo>
                    <a:pt x="300632" y="300632"/>
                  </a:lnTo>
                  <a:lnTo>
                    <a:pt x="263080" y="329288"/>
                  </a:lnTo>
                  <a:lnTo>
                    <a:pt x="220780" y="346482"/>
                  </a:lnTo>
                  <a:lnTo>
                    <a:pt x="176106" y="352213"/>
                  </a:lnTo>
                  <a:lnTo>
                    <a:pt x="131432" y="346482"/>
                  </a:lnTo>
                  <a:lnTo>
                    <a:pt x="89132" y="329288"/>
                  </a:lnTo>
                  <a:lnTo>
                    <a:pt x="51580" y="300632"/>
                  </a:lnTo>
                  <a:lnTo>
                    <a:pt x="22924" y="263080"/>
                  </a:lnTo>
                  <a:lnTo>
                    <a:pt x="5731" y="220780"/>
                  </a:lnTo>
                  <a:lnTo>
                    <a:pt x="0" y="176106"/>
                  </a:lnTo>
                  <a:lnTo>
                    <a:pt x="5731" y="131432"/>
                  </a:lnTo>
                  <a:lnTo>
                    <a:pt x="22924" y="89132"/>
                  </a:lnTo>
                  <a:lnTo>
                    <a:pt x="51580" y="51580"/>
                  </a:lnTo>
                  <a:lnTo>
                    <a:pt x="89132" y="22924"/>
                  </a:lnTo>
                  <a:lnTo>
                    <a:pt x="131432" y="5731"/>
                  </a:lnTo>
                  <a:lnTo>
                    <a:pt x="176106" y="0"/>
                  </a:lnTo>
                  <a:lnTo>
                    <a:pt x="220780" y="5731"/>
                  </a:lnTo>
                  <a:lnTo>
                    <a:pt x="263080" y="22924"/>
                  </a:lnTo>
                  <a:lnTo>
                    <a:pt x="300632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078916" y="6389510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300632" y="51580"/>
                  </a:moveTo>
                  <a:lnTo>
                    <a:pt x="329288" y="89132"/>
                  </a:lnTo>
                  <a:lnTo>
                    <a:pt x="346482" y="131432"/>
                  </a:lnTo>
                  <a:lnTo>
                    <a:pt x="352213" y="176106"/>
                  </a:lnTo>
                  <a:lnTo>
                    <a:pt x="346482" y="220780"/>
                  </a:lnTo>
                  <a:lnTo>
                    <a:pt x="329288" y="263080"/>
                  </a:lnTo>
                  <a:lnTo>
                    <a:pt x="300632" y="300632"/>
                  </a:lnTo>
                  <a:lnTo>
                    <a:pt x="263080" y="329288"/>
                  </a:lnTo>
                  <a:lnTo>
                    <a:pt x="220780" y="346482"/>
                  </a:lnTo>
                  <a:lnTo>
                    <a:pt x="176106" y="352213"/>
                  </a:lnTo>
                  <a:lnTo>
                    <a:pt x="131432" y="346482"/>
                  </a:lnTo>
                  <a:lnTo>
                    <a:pt x="89132" y="329288"/>
                  </a:lnTo>
                  <a:lnTo>
                    <a:pt x="51580" y="300632"/>
                  </a:lnTo>
                  <a:lnTo>
                    <a:pt x="22924" y="263080"/>
                  </a:lnTo>
                  <a:lnTo>
                    <a:pt x="5731" y="220780"/>
                  </a:lnTo>
                  <a:lnTo>
                    <a:pt x="0" y="176106"/>
                  </a:lnTo>
                  <a:lnTo>
                    <a:pt x="5731" y="131432"/>
                  </a:lnTo>
                  <a:lnTo>
                    <a:pt x="22924" y="89132"/>
                  </a:lnTo>
                  <a:lnTo>
                    <a:pt x="51580" y="51580"/>
                  </a:lnTo>
                  <a:lnTo>
                    <a:pt x="89132" y="22924"/>
                  </a:lnTo>
                  <a:lnTo>
                    <a:pt x="131432" y="5731"/>
                  </a:lnTo>
                  <a:lnTo>
                    <a:pt x="176106" y="0"/>
                  </a:lnTo>
                  <a:lnTo>
                    <a:pt x="220780" y="5731"/>
                  </a:lnTo>
                  <a:lnTo>
                    <a:pt x="263080" y="22924"/>
                  </a:lnTo>
                  <a:lnTo>
                    <a:pt x="300632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556304" y="5655630"/>
              <a:ext cx="2240280" cy="415290"/>
            </a:xfrm>
            <a:custGeom>
              <a:avLst/>
              <a:gdLst/>
              <a:ahLst/>
              <a:cxnLst/>
              <a:rect l="l" t="t" r="r" b="b"/>
              <a:pathLst>
                <a:path w="2240279" h="415289">
                  <a:moveTo>
                    <a:pt x="0" y="415057"/>
                  </a:moveTo>
                  <a:lnTo>
                    <a:pt x="2227672" y="2316"/>
                  </a:lnTo>
                  <a:lnTo>
                    <a:pt x="224016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742909" y="5603556"/>
              <a:ext cx="131445" cy="120014"/>
            </a:xfrm>
            <a:custGeom>
              <a:avLst/>
              <a:gdLst/>
              <a:ahLst/>
              <a:cxnLst/>
              <a:rect l="l" t="t" r="r" b="b"/>
              <a:pathLst>
                <a:path w="131445" h="120014">
                  <a:moveTo>
                    <a:pt x="0" y="0"/>
                  </a:moveTo>
                  <a:lnTo>
                    <a:pt x="41075" y="54387"/>
                  </a:lnTo>
                  <a:lnTo>
                    <a:pt x="22209" y="119879"/>
                  </a:lnTo>
                  <a:lnTo>
                    <a:pt x="130985" y="37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94617" y="6274701"/>
              <a:ext cx="150495" cy="676275"/>
            </a:xfrm>
            <a:custGeom>
              <a:avLst/>
              <a:gdLst/>
              <a:ahLst/>
              <a:cxnLst/>
              <a:rect l="l" t="t" r="r" b="b"/>
              <a:pathLst>
                <a:path w="150495" h="676275">
                  <a:moveTo>
                    <a:pt x="150276" y="0"/>
                  </a:moveTo>
                  <a:lnTo>
                    <a:pt x="2760" y="663305"/>
                  </a:lnTo>
                  <a:lnTo>
                    <a:pt x="0" y="67571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44484" y="6895032"/>
              <a:ext cx="119380" cy="132715"/>
            </a:xfrm>
            <a:custGeom>
              <a:avLst/>
              <a:gdLst/>
              <a:ahLst/>
              <a:cxnLst/>
              <a:rect l="l" t="t" r="r" b="b"/>
              <a:pathLst>
                <a:path w="119379" h="132715">
                  <a:moveTo>
                    <a:pt x="0" y="0"/>
                  </a:moveTo>
                  <a:lnTo>
                    <a:pt x="33040" y="132246"/>
                  </a:lnTo>
                  <a:lnTo>
                    <a:pt x="119011" y="26466"/>
                  </a:lnTo>
                  <a:lnTo>
                    <a:pt x="52889" y="42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49041" y="6107052"/>
              <a:ext cx="779780" cy="13335"/>
            </a:xfrm>
            <a:custGeom>
              <a:avLst/>
              <a:gdLst/>
              <a:ahLst/>
              <a:cxnLst/>
              <a:rect l="l" t="t" r="r" b="b"/>
              <a:pathLst>
                <a:path w="779779" h="13335">
                  <a:moveTo>
                    <a:pt x="0" y="13084"/>
                  </a:moveTo>
                  <a:lnTo>
                    <a:pt x="766577" y="213"/>
                  </a:lnTo>
                  <a:lnTo>
                    <a:pt x="779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84120" y="6046825"/>
              <a:ext cx="123189" cy="121920"/>
            </a:xfrm>
            <a:custGeom>
              <a:avLst/>
              <a:gdLst/>
              <a:ahLst/>
              <a:cxnLst/>
              <a:rect l="l" t="t" r="r" b="b"/>
              <a:pathLst>
                <a:path w="123190" h="121920">
                  <a:moveTo>
                    <a:pt x="0" y="0"/>
                  </a:moveTo>
                  <a:lnTo>
                    <a:pt x="31499" y="60439"/>
                  </a:lnTo>
                  <a:lnTo>
                    <a:pt x="2047" y="121903"/>
                  </a:lnTo>
                  <a:lnTo>
                    <a:pt x="122927" y="589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634741" y="6143322"/>
              <a:ext cx="2442210" cy="393700"/>
            </a:xfrm>
            <a:custGeom>
              <a:avLst/>
              <a:gdLst/>
              <a:ahLst/>
              <a:cxnLst/>
              <a:rect l="l" t="t" r="r" b="b"/>
              <a:pathLst>
                <a:path w="2442209" h="393700">
                  <a:moveTo>
                    <a:pt x="2441653" y="393506"/>
                  </a:moveTo>
                  <a:lnTo>
                    <a:pt x="12544" y="202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557004" y="6090009"/>
              <a:ext cx="130175" cy="120650"/>
            </a:xfrm>
            <a:custGeom>
              <a:avLst/>
              <a:gdLst/>
              <a:ahLst/>
              <a:cxnLst/>
              <a:rect l="l" t="t" r="r" b="b"/>
              <a:pathLst>
                <a:path w="130175" h="120650">
                  <a:moveTo>
                    <a:pt x="130065" y="0"/>
                  </a:moveTo>
                  <a:lnTo>
                    <a:pt x="0" y="40786"/>
                  </a:lnTo>
                  <a:lnTo>
                    <a:pt x="110669" y="120366"/>
                  </a:lnTo>
                  <a:lnTo>
                    <a:pt x="90275" y="55333"/>
                  </a:lnTo>
                  <a:lnTo>
                    <a:pt x="1300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851500" y="5416019"/>
              <a:ext cx="2020570" cy="177165"/>
            </a:xfrm>
            <a:custGeom>
              <a:avLst/>
              <a:gdLst/>
              <a:ahLst/>
              <a:cxnLst/>
              <a:rect l="l" t="t" r="r" b="b"/>
              <a:pathLst>
                <a:path w="2020570" h="177164">
                  <a:moveTo>
                    <a:pt x="0" y="0"/>
                  </a:moveTo>
                  <a:lnTo>
                    <a:pt x="12651" y="1105"/>
                  </a:lnTo>
                  <a:lnTo>
                    <a:pt x="2020122" y="176551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773059" y="5359050"/>
              <a:ext cx="127000" cy="121920"/>
            </a:xfrm>
            <a:custGeom>
              <a:avLst/>
              <a:gdLst/>
              <a:ahLst/>
              <a:cxnLst/>
              <a:rect l="l" t="t" r="r" b="b"/>
              <a:pathLst>
                <a:path w="127000" h="121920">
                  <a:moveTo>
                    <a:pt x="126765" y="0"/>
                  </a:moveTo>
                  <a:lnTo>
                    <a:pt x="0" y="50112"/>
                  </a:lnTo>
                  <a:lnTo>
                    <a:pt x="116150" y="121456"/>
                  </a:lnTo>
                  <a:lnTo>
                    <a:pt x="91093" y="58074"/>
                  </a:lnTo>
                  <a:lnTo>
                    <a:pt x="1267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315305" y="7204842"/>
              <a:ext cx="2764790" cy="88900"/>
            </a:xfrm>
            <a:custGeom>
              <a:avLst/>
              <a:gdLst/>
              <a:ahLst/>
              <a:cxnLst/>
              <a:rect l="l" t="t" r="r" b="b"/>
              <a:pathLst>
                <a:path w="2764790" h="88900">
                  <a:moveTo>
                    <a:pt x="2764623" y="88504"/>
                  </a:moveTo>
                  <a:lnTo>
                    <a:pt x="2751931" y="88098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034821" y="7231035"/>
              <a:ext cx="123825" cy="121920"/>
            </a:xfrm>
            <a:custGeom>
              <a:avLst/>
              <a:gdLst/>
              <a:ahLst/>
              <a:cxnLst/>
              <a:rect l="l" t="t" r="r" b="b"/>
              <a:pathLst>
                <a:path w="123825" h="121920">
                  <a:moveTo>
                    <a:pt x="3901" y="0"/>
                  </a:moveTo>
                  <a:lnTo>
                    <a:pt x="32415" y="61903"/>
                  </a:lnTo>
                  <a:lnTo>
                    <a:pt x="0" y="121857"/>
                  </a:lnTo>
                  <a:lnTo>
                    <a:pt x="123808" y="64829"/>
                  </a:lnTo>
                  <a:lnTo>
                    <a:pt x="39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572412" y="6271804"/>
              <a:ext cx="620395" cy="549910"/>
            </a:xfrm>
            <a:custGeom>
              <a:avLst/>
              <a:gdLst/>
              <a:ahLst/>
              <a:cxnLst/>
              <a:rect l="l" t="t" r="r" b="b"/>
              <a:pathLst>
                <a:path w="620395" h="549909">
                  <a:moveTo>
                    <a:pt x="0" y="549448"/>
                  </a:moveTo>
                  <a:lnTo>
                    <a:pt x="610478" y="8425"/>
                  </a:lnTo>
                  <a:lnTo>
                    <a:pt x="61998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119650" y="6219579"/>
              <a:ext cx="132080" cy="127000"/>
            </a:xfrm>
            <a:custGeom>
              <a:avLst/>
              <a:gdLst/>
              <a:ahLst/>
              <a:cxnLst/>
              <a:rect l="l" t="t" r="r" b="b"/>
              <a:pathLst>
                <a:path w="132079" h="127000">
                  <a:moveTo>
                    <a:pt x="131676" y="0"/>
                  </a:moveTo>
                  <a:lnTo>
                    <a:pt x="0" y="35241"/>
                  </a:lnTo>
                  <a:lnTo>
                    <a:pt x="63242" y="60647"/>
                  </a:lnTo>
                  <a:lnTo>
                    <a:pt x="80863" y="126485"/>
                  </a:lnTo>
                  <a:lnTo>
                    <a:pt x="1316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29764" y="5509974"/>
              <a:ext cx="1041400" cy="533400"/>
            </a:xfrm>
            <a:custGeom>
              <a:avLst/>
              <a:gdLst/>
              <a:ahLst/>
              <a:cxnLst/>
              <a:rect l="l" t="t" r="r" b="b"/>
              <a:pathLst>
                <a:path w="1041400" h="533400">
                  <a:moveTo>
                    <a:pt x="0" y="532853"/>
                  </a:moveTo>
                  <a:lnTo>
                    <a:pt x="1029631" y="5799"/>
                  </a:lnTo>
                  <a:lnTo>
                    <a:pt x="104095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304509" y="5474097"/>
              <a:ext cx="136525" cy="109855"/>
            </a:xfrm>
            <a:custGeom>
              <a:avLst/>
              <a:gdLst/>
              <a:ahLst/>
              <a:cxnLst/>
              <a:rect l="l" t="t" r="r" b="b"/>
              <a:pathLst>
                <a:path w="136525" h="109854">
                  <a:moveTo>
                    <a:pt x="136304" y="0"/>
                  </a:moveTo>
                  <a:lnTo>
                    <a:pt x="0" y="1286"/>
                  </a:lnTo>
                  <a:lnTo>
                    <a:pt x="54907" y="41663"/>
                  </a:lnTo>
                  <a:lnTo>
                    <a:pt x="55551" y="109815"/>
                  </a:lnTo>
                  <a:lnTo>
                    <a:pt x="1363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341496" y="5854421"/>
              <a:ext cx="300355" cy="552450"/>
            </a:xfrm>
            <a:custGeom>
              <a:avLst/>
              <a:gdLst/>
              <a:ahLst/>
              <a:cxnLst/>
              <a:rect l="l" t="t" r="r" b="b"/>
              <a:pathLst>
                <a:path w="300354" h="552450">
                  <a:moveTo>
                    <a:pt x="300249" y="0"/>
                  </a:moveTo>
                  <a:lnTo>
                    <a:pt x="294182" y="11157"/>
                  </a:lnTo>
                  <a:lnTo>
                    <a:pt x="0" y="55216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567564" y="5785246"/>
              <a:ext cx="112395" cy="136525"/>
            </a:xfrm>
            <a:custGeom>
              <a:avLst/>
              <a:gdLst/>
              <a:ahLst/>
              <a:cxnLst/>
              <a:rect l="l" t="t" r="r" b="b"/>
              <a:pathLst>
                <a:path w="112395" h="136525">
                  <a:moveTo>
                    <a:pt x="111794" y="0"/>
                  </a:moveTo>
                  <a:lnTo>
                    <a:pt x="0" y="77990"/>
                  </a:lnTo>
                  <a:lnTo>
                    <a:pt x="68113" y="80332"/>
                  </a:lnTo>
                  <a:lnTo>
                    <a:pt x="107109" y="136230"/>
                  </a:lnTo>
                  <a:lnTo>
                    <a:pt x="1117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089361" y="5785168"/>
              <a:ext cx="105410" cy="497205"/>
            </a:xfrm>
            <a:custGeom>
              <a:avLst/>
              <a:gdLst/>
              <a:ahLst/>
              <a:cxnLst/>
              <a:rect l="l" t="t" r="r" b="b"/>
              <a:pathLst>
                <a:path w="105409" h="497204">
                  <a:moveTo>
                    <a:pt x="105407" y="496579"/>
                  </a:moveTo>
                  <a:lnTo>
                    <a:pt x="102770" y="48415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132501" y="6256669"/>
              <a:ext cx="119380" cy="132080"/>
            </a:xfrm>
            <a:custGeom>
              <a:avLst/>
              <a:gdLst/>
              <a:ahLst/>
              <a:cxnLst/>
              <a:rect l="l" t="t" r="r" b="b"/>
              <a:pathLst>
                <a:path w="119379" h="132079">
                  <a:moveTo>
                    <a:pt x="119263" y="0"/>
                  </a:moveTo>
                  <a:lnTo>
                    <a:pt x="0" y="25313"/>
                  </a:lnTo>
                  <a:lnTo>
                    <a:pt x="84943" y="131919"/>
                  </a:lnTo>
                  <a:lnTo>
                    <a:pt x="119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284575" y="6823399"/>
              <a:ext cx="34290" cy="299085"/>
            </a:xfrm>
            <a:custGeom>
              <a:avLst/>
              <a:gdLst/>
              <a:ahLst/>
              <a:cxnLst/>
              <a:rect l="l" t="t" r="r" b="b"/>
              <a:pathLst>
                <a:path w="34290" h="299084">
                  <a:moveTo>
                    <a:pt x="0" y="0"/>
                  </a:moveTo>
                  <a:lnTo>
                    <a:pt x="1446" y="12617"/>
                  </a:lnTo>
                  <a:lnTo>
                    <a:pt x="34226" y="29853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228930" y="6745172"/>
              <a:ext cx="121285" cy="128270"/>
            </a:xfrm>
            <a:custGeom>
              <a:avLst/>
              <a:gdLst/>
              <a:ahLst/>
              <a:cxnLst/>
              <a:rect l="l" t="t" r="r" b="b"/>
              <a:pathLst>
                <a:path w="121284" h="128270">
                  <a:moveTo>
                    <a:pt x="46676" y="0"/>
                  </a:moveTo>
                  <a:lnTo>
                    <a:pt x="0" y="128069"/>
                  </a:lnTo>
                  <a:lnTo>
                    <a:pt x="57091" y="90844"/>
                  </a:lnTo>
                  <a:lnTo>
                    <a:pt x="121126" y="114183"/>
                  </a:lnTo>
                  <a:lnTo>
                    <a:pt x="466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724502" y="4178707"/>
              <a:ext cx="457834" cy="1083310"/>
            </a:xfrm>
            <a:custGeom>
              <a:avLst/>
              <a:gdLst/>
              <a:ahLst/>
              <a:cxnLst/>
              <a:rect l="l" t="t" r="r" b="b"/>
              <a:pathLst>
                <a:path w="457834" h="1083310">
                  <a:moveTo>
                    <a:pt x="0" y="1082755"/>
                  </a:moveTo>
                  <a:lnTo>
                    <a:pt x="4940" y="1071055"/>
                  </a:lnTo>
                  <a:lnTo>
                    <a:pt x="457246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85144" y="5197969"/>
              <a:ext cx="112314" cy="13603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8040489" y="4690850"/>
            <a:ext cx="1752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25" dirty="0">
                <a:latin typeface="Tahoma"/>
                <a:cs typeface="Tahoma"/>
              </a:rPr>
              <a:t>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335242" y="4733748"/>
            <a:ext cx="1536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latin typeface="Tahoma"/>
                <a:cs typeface="Tahoma"/>
              </a:rPr>
              <a:t>B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39352" y="6744264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4">
                <a:moveTo>
                  <a:pt x="76764" y="0"/>
                </a:moveTo>
                <a:lnTo>
                  <a:pt x="0" y="0"/>
                </a:lnTo>
                <a:lnTo>
                  <a:pt x="0" y="76764"/>
                </a:lnTo>
                <a:lnTo>
                  <a:pt x="76764" y="76764"/>
                </a:lnTo>
                <a:lnTo>
                  <a:pt x="76764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70650" y="5262657"/>
            <a:ext cx="104521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marR="5080" indent="-177800">
              <a:lnSpc>
                <a:spcPct val="1063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flow</a:t>
            </a:r>
            <a:r>
              <a:rPr sz="1600" spc="9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value lemma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451795" y="4813300"/>
            <a:ext cx="764540" cy="497840"/>
            <a:chOff x="1451795" y="4813300"/>
            <a:chExt cx="764540" cy="497840"/>
          </a:xfrm>
        </p:grpSpPr>
        <p:sp>
          <p:nvSpPr>
            <p:cNvPr id="49" name="object 49"/>
            <p:cNvSpPr/>
            <p:nvPr/>
          </p:nvSpPr>
          <p:spPr>
            <a:xfrm>
              <a:off x="1464495" y="4855974"/>
              <a:ext cx="685800" cy="442595"/>
            </a:xfrm>
            <a:custGeom>
              <a:avLst/>
              <a:gdLst/>
              <a:ahLst/>
              <a:cxnLst/>
              <a:rect l="l" t="t" r="r" b="b"/>
              <a:pathLst>
                <a:path w="685800" h="442595">
                  <a:moveTo>
                    <a:pt x="685389" y="0"/>
                  </a:moveTo>
                  <a:lnTo>
                    <a:pt x="674716" y="6882"/>
                  </a:lnTo>
                  <a:lnTo>
                    <a:pt x="0" y="441999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80558" y="4813300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135500" y="0"/>
                  </a:moveTo>
                  <a:lnTo>
                    <a:pt x="0" y="14845"/>
                  </a:lnTo>
                  <a:lnTo>
                    <a:pt x="58653" y="49556"/>
                  </a:lnTo>
                  <a:lnTo>
                    <a:pt x="66075" y="117307"/>
                  </a:lnTo>
                  <a:lnTo>
                    <a:pt x="13550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716607" y="3487420"/>
            <a:ext cx="5366385" cy="854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7890" algn="ctr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edge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e 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= (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v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,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w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)</a:t>
            </a:r>
            <a:r>
              <a:rPr sz="1800" spc="5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with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v </a:t>
            </a:r>
            <a:r>
              <a:rPr sz="1800" dirty="0">
                <a:solidFill>
                  <a:srgbClr val="8D3124"/>
                </a:solidFill>
                <a:latin typeface="Symbol"/>
                <a:cs typeface="Symbol"/>
              </a:rPr>
              <a:t>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B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,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w</a:t>
            </a:r>
            <a:r>
              <a:rPr sz="1800" i="1" spc="-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8D3124"/>
                </a:solidFill>
                <a:latin typeface="Symbol"/>
                <a:cs typeface="Symbol"/>
              </a:rPr>
              <a:t>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spc="-50" dirty="0">
                <a:solidFill>
                  <a:srgbClr val="8D3124"/>
                </a:solidFill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  <a:p>
            <a:pPr marL="2167890" algn="ctr">
              <a:lnSpc>
                <a:spcPct val="100000"/>
              </a:lnSpc>
              <a:spcBef>
                <a:spcPts val="4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must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have</a:t>
            </a:r>
            <a:r>
              <a:rPr sz="16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f</a:t>
            </a:r>
            <a:r>
              <a:rPr sz="1800" i="1" spc="-27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(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e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)</a:t>
            </a:r>
            <a:r>
              <a:rPr sz="1800" spc="1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=</a:t>
            </a:r>
            <a:r>
              <a:rPr sz="1800" spc="1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8D3124"/>
                </a:solidFill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600" b="1" dirty="0">
                <a:latin typeface="Tahoma"/>
                <a:cs typeface="Tahoma"/>
              </a:rPr>
              <a:t>original</a:t>
            </a:r>
            <a:r>
              <a:rPr sz="1600" b="1" spc="8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flow</a:t>
            </a:r>
            <a:r>
              <a:rPr sz="1600" b="1" spc="9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network</a:t>
            </a:r>
            <a:r>
              <a:rPr sz="1600" b="1" spc="90" dirty="0">
                <a:latin typeface="Tahoma"/>
                <a:cs typeface="Tahoma"/>
              </a:rPr>
              <a:t> </a:t>
            </a:r>
            <a:r>
              <a:rPr sz="1600" b="1" spc="-50" dirty="0">
                <a:latin typeface="Tahoma"/>
                <a:cs typeface="Tahoma"/>
              </a:rPr>
              <a:t>G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414376" y="8415019"/>
            <a:ext cx="3197860" cy="57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edge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e 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= (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v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,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w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)</a:t>
            </a:r>
            <a:r>
              <a:rPr sz="1800" spc="5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with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v </a:t>
            </a:r>
            <a:r>
              <a:rPr sz="1800" dirty="0">
                <a:solidFill>
                  <a:srgbClr val="8D3124"/>
                </a:solidFill>
                <a:latin typeface="Symbol"/>
                <a:cs typeface="Symbol"/>
              </a:rPr>
              <a:t>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,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w</a:t>
            </a:r>
            <a:r>
              <a:rPr sz="1800" i="1" spc="-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8D3124"/>
                </a:solidFill>
                <a:latin typeface="Symbol"/>
                <a:cs typeface="Symbol"/>
              </a:rPr>
              <a:t>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spc="-50" dirty="0">
                <a:solidFill>
                  <a:srgbClr val="8D3124"/>
                </a:solidFill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must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have</a:t>
            </a:r>
            <a:r>
              <a:rPr sz="16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f</a:t>
            </a:r>
            <a:r>
              <a:rPr sz="1800" i="1" spc="-27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(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e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)</a:t>
            </a:r>
            <a:r>
              <a:rPr sz="1800" spc="1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=</a:t>
            </a:r>
            <a:r>
              <a:rPr sz="1800" spc="1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spc="-20" dirty="0">
                <a:solidFill>
                  <a:srgbClr val="8D3124"/>
                </a:solidFill>
                <a:latin typeface="Times New Roman"/>
                <a:cs typeface="Times New Roman"/>
              </a:rPr>
              <a:t>c</a:t>
            </a:r>
            <a:r>
              <a:rPr sz="1800" spc="-20" dirty="0">
                <a:solidFill>
                  <a:srgbClr val="8D3124"/>
                </a:solidFill>
                <a:latin typeface="Times New Roman"/>
                <a:cs typeface="Times New Roman"/>
              </a:rPr>
              <a:t>(</a:t>
            </a:r>
            <a:r>
              <a:rPr sz="1800" i="1" spc="-20" dirty="0">
                <a:solidFill>
                  <a:srgbClr val="8D3124"/>
                </a:solidFill>
                <a:latin typeface="Times New Roman"/>
                <a:cs typeface="Times New Roman"/>
              </a:rPr>
              <a:t>e</a:t>
            </a:r>
            <a:r>
              <a:rPr sz="1800" spc="-20" dirty="0">
                <a:solidFill>
                  <a:srgbClr val="8D3124"/>
                </a:solidFill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208001" y="6290452"/>
            <a:ext cx="2246630" cy="2075180"/>
            <a:chOff x="7208001" y="6290452"/>
            <a:chExt cx="2246630" cy="2075180"/>
          </a:xfrm>
        </p:grpSpPr>
        <p:sp>
          <p:nvSpPr>
            <p:cNvPr id="54" name="object 54"/>
            <p:cNvSpPr/>
            <p:nvPr/>
          </p:nvSpPr>
          <p:spPr>
            <a:xfrm>
              <a:off x="8786293" y="7392538"/>
              <a:ext cx="625475" cy="960755"/>
            </a:xfrm>
            <a:custGeom>
              <a:avLst/>
              <a:gdLst/>
              <a:ahLst/>
              <a:cxnLst/>
              <a:rect l="l" t="t" r="r" b="b"/>
              <a:pathLst>
                <a:path w="625475" h="960754">
                  <a:moveTo>
                    <a:pt x="625347" y="0"/>
                  </a:moveTo>
                  <a:lnTo>
                    <a:pt x="618417" y="10642"/>
                  </a:lnTo>
                  <a:lnTo>
                    <a:pt x="0" y="960289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336994" y="7326556"/>
              <a:ext cx="118110" cy="135890"/>
            </a:xfrm>
            <a:custGeom>
              <a:avLst/>
              <a:gdLst/>
              <a:ahLst/>
              <a:cxnLst/>
              <a:rect l="l" t="t" r="r" b="b"/>
              <a:pathLst>
                <a:path w="118109" h="135890">
                  <a:moveTo>
                    <a:pt x="117614" y="0"/>
                  </a:moveTo>
                  <a:lnTo>
                    <a:pt x="0" y="68901"/>
                  </a:lnTo>
                  <a:lnTo>
                    <a:pt x="67716" y="76625"/>
                  </a:lnTo>
                  <a:lnTo>
                    <a:pt x="102166" y="135432"/>
                  </a:lnTo>
                  <a:lnTo>
                    <a:pt x="117614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252453" y="6365264"/>
              <a:ext cx="132080" cy="402590"/>
            </a:xfrm>
            <a:custGeom>
              <a:avLst/>
              <a:gdLst/>
              <a:ahLst/>
              <a:cxnLst/>
              <a:rect l="l" t="t" r="r" b="b"/>
              <a:pathLst>
                <a:path w="132079" h="402590">
                  <a:moveTo>
                    <a:pt x="0" y="0"/>
                  </a:moveTo>
                  <a:lnTo>
                    <a:pt x="3960" y="12066"/>
                  </a:lnTo>
                  <a:lnTo>
                    <a:pt x="132068" y="402335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208001" y="6290452"/>
              <a:ext cx="116205" cy="135255"/>
            </a:xfrm>
            <a:custGeom>
              <a:avLst/>
              <a:gdLst/>
              <a:ahLst/>
              <a:cxnLst/>
              <a:rect l="l" t="t" r="r" b="b"/>
              <a:pathLst>
                <a:path w="116204" h="135254">
                  <a:moveTo>
                    <a:pt x="19894" y="0"/>
                  </a:moveTo>
                  <a:lnTo>
                    <a:pt x="0" y="134851"/>
                  </a:lnTo>
                  <a:lnTo>
                    <a:pt x="48413" y="86879"/>
                  </a:lnTo>
                  <a:lnTo>
                    <a:pt x="115837" y="96826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144099" y="4366255"/>
            <a:ext cx="123444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90600" algn="l"/>
              </a:tabLst>
            </a:pPr>
            <a:r>
              <a:rPr sz="2300" i="1" spc="175" dirty="0">
                <a:latin typeface="Calibri"/>
                <a:cs typeface="Calibri"/>
              </a:rPr>
              <a:t>val</a:t>
            </a:r>
            <a:r>
              <a:rPr sz="2300" spc="175" dirty="0">
                <a:latin typeface="Tahoma"/>
                <a:cs typeface="Tahoma"/>
              </a:rPr>
              <a:t>(</a:t>
            </a:r>
            <a:r>
              <a:rPr sz="2300" i="1" spc="175" dirty="0">
                <a:latin typeface="Calibri"/>
                <a:cs typeface="Calibri"/>
              </a:rPr>
              <a:t>f</a:t>
            </a:r>
            <a:r>
              <a:rPr sz="2300" i="1" spc="-254" dirty="0">
                <a:latin typeface="Calibri"/>
                <a:cs typeface="Calibri"/>
              </a:rPr>
              <a:t> </a:t>
            </a:r>
            <a:r>
              <a:rPr sz="2300" spc="-60" dirty="0">
                <a:latin typeface="Tahoma"/>
                <a:cs typeface="Tahoma"/>
              </a:rPr>
              <a:t>)</a:t>
            </a:r>
            <a:r>
              <a:rPr sz="2300" dirty="0">
                <a:latin typeface="Tahoma"/>
                <a:cs typeface="Tahoma"/>
              </a:rPr>
              <a:t>	</a:t>
            </a:r>
            <a:r>
              <a:rPr sz="2300" spc="80" dirty="0">
                <a:latin typeface="Tahoma"/>
                <a:cs typeface="Tahoma"/>
              </a:rPr>
              <a:t>=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59" name="object 59"/>
          <p:cNvSpPr txBox="1"/>
          <p:nvPr/>
        </p:nvSpPr>
        <p:spPr>
          <a:xfrm>
            <a:off x="2410132" y="4725070"/>
            <a:ext cx="320294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1927860" algn="l"/>
              </a:tabLst>
            </a:pPr>
            <a:r>
              <a:rPr sz="1600" i="1" dirty="0">
                <a:latin typeface="Verdana"/>
                <a:cs typeface="Verdana"/>
              </a:rPr>
              <a:t>e</a:t>
            </a:r>
            <a:r>
              <a:rPr sz="1600" i="1" spc="-55" dirty="0">
                <a:latin typeface="Verdana"/>
                <a:cs typeface="Verdana"/>
              </a:rPr>
              <a:t> </a:t>
            </a:r>
            <a:r>
              <a:rPr sz="1600" spc="225" dirty="0">
                <a:latin typeface="Trebuchet MS"/>
                <a:cs typeface="Trebuchet MS"/>
              </a:rPr>
              <a:t>ou</a:t>
            </a:r>
            <a:r>
              <a:rPr sz="1600" spc="-1285" dirty="0">
                <a:latin typeface="Trebuchet MS"/>
                <a:cs typeface="Trebuchet MS"/>
              </a:rPr>
              <a:t>t</a:t>
            </a:r>
            <a:r>
              <a:rPr sz="3450" spc="-735" baseline="121980" dirty="0">
                <a:latin typeface="SimSun-ExtB"/>
                <a:cs typeface="SimSun-ExtB"/>
              </a:rPr>
              <a:t>Σ</a:t>
            </a:r>
            <a:r>
              <a:rPr sz="1600" spc="225" dirty="0">
                <a:latin typeface="Trebuchet MS"/>
                <a:cs typeface="Trebuchet MS"/>
              </a:rPr>
              <a:t>of</a:t>
            </a:r>
            <a:r>
              <a:rPr sz="1600" spc="90" dirty="0">
                <a:latin typeface="Trebuchet MS"/>
                <a:cs typeface="Trebuchet MS"/>
              </a:rPr>
              <a:t> </a:t>
            </a:r>
            <a:r>
              <a:rPr sz="1600" i="1" spc="315" dirty="0">
                <a:latin typeface="Verdana"/>
                <a:cs typeface="Verdana"/>
              </a:rPr>
              <a:t>A</a:t>
            </a:r>
            <a:r>
              <a:rPr sz="1600" i="1" spc="-175" dirty="0">
                <a:latin typeface="Verdana"/>
                <a:cs typeface="Verdana"/>
              </a:rPr>
              <a:t> </a:t>
            </a:r>
            <a:r>
              <a:rPr sz="3450" i="1" spc="660" baseline="68840" dirty="0">
                <a:latin typeface="Calibri"/>
                <a:cs typeface="Calibri"/>
              </a:rPr>
              <a:t>f</a:t>
            </a:r>
            <a:r>
              <a:rPr sz="3450" i="1" spc="-405" baseline="68840" dirty="0">
                <a:latin typeface="Calibri"/>
                <a:cs typeface="Calibri"/>
              </a:rPr>
              <a:t> </a:t>
            </a:r>
            <a:r>
              <a:rPr sz="3450" spc="-37" baseline="68840" dirty="0">
                <a:latin typeface="Tahoma"/>
                <a:cs typeface="Tahoma"/>
              </a:rPr>
              <a:t>(</a:t>
            </a:r>
            <a:r>
              <a:rPr sz="3450" i="1" spc="-37" baseline="68840" dirty="0">
                <a:latin typeface="Calibri"/>
                <a:cs typeface="Calibri"/>
              </a:rPr>
              <a:t>e</a:t>
            </a:r>
            <a:r>
              <a:rPr sz="3450" spc="-37" baseline="68840" dirty="0">
                <a:latin typeface="Tahoma"/>
                <a:cs typeface="Tahoma"/>
              </a:rPr>
              <a:t>)</a:t>
            </a:r>
            <a:r>
              <a:rPr sz="3450" baseline="68840" dirty="0">
                <a:latin typeface="Tahoma"/>
                <a:cs typeface="Tahoma"/>
              </a:rPr>
              <a:t>	</a:t>
            </a:r>
            <a:r>
              <a:rPr sz="3450" i="1" spc="-765" baseline="68840" dirty="0">
                <a:latin typeface="Arial"/>
                <a:cs typeface="Arial"/>
              </a:rPr>
              <a:t>—</a:t>
            </a:r>
            <a:r>
              <a:rPr sz="3450" i="1" spc="-179" baseline="68840" dirty="0">
                <a:latin typeface="Arial"/>
                <a:cs typeface="Arial"/>
              </a:rPr>
              <a:t> </a:t>
            </a:r>
            <a:r>
              <a:rPr sz="2400" i="1" baseline="1736" dirty="0">
                <a:latin typeface="Verdana"/>
                <a:cs typeface="Verdana"/>
              </a:rPr>
              <a:t>e</a:t>
            </a:r>
            <a:r>
              <a:rPr sz="2400" i="1" spc="44" baseline="1736" dirty="0">
                <a:latin typeface="Verdana"/>
                <a:cs typeface="Verdana"/>
              </a:rPr>
              <a:t> </a:t>
            </a:r>
            <a:r>
              <a:rPr sz="2400" spc="232" baseline="1736" dirty="0">
                <a:latin typeface="Trebuchet MS"/>
                <a:cs typeface="Trebuchet MS"/>
              </a:rPr>
              <a:t>i</a:t>
            </a:r>
            <a:r>
              <a:rPr sz="2400" spc="-1147" baseline="1736" dirty="0">
                <a:latin typeface="Trebuchet MS"/>
                <a:cs typeface="Trebuchet MS"/>
              </a:rPr>
              <a:t>n</a:t>
            </a:r>
            <a:r>
              <a:rPr sz="3450" spc="-1500" baseline="121980" dirty="0">
                <a:latin typeface="SimSun-ExtB"/>
                <a:cs typeface="SimSun-ExtB"/>
              </a:rPr>
              <a:t>Σ</a:t>
            </a:r>
            <a:r>
              <a:rPr sz="2400" spc="232" baseline="1736" dirty="0">
                <a:latin typeface="Trebuchet MS"/>
                <a:cs typeface="Trebuchet MS"/>
              </a:rPr>
              <a:t>to</a:t>
            </a:r>
            <a:r>
              <a:rPr sz="2400" spc="202" baseline="1736" dirty="0">
                <a:latin typeface="Trebuchet MS"/>
                <a:cs typeface="Trebuchet MS"/>
              </a:rPr>
              <a:t> </a:t>
            </a:r>
            <a:r>
              <a:rPr sz="2400" i="1" spc="397" baseline="1736" dirty="0">
                <a:latin typeface="Verdana"/>
                <a:cs typeface="Verdana"/>
              </a:rPr>
              <a:t>A</a:t>
            </a:r>
            <a:endParaRPr sz="2400" baseline="1736">
              <a:latin typeface="Verdana"/>
              <a:cs typeface="Verdan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11857" y="4366255"/>
            <a:ext cx="571500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i="1" spc="440" dirty="0">
                <a:latin typeface="Calibri"/>
                <a:cs typeface="Calibri"/>
              </a:rPr>
              <a:t>f</a:t>
            </a:r>
            <a:r>
              <a:rPr sz="2300" i="1" spc="-270" dirty="0">
                <a:latin typeface="Calibri"/>
                <a:cs typeface="Calibri"/>
              </a:rPr>
              <a:t> </a:t>
            </a:r>
            <a:r>
              <a:rPr sz="2300" spc="-25" dirty="0">
                <a:latin typeface="Tahoma"/>
                <a:cs typeface="Tahoma"/>
              </a:rPr>
              <a:t>(</a:t>
            </a:r>
            <a:r>
              <a:rPr sz="2300" i="1" spc="-25" dirty="0">
                <a:latin typeface="Calibri"/>
                <a:cs typeface="Calibri"/>
              </a:rPr>
              <a:t>e</a:t>
            </a:r>
            <a:r>
              <a:rPr sz="2300" spc="-25" dirty="0">
                <a:latin typeface="Tahoma"/>
                <a:cs typeface="Tahoma"/>
              </a:rPr>
              <a:t>)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113287" y="6553343"/>
            <a:ext cx="169354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0845" algn="l"/>
              </a:tabLst>
            </a:pPr>
            <a:r>
              <a:rPr sz="2350" spc="50" dirty="0">
                <a:latin typeface="Tahoma"/>
                <a:cs typeface="Tahoma"/>
              </a:rPr>
              <a:t>=</a:t>
            </a:r>
            <a:r>
              <a:rPr sz="2350" dirty="0">
                <a:latin typeface="Tahoma"/>
                <a:cs typeface="Tahoma"/>
              </a:rPr>
              <a:t>	</a:t>
            </a:r>
            <a:r>
              <a:rPr sz="2350" i="1" spc="80" dirty="0">
                <a:latin typeface="Calibri"/>
                <a:cs typeface="Calibri"/>
              </a:rPr>
              <a:t>cap</a:t>
            </a:r>
            <a:r>
              <a:rPr sz="2350" spc="80" dirty="0">
                <a:latin typeface="Tahoma"/>
                <a:cs typeface="Tahoma"/>
              </a:rPr>
              <a:t>(</a:t>
            </a:r>
            <a:r>
              <a:rPr sz="2350" i="1" spc="80" dirty="0">
                <a:latin typeface="Calibri"/>
                <a:cs typeface="Calibri"/>
              </a:rPr>
              <a:t>A,</a:t>
            </a:r>
            <a:r>
              <a:rPr sz="2350" i="1" spc="-135" dirty="0">
                <a:latin typeface="Calibri"/>
                <a:cs typeface="Calibri"/>
              </a:rPr>
              <a:t> </a:t>
            </a:r>
            <a:r>
              <a:rPr sz="2350" i="1" spc="285" dirty="0">
                <a:latin typeface="Calibri"/>
                <a:cs typeface="Calibri"/>
              </a:rPr>
              <a:t>B</a:t>
            </a:r>
            <a:r>
              <a:rPr sz="2350" spc="285" dirty="0">
                <a:latin typeface="Tahoma"/>
                <a:cs typeface="Tahoma"/>
              </a:rPr>
              <a:t>)</a:t>
            </a:r>
            <a:endParaRPr sz="2350">
              <a:latin typeface="Tahoma"/>
              <a:cs typeface="Tahom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110690" y="5453267"/>
            <a:ext cx="26162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55" dirty="0">
                <a:latin typeface="Tahoma"/>
                <a:cs typeface="Tahoma"/>
              </a:rPr>
              <a:t>=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840686" y="5164926"/>
            <a:ext cx="464184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980" dirty="0">
                <a:latin typeface="SimSun-ExtB"/>
                <a:cs typeface="SimSun-ExtB"/>
              </a:rPr>
              <a:t>Σ</a:t>
            </a:r>
            <a:endParaRPr sz="2400">
              <a:latin typeface="SimSun-ExtB"/>
              <a:cs typeface="SimSun-ExtB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515464" y="5911655"/>
            <a:ext cx="1115060" cy="280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i="1" dirty="0">
                <a:latin typeface="Verdana"/>
                <a:cs typeface="Verdana"/>
              </a:rPr>
              <a:t>e</a:t>
            </a:r>
            <a:r>
              <a:rPr sz="1650" i="1" spc="-105" dirty="0">
                <a:latin typeface="Verdana"/>
                <a:cs typeface="Verdana"/>
              </a:rPr>
              <a:t> </a:t>
            </a:r>
            <a:r>
              <a:rPr sz="1650" spc="-10" dirty="0">
                <a:latin typeface="Trebuchet MS"/>
                <a:cs typeface="Trebuchet MS"/>
              </a:rPr>
              <a:t>Qmi</a:t>
            </a:r>
            <a:r>
              <a:rPr sz="1650" spc="10" dirty="0">
                <a:latin typeface="Trebuchet MS"/>
                <a:cs typeface="Trebuchet MS"/>
              </a:rPr>
              <a:t> </a:t>
            </a:r>
            <a:r>
              <a:rPr sz="1650" spc="-165" dirty="0">
                <a:latin typeface="Trebuchet MS"/>
                <a:cs typeface="Trebuchet MS"/>
              </a:rPr>
              <a:t>Q7</a:t>
            </a:r>
            <a:r>
              <a:rPr sz="1650" spc="40" dirty="0">
                <a:latin typeface="Trebuchet MS"/>
                <a:cs typeface="Trebuchet MS"/>
              </a:rPr>
              <a:t> </a:t>
            </a:r>
            <a:r>
              <a:rPr sz="1650" i="1" spc="250" dirty="0">
                <a:latin typeface="Verdana"/>
                <a:cs typeface="Verdana"/>
              </a:rPr>
              <a:t>A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655416" y="5453267"/>
            <a:ext cx="122618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73100" algn="l"/>
                <a:tab pos="1061085" algn="l"/>
              </a:tabLst>
            </a:pPr>
            <a:r>
              <a:rPr sz="2400" i="1" spc="-20" dirty="0">
                <a:latin typeface="Calibri"/>
                <a:cs typeface="Calibri"/>
              </a:rPr>
              <a:t>c</a:t>
            </a:r>
            <a:r>
              <a:rPr sz="2400" spc="-20" dirty="0">
                <a:latin typeface="Tahoma"/>
                <a:cs typeface="Tahoma"/>
              </a:rPr>
              <a:t>(</a:t>
            </a:r>
            <a:r>
              <a:rPr sz="2400" i="1" spc="-20" dirty="0">
                <a:latin typeface="Calibri"/>
                <a:cs typeface="Calibri"/>
              </a:rPr>
              <a:t>e</a:t>
            </a:r>
            <a:r>
              <a:rPr sz="2400" spc="-20" dirty="0">
                <a:latin typeface="Tahoma"/>
                <a:cs typeface="Tahoma"/>
              </a:rPr>
              <a:t>)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i="1" spc="-605" dirty="0">
                <a:latin typeface="Arial"/>
                <a:cs typeface="Arial"/>
              </a:rPr>
              <a:t>—</a:t>
            </a:r>
            <a:r>
              <a:rPr sz="2400" i="1" dirty="0">
                <a:latin typeface="Arial"/>
                <a:cs typeface="Arial"/>
              </a:rPr>
              <a:t>	</a:t>
            </a:r>
            <a:r>
              <a:rPr sz="2400" spc="-70" dirty="0">
                <a:latin typeface="Tahoma"/>
                <a:cs typeface="Tahoma"/>
              </a:rPr>
              <a:t>0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711617" y="4309337"/>
            <a:ext cx="8124190" cy="4260215"/>
            <a:chOff x="2711617" y="4309337"/>
            <a:chExt cx="8124190" cy="4260215"/>
          </a:xfrm>
        </p:grpSpPr>
        <p:sp>
          <p:nvSpPr>
            <p:cNvPr id="4" name="object 4"/>
            <p:cNvSpPr/>
            <p:nvPr/>
          </p:nvSpPr>
          <p:spPr>
            <a:xfrm>
              <a:off x="5082033" y="6571439"/>
              <a:ext cx="2929890" cy="1899285"/>
            </a:xfrm>
            <a:custGeom>
              <a:avLst/>
              <a:gdLst/>
              <a:ahLst/>
              <a:cxnLst/>
              <a:rect l="l" t="t" r="r" b="b"/>
              <a:pathLst>
                <a:path w="2929890" h="1899284">
                  <a:moveTo>
                    <a:pt x="0" y="0"/>
                  </a:moveTo>
                  <a:lnTo>
                    <a:pt x="2919031" y="1892014"/>
                  </a:lnTo>
                  <a:lnTo>
                    <a:pt x="2929704" y="1898933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42346" y="8395732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90" h="117475">
                  <a:moveTo>
                    <a:pt x="66313" y="0"/>
                  </a:moveTo>
                  <a:lnTo>
                    <a:pt x="58733" y="67731"/>
                  </a:lnTo>
                  <a:lnTo>
                    <a:pt x="0" y="102308"/>
                  </a:lnTo>
                  <a:lnTo>
                    <a:pt x="135465" y="117466"/>
                  </a:lnTo>
                  <a:lnTo>
                    <a:pt x="6631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43500" y="6604000"/>
              <a:ext cx="2836545" cy="1838325"/>
            </a:xfrm>
            <a:custGeom>
              <a:avLst/>
              <a:gdLst/>
              <a:ahLst/>
              <a:cxnLst/>
              <a:rect l="l" t="t" r="r" b="b"/>
              <a:pathLst>
                <a:path w="2836545" h="1838325">
                  <a:moveTo>
                    <a:pt x="0" y="0"/>
                  </a:moveTo>
                  <a:lnTo>
                    <a:pt x="2803911" y="1817397"/>
                  </a:lnTo>
                  <a:lnTo>
                    <a:pt x="2835921" y="1838145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00615" y="8252091"/>
              <a:ext cx="339090" cy="294005"/>
            </a:xfrm>
            <a:custGeom>
              <a:avLst/>
              <a:gdLst/>
              <a:ahLst/>
              <a:cxnLst/>
              <a:rect l="l" t="t" r="r" b="b"/>
              <a:pathLst>
                <a:path w="339090" h="294004">
                  <a:moveTo>
                    <a:pt x="165781" y="0"/>
                  </a:moveTo>
                  <a:lnTo>
                    <a:pt x="146833" y="169331"/>
                  </a:lnTo>
                  <a:lnTo>
                    <a:pt x="0" y="255772"/>
                  </a:lnTo>
                  <a:lnTo>
                    <a:pt x="338663" y="293668"/>
                  </a:lnTo>
                  <a:lnTo>
                    <a:pt x="1657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64773" y="6611621"/>
              <a:ext cx="2138680" cy="1865630"/>
            </a:xfrm>
            <a:custGeom>
              <a:avLst/>
              <a:gdLst/>
              <a:ahLst/>
              <a:cxnLst/>
              <a:rect l="l" t="t" r="r" b="b"/>
              <a:pathLst>
                <a:path w="2138679" h="1865629">
                  <a:moveTo>
                    <a:pt x="2138398" y="0"/>
                  </a:moveTo>
                  <a:lnTo>
                    <a:pt x="9573" y="1856976"/>
                  </a:lnTo>
                  <a:lnTo>
                    <a:pt x="0" y="1865327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05436" y="8402626"/>
              <a:ext cx="132080" cy="126364"/>
            </a:xfrm>
            <a:custGeom>
              <a:avLst/>
              <a:gdLst/>
              <a:ahLst/>
              <a:cxnLst/>
              <a:rect l="l" t="t" r="r" b="b"/>
              <a:pathLst>
                <a:path w="132079" h="126365">
                  <a:moveTo>
                    <a:pt x="51804" y="0"/>
                  </a:moveTo>
                  <a:lnTo>
                    <a:pt x="0" y="126082"/>
                  </a:lnTo>
                  <a:lnTo>
                    <a:pt x="131949" y="91876"/>
                  </a:lnTo>
                  <a:lnTo>
                    <a:pt x="68907" y="65973"/>
                  </a:lnTo>
                  <a:lnTo>
                    <a:pt x="51804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59506" y="4322037"/>
              <a:ext cx="2258060" cy="1940560"/>
            </a:xfrm>
            <a:custGeom>
              <a:avLst/>
              <a:gdLst/>
              <a:ahLst/>
              <a:cxnLst/>
              <a:rect l="l" t="t" r="r" b="b"/>
              <a:pathLst>
                <a:path w="2258059" h="1940560">
                  <a:moveTo>
                    <a:pt x="2257991" y="1940347"/>
                  </a:moveTo>
                  <a:lnTo>
                    <a:pt x="2248358" y="19320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445018" y="6188007"/>
              <a:ext cx="132715" cy="125730"/>
            </a:xfrm>
            <a:custGeom>
              <a:avLst/>
              <a:gdLst/>
              <a:ahLst/>
              <a:cxnLst/>
              <a:rect l="l" t="t" r="r" b="b"/>
              <a:pathLst>
                <a:path w="132715" h="125729">
                  <a:moveTo>
                    <a:pt x="79460" y="0"/>
                  </a:moveTo>
                  <a:lnTo>
                    <a:pt x="62847" y="66099"/>
                  </a:lnTo>
                  <a:lnTo>
                    <a:pt x="0" y="92468"/>
                  </a:lnTo>
                  <a:lnTo>
                    <a:pt x="132198" y="125695"/>
                  </a:lnTo>
                  <a:lnTo>
                    <a:pt x="7946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37335" y="4420713"/>
              <a:ext cx="2936875" cy="1874520"/>
            </a:xfrm>
            <a:custGeom>
              <a:avLst/>
              <a:gdLst/>
              <a:ahLst/>
              <a:cxnLst/>
              <a:rect l="l" t="t" r="r" b="b"/>
              <a:pathLst>
                <a:path w="2936875" h="1874520">
                  <a:moveTo>
                    <a:pt x="2936844" y="1873952"/>
                  </a:moveTo>
                  <a:lnTo>
                    <a:pt x="2926137" y="186712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04987" y="6220049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90" h="117475">
                  <a:moveTo>
                    <a:pt x="65581" y="0"/>
                  </a:moveTo>
                  <a:lnTo>
                    <a:pt x="58486" y="67784"/>
                  </a:lnTo>
                  <a:lnTo>
                    <a:pt x="0" y="102779"/>
                  </a:lnTo>
                  <a:lnTo>
                    <a:pt x="135569" y="116970"/>
                  </a:lnTo>
                  <a:lnTo>
                    <a:pt x="6558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10385" y="4406814"/>
              <a:ext cx="2204085" cy="1898014"/>
            </a:xfrm>
            <a:custGeom>
              <a:avLst/>
              <a:gdLst/>
              <a:ahLst/>
              <a:cxnLst/>
              <a:rect l="l" t="t" r="r" b="b"/>
              <a:pathLst>
                <a:path w="2204085" h="1898014">
                  <a:moveTo>
                    <a:pt x="2204086" y="0"/>
                  </a:moveTo>
                  <a:lnTo>
                    <a:pt x="9626" y="1889556"/>
                  </a:lnTo>
                  <a:lnTo>
                    <a:pt x="0" y="1897846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50719" y="6230289"/>
              <a:ext cx="132715" cy="126364"/>
            </a:xfrm>
            <a:custGeom>
              <a:avLst/>
              <a:gdLst/>
              <a:ahLst/>
              <a:cxnLst/>
              <a:rect l="l" t="t" r="r" b="b"/>
              <a:pathLst>
                <a:path w="132714" h="126364">
                  <a:moveTo>
                    <a:pt x="52613" y="0"/>
                  </a:moveTo>
                  <a:lnTo>
                    <a:pt x="0" y="125747"/>
                  </a:lnTo>
                  <a:lnTo>
                    <a:pt x="132166" y="92389"/>
                  </a:lnTo>
                  <a:lnTo>
                    <a:pt x="69292" y="66083"/>
                  </a:lnTo>
                  <a:lnTo>
                    <a:pt x="5261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24317" y="6612323"/>
              <a:ext cx="2139950" cy="1905000"/>
            </a:xfrm>
            <a:custGeom>
              <a:avLst/>
              <a:gdLst/>
              <a:ahLst/>
              <a:cxnLst/>
              <a:rect l="l" t="t" r="r" b="b"/>
              <a:pathLst>
                <a:path w="2139950" h="1905000">
                  <a:moveTo>
                    <a:pt x="2139642" y="1904711"/>
                  </a:moveTo>
                  <a:lnTo>
                    <a:pt x="2130156" y="1896266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91175" y="8442791"/>
              <a:ext cx="132080" cy="127000"/>
            </a:xfrm>
            <a:custGeom>
              <a:avLst/>
              <a:gdLst/>
              <a:ahLst/>
              <a:cxnLst/>
              <a:rect l="l" t="t" r="r" b="b"/>
              <a:pathLst>
                <a:path w="132079" h="127000">
                  <a:moveTo>
                    <a:pt x="81065" y="0"/>
                  </a:moveTo>
                  <a:lnTo>
                    <a:pt x="63299" y="65799"/>
                  </a:lnTo>
                  <a:lnTo>
                    <a:pt x="0" y="91065"/>
                  </a:lnTo>
                  <a:lnTo>
                    <a:pt x="131597" y="126598"/>
                  </a:lnTo>
                  <a:lnTo>
                    <a:pt x="81065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69844" y="6538636"/>
              <a:ext cx="1906905" cy="0"/>
            </a:xfrm>
            <a:custGeom>
              <a:avLst/>
              <a:gdLst/>
              <a:ahLst/>
              <a:cxnLst/>
              <a:rect l="l" t="t" r="r" b="b"/>
              <a:pathLst>
                <a:path w="1906904">
                  <a:moveTo>
                    <a:pt x="0" y="0"/>
                  </a:moveTo>
                  <a:lnTo>
                    <a:pt x="822674" y="0"/>
                  </a:lnTo>
                </a:path>
                <a:path w="1906904">
                  <a:moveTo>
                    <a:pt x="1243978" y="0"/>
                  </a:moveTo>
                  <a:lnTo>
                    <a:pt x="1906295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91105" y="647767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91440" y="6096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30491" y="6538634"/>
              <a:ext cx="2957195" cy="0"/>
            </a:xfrm>
            <a:custGeom>
              <a:avLst/>
              <a:gdLst/>
              <a:ahLst/>
              <a:cxnLst/>
              <a:rect l="l" t="t" r="r" b="b"/>
              <a:pathLst>
                <a:path w="2957195">
                  <a:moveTo>
                    <a:pt x="0" y="0"/>
                  </a:moveTo>
                  <a:lnTo>
                    <a:pt x="1400821" y="0"/>
                  </a:lnTo>
                </a:path>
                <a:path w="2957195">
                  <a:moveTo>
                    <a:pt x="1908821" y="0"/>
                  </a:moveTo>
                  <a:lnTo>
                    <a:pt x="2956573" y="0"/>
                  </a:lnTo>
                </a:path>
              </a:pathLst>
            </a:custGeom>
            <a:ln w="2540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51752" y="6477674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19" y="0"/>
                  </a:moveTo>
                  <a:lnTo>
                    <a:pt x="0" y="60960"/>
                  </a:lnTo>
                  <a:lnTo>
                    <a:pt x="121919" y="121920"/>
                  </a:lnTo>
                  <a:lnTo>
                    <a:pt x="91439" y="6096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50809" y="6538646"/>
              <a:ext cx="2172335" cy="0"/>
            </a:xfrm>
            <a:custGeom>
              <a:avLst/>
              <a:gdLst/>
              <a:ahLst/>
              <a:cxnLst/>
              <a:rect l="l" t="t" r="r" b="b"/>
              <a:pathLst>
                <a:path w="2172334">
                  <a:moveTo>
                    <a:pt x="1028917" y="0"/>
                  </a:moveTo>
                  <a:lnTo>
                    <a:pt x="2171873" y="0"/>
                  </a:lnTo>
                </a:path>
                <a:path w="2172334">
                  <a:moveTo>
                    <a:pt x="0" y="0"/>
                  </a:moveTo>
                  <a:lnTo>
                    <a:pt x="457417" y="0"/>
                  </a:lnTo>
                </a:path>
              </a:pathLst>
            </a:custGeom>
            <a:ln w="25417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572069" y="6477694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18" y="0"/>
                  </a:moveTo>
                  <a:lnTo>
                    <a:pt x="0" y="60961"/>
                  </a:lnTo>
                  <a:lnTo>
                    <a:pt x="121920" y="121919"/>
                  </a:lnTo>
                  <a:lnTo>
                    <a:pt x="91440" y="60961"/>
                  </a:lnTo>
                  <a:lnTo>
                    <a:pt x="121918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60060" y="4413756"/>
              <a:ext cx="2843530" cy="0"/>
            </a:xfrm>
            <a:custGeom>
              <a:avLst/>
              <a:gdLst/>
              <a:ahLst/>
              <a:cxnLst/>
              <a:rect l="l" t="t" r="r" b="b"/>
              <a:pathLst>
                <a:path w="2843529">
                  <a:moveTo>
                    <a:pt x="0" y="0"/>
                  </a:moveTo>
                  <a:lnTo>
                    <a:pt x="1302952" y="0"/>
                  </a:lnTo>
                </a:path>
                <a:path w="2843529">
                  <a:moveTo>
                    <a:pt x="1810952" y="0"/>
                  </a:moveTo>
                  <a:lnTo>
                    <a:pt x="2843465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60346" y="435279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23615" y="4388982"/>
              <a:ext cx="0" cy="1772285"/>
            </a:xfrm>
            <a:custGeom>
              <a:avLst/>
              <a:gdLst/>
              <a:ahLst/>
              <a:cxnLst/>
              <a:rect l="l" t="t" r="r" b="b"/>
              <a:pathLst>
                <a:path h="1772285">
                  <a:moveTo>
                    <a:pt x="0" y="1360125"/>
                  </a:moveTo>
                  <a:lnTo>
                    <a:pt x="0" y="1771959"/>
                  </a:lnTo>
                </a:path>
                <a:path h="1772285">
                  <a:moveTo>
                    <a:pt x="0" y="0"/>
                  </a:moveTo>
                  <a:lnTo>
                    <a:pt x="0" y="984531"/>
                  </a:lnTo>
                </a:path>
              </a:pathLst>
            </a:custGeom>
            <a:ln w="2556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30477" y="4610260"/>
              <a:ext cx="0" cy="673100"/>
            </a:xfrm>
            <a:custGeom>
              <a:avLst/>
              <a:gdLst/>
              <a:ahLst/>
              <a:cxnLst/>
              <a:rect l="l" t="t" r="r" b="b"/>
              <a:pathLst>
                <a:path h="673100">
                  <a:moveTo>
                    <a:pt x="0" y="0"/>
                  </a:moveTo>
                  <a:lnTo>
                    <a:pt x="0" y="672939"/>
                  </a:lnTo>
                </a:path>
              </a:pathLst>
            </a:custGeom>
            <a:ln w="25535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2731" y="6105069"/>
              <a:ext cx="121914" cy="12191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330477" y="5664200"/>
              <a:ext cx="0" cy="520065"/>
            </a:xfrm>
            <a:custGeom>
              <a:avLst/>
              <a:gdLst/>
              <a:ahLst/>
              <a:cxnLst/>
              <a:rect l="l" t="t" r="r" b="b"/>
              <a:pathLst>
                <a:path h="520064">
                  <a:moveTo>
                    <a:pt x="0" y="0"/>
                  </a:moveTo>
                  <a:lnTo>
                    <a:pt x="0" y="520059"/>
                  </a:lnTo>
                </a:path>
              </a:pathLst>
            </a:custGeom>
            <a:ln w="25535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9580" y="6128385"/>
              <a:ext cx="121914" cy="12191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122513" y="6791248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09">
                  <a:moveTo>
                    <a:pt x="0" y="0"/>
                  </a:moveTo>
                  <a:lnTo>
                    <a:pt x="0" y="104851"/>
                  </a:lnTo>
                </a:path>
              </a:pathLst>
            </a:custGeom>
            <a:ln w="25554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61479" y="672520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60949" y="0"/>
                  </a:moveTo>
                  <a:lnTo>
                    <a:pt x="0" y="121926"/>
                  </a:lnTo>
                  <a:lnTo>
                    <a:pt x="60957" y="91440"/>
                  </a:lnTo>
                  <a:lnTo>
                    <a:pt x="121920" y="121914"/>
                  </a:lnTo>
                  <a:lnTo>
                    <a:pt x="6094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29346" y="6611950"/>
              <a:ext cx="0" cy="1781175"/>
            </a:xfrm>
            <a:custGeom>
              <a:avLst/>
              <a:gdLst/>
              <a:ahLst/>
              <a:cxnLst/>
              <a:rect l="l" t="t" r="r" b="b"/>
              <a:pathLst>
                <a:path h="1781175">
                  <a:moveTo>
                    <a:pt x="0" y="808283"/>
                  </a:moveTo>
                  <a:lnTo>
                    <a:pt x="0" y="1780904"/>
                  </a:lnTo>
                </a:path>
                <a:path h="1781175">
                  <a:moveTo>
                    <a:pt x="0" y="0"/>
                  </a:moveTo>
                  <a:lnTo>
                    <a:pt x="0" y="427283"/>
                  </a:lnTo>
                </a:path>
              </a:pathLst>
            </a:custGeom>
            <a:ln w="25567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8465" y="8336981"/>
              <a:ext cx="121914" cy="12191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755386" y="5373513"/>
              <a:ext cx="736600" cy="375920"/>
            </a:xfrm>
            <a:custGeom>
              <a:avLst/>
              <a:gdLst/>
              <a:ahLst/>
              <a:cxnLst/>
              <a:rect l="l" t="t" r="r" b="b"/>
              <a:pathLst>
                <a:path w="736600" h="375920">
                  <a:moveTo>
                    <a:pt x="736600" y="0"/>
                  </a:moveTo>
                  <a:lnTo>
                    <a:pt x="0" y="0"/>
                  </a:lnTo>
                  <a:lnTo>
                    <a:pt x="0" y="375594"/>
                  </a:lnTo>
                  <a:lnTo>
                    <a:pt x="736600" y="375594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7778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Computing</a:t>
            </a:r>
            <a:r>
              <a:rPr spc="45" dirty="0"/>
              <a:t> </a:t>
            </a:r>
            <a:r>
              <a:rPr spc="105" dirty="0"/>
              <a:t>a</a:t>
            </a:r>
            <a:r>
              <a:rPr spc="50" dirty="0"/>
              <a:t> </a:t>
            </a:r>
            <a:r>
              <a:rPr spc="-20" dirty="0"/>
              <a:t>minimum</a:t>
            </a:r>
            <a:r>
              <a:rPr spc="50" dirty="0"/>
              <a:t> </a:t>
            </a:r>
            <a:r>
              <a:rPr dirty="0"/>
              <a:t>cut</a:t>
            </a:r>
            <a:r>
              <a:rPr spc="50" dirty="0"/>
              <a:t> </a:t>
            </a:r>
            <a:r>
              <a:rPr dirty="0"/>
              <a:t>from</a:t>
            </a:r>
            <a:r>
              <a:rPr spc="50" dirty="0"/>
              <a:t> </a:t>
            </a:r>
            <a:r>
              <a:rPr spc="105" dirty="0"/>
              <a:t>a</a:t>
            </a:r>
            <a:r>
              <a:rPr spc="50" dirty="0"/>
              <a:t> </a:t>
            </a:r>
            <a:r>
              <a:rPr dirty="0"/>
              <a:t>maximum</a:t>
            </a:r>
            <a:r>
              <a:rPr spc="45" dirty="0"/>
              <a:t> </a:t>
            </a:r>
            <a:r>
              <a:rPr spc="50" dirty="0"/>
              <a:t>flow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046673" y="5406330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8A8A8A"/>
                </a:solidFill>
                <a:latin typeface="Lucida Sans Unicode"/>
                <a:cs typeface="Lucida Sans Unicode"/>
              </a:rPr>
              <a:t>4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052496" y="7039233"/>
            <a:ext cx="571500" cy="381000"/>
          </a:xfrm>
          <a:custGeom>
            <a:avLst/>
            <a:gdLst/>
            <a:ahLst/>
            <a:cxnLst/>
            <a:rect l="l" t="t" r="r" b="b"/>
            <a:pathLst>
              <a:path w="571500" h="381000">
                <a:moveTo>
                  <a:pt x="571500" y="0"/>
                </a:moveTo>
                <a:lnTo>
                  <a:pt x="0" y="0"/>
                </a:lnTo>
                <a:lnTo>
                  <a:pt x="0" y="381000"/>
                </a:lnTo>
                <a:lnTo>
                  <a:pt x="571500" y="381000"/>
                </a:lnTo>
                <a:lnTo>
                  <a:pt x="5715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196920" y="7072050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8A8A8A"/>
                </a:solidFill>
                <a:latin typeface="Lucida Sans Unicode"/>
                <a:cs typeface="Lucida Sans Unicode"/>
              </a:rPr>
              <a:t>15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699696" y="5083200"/>
            <a:ext cx="648970" cy="623570"/>
          </a:xfrm>
          <a:custGeom>
            <a:avLst/>
            <a:gdLst/>
            <a:ahLst/>
            <a:cxnLst/>
            <a:rect l="l" t="t" r="r" b="b"/>
            <a:pathLst>
              <a:path w="648970" h="623570">
                <a:moveTo>
                  <a:pt x="432622" y="0"/>
                </a:moveTo>
                <a:lnTo>
                  <a:pt x="0" y="373429"/>
                </a:lnTo>
                <a:lnTo>
                  <a:pt x="215759" y="623389"/>
                </a:lnTo>
                <a:lnTo>
                  <a:pt x="648381" y="249960"/>
                </a:lnTo>
                <a:lnTo>
                  <a:pt x="432622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 rot="19200000">
            <a:off x="3849550" y="5282911"/>
            <a:ext cx="330761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spc="-25" dirty="0">
                <a:solidFill>
                  <a:srgbClr val="8A8A8A"/>
                </a:solidFill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108226" y="6360338"/>
            <a:ext cx="571500" cy="327025"/>
          </a:xfrm>
          <a:custGeom>
            <a:avLst/>
            <a:gdLst/>
            <a:ahLst/>
            <a:cxnLst/>
            <a:rect l="l" t="t" r="r" b="b"/>
            <a:pathLst>
              <a:path w="571500" h="327025">
                <a:moveTo>
                  <a:pt x="571500" y="0"/>
                </a:moveTo>
                <a:lnTo>
                  <a:pt x="0" y="0"/>
                </a:lnTo>
                <a:lnTo>
                  <a:pt x="0" y="326442"/>
                </a:lnTo>
                <a:lnTo>
                  <a:pt x="571500" y="326442"/>
                </a:lnTo>
                <a:lnTo>
                  <a:pt x="5715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9252650" y="6367755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8A8A8A"/>
                </a:solidFill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792518" y="6373038"/>
            <a:ext cx="421640" cy="327025"/>
          </a:xfrm>
          <a:custGeom>
            <a:avLst/>
            <a:gdLst/>
            <a:ahLst/>
            <a:cxnLst/>
            <a:rect l="l" t="t" r="r" b="b"/>
            <a:pathLst>
              <a:path w="421639" h="327025">
                <a:moveTo>
                  <a:pt x="421303" y="0"/>
                </a:moveTo>
                <a:lnTo>
                  <a:pt x="0" y="0"/>
                </a:lnTo>
                <a:lnTo>
                  <a:pt x="0" y="326442"/>
                </a:lnTo>
                <a:lnTo>
                  <a:pt x="421303" y="326442"/>
                </a:lnTo>
                <a:lnTo>
                  <a:pt x="42130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926158" y="6380455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8A8A8A"/>
                </a:solidFill>
                <a:latin typeface="Lucida Sans Unicode"/>
                <a:cs typeface="Lucida Sans Unicode"/>
              </a:rPr>
              <a:t>5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106342" y="4176459"/>
            <a:ext cx="2881630" cy="2543175"/>
            <a:chOff x="8106342" y="4176459"/>
            <a:chExt cx="2881630" cy="2543175"/>
          </a:xfrm>
        </p:grpSpPr>
        <p:sp>
          <p:nvSpPr>
            <p:cNvPr id="48" name="object 48"/>
            <p:cNvSpPr/>
            <p:nvPr/>
          </p:nvSpPr>
          <p:spPr>
            <a:xfrm>
              <a:off x="8112692" y="4182810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60">
                  <a:moveTo>
                    <a:pt x="238014" y="0"/>
                  </a:moveTo>
                  <a:lnTo>
                    <a:pt x="190777" y="0"/>
                  </a:lnTo>
                  <a:lnTo>
                    <a:pt x="144456" y="10313"/>
                  </a:lnTo>
                  <a:lnTo>
                    <a:pt x="100881" y="30941"/>
                  </a:lnTo>
                  <a:lnTo>
                    <a:pt x="61883" y="61883"/>
                  </a:lnTo>
                  <a:lnTo>
                    <a:pt x="30941" y="100880"/>
                  </a:lnTo>
                  <a:lnTo>
                    <a:pt x="10313" y="144455"/>
                  </a:lnTo>
                  <a:lnTo>
                    <a:pt x="0" y="190776"/>
                  </a:lnTo>
                  <a:lnTo>
                    <a:pt x="0" y="238013"/>
                  </a:lnTo>
                  <a:lnTo>
                    <a:pt x="10313" y="284334"/>
                  </a:lnTo>
                  <a:lnTo>
                    <a:pt x="30941" y="327909"/>
                  </a:lnTo>
                  <a:lnTo>
                    <a:pt x="61883" y="366906"/>
                  </a:lnTo>
                  <a:lnTo>
                    <a:pt x="100881" y="397848"/>
                  </a:lnTo>
                  <a:lnTo>
                    <a:pt x="144456" y="418476"/>
                  </a:lnTo>
                  <a:lnTo>
                    <a:pt x="190777" y="428790"/>
                  </a:lnTo>
                  <a:lnTo>
                    <a:pt x="238014" y="428790"/>
                  </a:lnTo>
                  <a:lnTo>
                    <a:pt x="284335" y="418476"/>
                  </a:lnTo>
                  <a:lnTo>
                    <a:pt x="327910" y="397848"/>
                  </a:lnTo>
                  <a:lnTo>
                    <a:pt x="366908" y="366906"/>
                  </a:lnTo>
                  <a:lnTo>
                    <a:pt x="397849" y="327909"/>
                  </a:lnTo>
                  <a:lnTo>
                    <a:pt x="418477" y="284334"/>
                  </a:lnTo>
                  <a:lnTo>
                    <a:pt x="428791" y="238013"/>
                  </a:lnTo>
                  <a:lnTo>
                    <a:pt x="428791" y="190776"/>
                  </a:lnTo>
                  <a:lnTo>
                    <a:pt x="418477" y="144455"/>
                  </a:lnTo>
                  <a:lnTo>
                    <a:pt x="397849" y="100880"/>
                  </a:lnTo>
                  <a:lnTo>
                    <a:pt x="366908" y="61883"/>
                  </a:lnTo>
                  <a:lnTo>
                    <a:pt x="327910" y="30941"/>
                  </a:lnTo>
                  <a:lnTo>
                    <a:pt x="284335" y="10313"/>
                  </a:lnTo>
                  <a:lnTo>
                    <a:pt x="2380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12692" y="4182809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60">
                  <a:moveTo>
                    <a:pt x="61883" y="61883"/>
                  </a:moveTo>
                  <a:lnTo>
                    <a:pt x="30941" y="100880"/>
                  </a:lnTo>
                  <a:lnTo>
                    <a:pt x="10313" y="144455"/>
                  </a:lnTo>
                  <a:lnTo>
                    <a:pt x="0" y="190777"/>
                  </a:lnTo>
                  <a:lnTo>
                    <a:pt x="0" y="238013"/>
                  </a:lnTo>
                  <a:lnTo>
                    <a:pt x="10313" y="284335"/>
                  </a:lnTo>
                  <a:lnTo>
                    <a:pt x="30941" y="327909"/>
                  </a:lnTo>
                  <a:lnTo>
                    <a:pt x="61883" y="366907"/>
                  </a:lnTo>
                  <a:lnTo>
                    <a:pt x="100881" y="397849"/>
                  </a:lnTo>
                  <a:lnTo>
                    <a:pt x="144456" y="418477"/>
                  </a:lnTo>
                  <a:lnTo>
                    <a:pt x="190777" y="428791"/>
                  </a:lnTo>
                  <a:lnTo>
                    <a:pt x="238014" y="428791"/>
                  </a:lnTo>
                  <a:lnTo>
                    <a:pt x="284335" y="418477"/>
                  </a:lnTo>
                  <a:lnTo>
                    <a:pt x="327910" y="397849"/>
                  </a:lnTo>
                  <a:lnTo>
                    <a:pt x="366908" y="366907"/>
                  </a:lnTo>
                  <a:lnTo>
                    <a:pt x="397849" y="327909"/>
                  </a:lnTo>
                  <a:lnTo>
                    <a:pt x="418477" y="284335"/>
                  </a:lnTo>
                  <a:lnTo>
                    <a:pt x="428791" y="238013"/>
                  </a:lnTo>
                  <a:lnTo>
                    <a:pt x="428791" y="190777"/>
                  </a:lnTo>
                  <a:lnTo>
                    <a:pt x="418477" y="144455"/>
                  </a:lnTo>
                  <a:lnTo>
                    <a:pt x="397849" y="100880"/>
                  </a:lnTo>
                  <a:lnTo>
                    <a:pt x="366908" y="61883"/>
                  </a:lnTo>
                  <a:lnTo>
                    <a:pt x="327910" y="30941"/>
                  </a:lnTo>
                  <a:lnTo>
                    <a:pt x="284335" y="10313"/>
                  </a:lnTo>
                  <a:lnTo>
                    <a:pt x="238014" y="0"/>
                  </a:lnTo>
                  <a:lnTo>
                    <a:pt x="190777" y="0"/>
                  </a:lnTo>
                  <a:lnTo>
                    <a:pt x="144456" y="10313"/>
                  </a:lnTo>
                  <a:lnTo>
                    <a:pt x="100881" y="30941"/>
                  </a:lnTo>
                  <a:lnTo>
                    <a:pt x="61883" y="61883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112692" y="6284371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238014" y="0"/>
                  </a:moveTo>
                  <a:lnTo>
                    <a:pt x="190777" y="0"/>
                  </a:lnTo>
                  <a:lnTo>
                    <a:pt x="144456" y="10313"/>
                  </a:lnTo>
                  <a:lnTo>
                    <a:pt x="100881" y="30941"/>
                  </a:lnTo>
                  <a:lnTo>
                    <a:pt x="61883" y="61883"/>
                  </a:lnTo>
                  <a:lnTo>
                    <a:pt x="30941" y="100881"/>
                  </a:lnTo>
                  <a:lnTo>
                    <a:pt x="10313" y="144456"/>
                  </a:lnTo>
                  <a:lnTo>
                    <a:pt x="0" y="190777"/>
                  </a:lnTo>
                  <a:lnTo>
                    <a:pt x="0" y="238014"/>
                  </a:lnTo>
                  <a:lnTo>
                    <a:pt x="10313" y="284335"/>
                  </a:lnTo>
                  <a:lnTo>
                    <a:pt x="30941" y="327910"/>
                  </a:lnTo>
                  <a:lnTo>
                    <a:pt x="61883" y="366908"/>
                  </a:lnTo>
                  <a:lnTo>
                    <a:pt x="100881" y="397849"/>
                  </a:lnTo>
                  <a:lnTo>
                    <a:pt x="144456" y="418477"/>
                  </a:lnTo>
                  <a:lnTo>
                    <a:pt x="190777" y="428791"/>
                  </a:lnTo>
                  <a:lnTo>
                    <a:pt x="238014" y="428791"/>
                  </a:lnTo>
                  <a:lnTo>
                    <a:pt x="284335" y="418477"/>
                  </a:lnTo>
                  <a:lnTo>
                    <a:pt x="327910" y="397849"/>
                  </a:lnTo>
                  <a:lnTo>
                    <a:pt x="366908" y="366908"/>
                  </a:lnTo>
                  <a:lnTo>
                    <a:pt x="397849" y="327910"/>
                  </a:lnTo>
                  <a:lnTo>
                    <a:pt x="418477" y="284335"/>
                  </a:lnTo>
                  <a:lnTo>
                    <a:pt x="428791" y="238014"/>
                  </a:lnTo>
                  <a:lnTo>
                    <a:pt x="428791" y="190777"/>
                  </a:lnTo>
                  <a:lnTo>
                    <a:pt x="418477" y="144456"/>
                  </a:lnTo>
                  <a:lnTo>
                    <a:pt x="397849" y="100881"/>
                  </a:lnTo>
                  <a:lnTo>
                    <a:pt x="366908" y="61883"/>
                  </a:lnTo>
                  <a:lnTo>
                    <a:pt x="327910" y="30941"/>
                  </a:lnTo>
                  <a:lnTo>
                    <a:pt x="284335" y="10313"/>
                  </a:lnTo>
                  <a:lnTo>
                    <a:pt x="2380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112692" y="6284371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61883" y="61883"/>
                  </a:moveTo>
                  <a:lnTo>
                    <a:pt x="30941" y="100880"/>
                  </a:lnTo>
                  <a:lnTo>
                    <a:pt x="10313" y="144455"/>
                  </a:lnTo>
                  <a:lnTo>
                    <a:pt x="0" y="190777"/>
                  </a:lnTo>
                  <a:lnTo>
                    <a:pt x="0" y="238013"/>
                  </a:lnTo>
                  <a:lnTo>
                    <a:pt x="10313" y="284335"/>
                  </a:lnTo>
                  <a:lnTo>
                    <a:pt x="30941" y="327909"/>
                  </a:lnTo>
                  <a:lnTo>
                    <a:pt x="61883" y="366907"/>
                  </a:lnTo>
                  <a:lnTo>
                    <a:pt x="100881" y="397849"/>
                  </a:lnTo>
                  <a:lnTo>
                    <a:pt x="144456" y="418477"/>
                  </a:lnTo>
                  <a:lnTo>
                    <a:pt x="190777" y="428791"/>
                  </a:lnTo>
                  <a:lnTo>
                    <a:pt x="238014" y="428791"/>
                  </a:lnTo>
                  <a:lnTo>
                    <a:pt x="284335" y="418477"/>
                  </a:lnTo>
                  <a:lnTo>
                    <a:pt x="327910" y="397849"/>
                  </a:lnTo>
                  <a:lnTo>
                    <a:pt x="366908" y="366907"/>
                  </a:lnTo>
                  <a:lnTo>
                    <a:pt x="397849" y="327909"/>
                  </a:lnTo>
                  <a:lnTo>
                    <a:pt x="418477" y="284335"/>
                  </a:lnTo>
                  <a:lnTo>
                    <a:pt x="428791" y="238013"/>
                  </a:lnTo>
                  <a:lnTo>
                    <a:pt x="428791" y="190777"/>
                  </a:lnTo>
                  <a:lnTo>
                    <a:pt x="418477" y="144455"/>
                  </a:lnTo>
                  <a:lnTo>
                    <a:pt x="397849" y="100880"/>
                  </a:lnTo>
                  <a:lnTo>
                    <a:pt x="366908" y="61883"/>
                  </a:lnTo>
                  <a:lnTo>
                    <a:pt x="327910" y="30941"/>
                  </a:lnTo>
                  <a:lnTo>
                    <a:pt x="284335" y="10313"/>
                  </a:lnTo>
                  <a:lnTo>
                    <a:pt x="238014" y="0"/>
                  </a:lnTo>
                  <a:lnTo>
                    <a:pt x="190777" y="0"/>
                  </a:lnTo>
                  <a:lnTo>
                    <a:pt x="144456" y="10313"/>
                  </a:lnTo>
                  <a:lnTo>
                    <a:pt x="100881" y="30941"/>
                  </a:lnTo>
                  <a:lnTo>
                    <a:pt x="61883" y="61883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552583" y="6280577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238013" y="0"/>
                  </a:moveTo>
                  <a:lnTo>
                    <a:pt x="190776" y="0"/>
                  </a:lnTo>
                  <a:lnTo>
                    <a:pt x="144455" y="10313"/>
                  </a:lnTo>
                  <a:lnTo>
                    <a:pt x="100880" y="30941"/>
                  </a:lnTo>
                  <a:lnTo>
                    <a:pt x="61883" y="61883"/>
                  </a:lnTo>
                  <a:lnTo>
                    <a:pt x="30941" y="100881"/>
                  </a:lnTo>
                  <a:lnTo>
                    <a:pt x="10313" y="144455"/>
                  </a:lnTo>
                  <a:lnTo>
                    <a:pt x="0" y="190777"/>
                  </a:lnTo>
                  <a:lnTo>
                    <a:pt x="0" y="238013"/>
                  </a:lnTo>
                  <a:lnTo>
                    <a:pt x="10313" y="284335"/>
                  </a:lnTo>
                  <a:lnTo>
                    <a:pt x="30941" y="327909"/>
                  </a:lnTo>
                  <a:lnTo>
                    <a:pt x="61883" y="366906"/>
                  </a:lnTo>
                  <a:lnTo>
                    <a:pt x="100880" y="397849"/>
                  </a:lnTo>
                  <a:lnTo>
                    <a:pt x="144455" y="418477"/>
                  </a:lnTo>
                  <a:lnTo>
                    <a:pt x="190776" y="428791"/>
                  </a:lnTo>
                  <a:lnTo>
                    <a:pt x="238013" y="428791"/>
                  </a:lnTo>
                  <a:lnTo>
                    <a:pt x="284334" y="418477"/>
                  </a:lnTo>
                  <a:lnTo>
                    <a:pt x="327909" y="397849"/>
                  </a:lnTo>
                  <a:lnTo>
                    <a:pt x="366906" y="366906"/>
                  </a:lnTo>
                  <a:lnTo>
                    <a:pt x="397849" y="327909"/>
                  </a:lnTo>
                  <a:lnTo>
                    <a:pt x="418477" y="284335"/>
                  </a:lnTo>
                  <a:lnTo>
                    <a:pt x="428791" y="238013"/>
                  </a:lnTo>
                  <a:lnTo>
                    <a:pt x="428791" y="190777"/>
                  </a:lnTo>
                  <a:lnTo>
                    <a:pt x="418477" y="144455"/>
                  </a:lnTo>
                  <a:lnTo>
                    <a:pt x="397849" y="100881"/>
                  </a:lnTo>
                  <a:lnTo>
                    <a:pt x="366906" y="61883"/>
                  </a:lnTo>
                  <a:lnTo>
                    <a:pt x="327909" y="30941"/>
                  </a:lnTo>
                  <a:lnTo>
                    <a:pt x="284334" y="10313"/>
                  </a:lnTo>
                  <a:lnTo>
                    <a:pt x="2380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552582" y="6280578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366907" y="61883"/>
                  </a:moveTo>
                  <a:lnTo>
                    <a:pt x="397849" y="100880"/>
                  </a:lnTo>
                  <a:lnTo>
                    <a:pt x="418477" y="144455"/>
                  </a:lnTo>
                  <a:lnTo>
                    <a:pt x="428791" y="190777"/>
                  </a:lnTo>
                  <a:lnTo>
                    <a:pt x="428791" y="238013"/>
                  </a:lnTo>
                  <a:lnTo>
                    <a:pt x="418477" y="284335"/>
                  </a:lnTo>
                  <a:lnTo>
                    <a:pt x="397849" y="327909"/>
                  </a:lnTo>
                  <a:lnTo>
                    <a:pt x="366907" y="366907"/>
                  </a:lnTo>
                  <a:lnTo>
                    <a:pt x="327910" y="397849"/>
                  </a:lnTo>
                  <a:lnTo>
                    <a:pt x="284335" y="418477"/>
                  </a:lnTo>
                  <a:lnTo>
                    <a:pt x="238013" y="428791"/>
                  </a:lnTo>
                  <a:lnTo>
                    <a:pt x="190777" y="428791"/>
                  </a:lnTo>
                  <a:lnTo>
                    <a:pt x="144455" y="418477"/>
                  </a:lnTo>
                  <a:lnTo>
                    <a:pt x="100880" y="397849"/>
                  </a:lnTo>
                  <a:lnTo>
                    <a:pt x="61883" y="366907"/>
                  </a:lnTo>
                  <a:lnTo>
                    <a:pt x="30941" y="327909"/>
                  </a:lnTo>
                  <a:lnTo>
                    <a:pt x="10313" y="284335"/>
                  </a:lnTo>
                  <a:lnTo>
                    <a:pt x="0" y="238013"/>
                  </a:lnTo>
                  <a:lnTo>
                    <a:pt x="0" y="190777"/>
                  </a:lnTo>
                  <a:lnTo>
                    <a:pt x="10313" y="144455"/>
                  </a:lnTo>
                  <a:lnTo>
                    <a:pt x="30941" y="100880"/>
                  </a:lnTo>
                  <a:lnTo>
                    <a:pt x="61883" y="61883"/>
                  </a:lnTo>
                  <a:lnTo>
                    <a:pt x="100880" y="30941"/>
                  </a:lnTo>
                  <a:lnTo>
                    <a:pt x="144455" y="10313"/>
                  </a:lnTo>
                  <a:lnTo>
                    <a:pt x="190777" y="0"/>
                  </a:lnTo>
                  <a:lnTo>
                    <a:pt x="238013" y="0"/>
                  </a:lnTo>
                  <a:lnTo>
                    <a:pt x="284335" y="10313"/>
                  </a:lnTo>
                  <a:lnTo>
                    <a:pt x="327910" y="30941"/>
                  </a:lnTo>
                  <a:lnTo>
                    <a:pt x="366907" y="61883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0718995" y="6279288"/>
            <a:ext cx="96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solidFill>
                  <a:srgbClr val="606060"/>
                </a:solidFill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261823" y="5210567"/>
            <a:ext cx="598170" cy="579120"/>
          </a:xfrm>
          <a:custGeom>
            <a:avLst/>
            <a:gdLst/>
            <a:ahLst/>
            <a:cxnLst/>
            <a:rect l="l" t="t" r="r" b="b"/>
            <a:pathLst>
              <a:path w="598170" h="579120">
                <a:moveTo>
                  <a:pt x="212872" y="0"/>
                </a:moveTo>
                <a:lnTo>
                  <a:pt x="0" y="247487"/>
                </a:lnTo>
                <a:lnTo>
                  <a:pt x="385131" y="578752"/>
                </a:lnTo>
                <a:lnTo>
                  <a:pt x="598003" y="331266"/>
                </a:lnTo>
                <a:lnTo>
                  <a:pt x="212872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 rot="2400000">
            <a:off x="9439846" y="5398600"/>
            <a:ext cx="242353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5"/>
              </a:lnSpc>
            </a:pPr>
            <a:r>
              <a:rPr sz="1600" spc="-50" dirty="0">
                <a:solidFill>
                  <a:srgbClr val="8A8A8A"/>
                </a:solidFill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463004" y="4238472"/>
            <a:ext cx="876300" cy="2485390"/>
          </a:xfrm>
          <a:custGeom>
            <a:avLst/>
            <a:gdLst/>
            <a:ahLst/>
            <a:cxnLst/>
            <a:rect l="l" t="t" r="r" b="b"/>
            <a:pathLst>
              <a:path w="876300" h="2485390">
                <a:moveTo>
                  <a:pt x="508000" y="0"/>
                </a:moveTo>
                <a:lnTo>
                  <a:pt x="0" y="0"/>
                </a:lnTo>
                <a:lnTo>
                  <a:pt x="0" y="326440"/>
                </a:lnTo>
                <a:lnTo>
                  <a:pt x="508000" y="326440"/>
                </a:lnTo>
                <a:lnTo>
                  <a:pt x="508000" y="0"/>
                </a:lnTo>
                <a:close/>
              </a:path>
              <a:path w="876300" h="2485390">
                <a:moveTo>
                  <a:pt x="876300" y="2158936"/>
                </a:moveTo>
                <a:lnTo>
                  <a:pt x="368300" y="2158936"/>
                </a:lnTo>
                <a:lnTo>
                  <a:pt x="368300" y="2485377"/>
                </a:lnTo>
                <a:lnTo>
                  <a:pt x="876300" y="2485377"/>
                </a:lnTo>
                <a:lnTo>
                  <a:pt x="876300" y="2158936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008300" y="6392112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8A8A8A"/>
                </a:solidFill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339179" y="5112835"/>
            <a:ext cx="657860" cy="582930"/>
          </a:xfrm>
          <a:custGeom>
            <a:avLst/>
            <a:gdLst/>
            <a:ahLst/>
            <a:cxnLst/>
            <a:rect l="l" t="t" r="r" b="b"/>
            <a:pathLst>
              <a:path w="657859" h="582929">
                <a:moveTo>
                  <a:pt x="175397" y="0"/>
                </a:moveTo>
                <a:lnTo>
                  <a:pt x="0" y="275318"/>
                </a:lnTo>
                <a:lnTo>
                  <a:pt x="481998" y="582385"/>
                </a:lnTo>
                <a:lnTo>
                  <a:pt x="657395" y="307066"/>
                </a:lnTo>
                <a:lnTo>
                  <a:pt x="17539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 rot="1920000">
            <a:off x="6503036" y="5302816"/>
            <a:ext cx="3297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0"/>
              </a:lnSpc>
            </a:pPr>
            <a:r>
              <a:rPr sz="1600" spc="-25" dirty="0">
                <a:solidFill>
                  <a:srgbClr val="8A8A8A"/>
                </a:solidFill>
                <a:latin typeface="Lucida Sans Unicode"/>
                <a:cs typeface="Lucida Sans Unicode"/>
              </a:rPr>
              <a:t>13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4899494" y="4176459"/>
            <a:ext cx="4933315" cy="3817620"/>
            <a:chOff x="4899494" y="4176459"/>
            <a:chExt cx="4933315" cy="3817620"/>
          </a:xfrm>
        </p:grpSpPr>
        <p:sp>
          <p:nvSpPr>
            <p:cNvPr id="62" name="object 62"/>
            <p:cNvSpPr/>
            <p:nvPr/>
          </p:nvSpPr>
          <p:spPr>
            <a:xfrm>
              <a:off x="4905843" y="4182810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60">
                  <a:moveTo>
                    <a:pt x="238014" y="0"/>
                  </a:moveTo>
                  <a:lnTo>
                    <a:pt x="190778" y="0"/>
                  </a:lnTo>
                  <a:lnTo>
                    <a:pt x="144456" y="10313"/>
                  </a:lnTo>
                  <a:lnTo>
                    <a:pt x="100881" y="30941"/>
                  </a:lnTo>
                  <a:lnTo>
                    <a:pt x="61884" y="61883"/>
                  </a:lnTo>
                  <a:lnTo>
                    <a:pt x="30942" y="100880"/>
                  </a:lnTo>
                  <a:lnTo>
                    <a:pt x="10314" y="144455"/>
                  </a:lnTo>
                  <a:lnTo>
                    <a:pt x="0" y="190776"/>
                  </a:lnTo>
                  <a:lnTo>
                    <a:pt x="0" y="238013"/>
                  </a:lnTo>
                  <a:lnTo>
                    <a:pt x="10314" y="284334"/>
                  </a:lnTo>
                  <a:lnTo>
                    <a:pt x="30942" y="327909"/>
                  </a:lnTo>
                  <a:lnTo>
                    <a:pt x="61884" y="366906"/>
                  </a:lnTo>
                  <a:lnTo>
                    <a:pt x="100881" y="397848"/>
                  </a:lnTo>
                  <a:lnTo>
                    <a:pt x="144456" y="418476"/>
                  </a:lnTo>
                  <a:lnTo>
                    <a:pt x="190778" y="428790"/>
                  </a:lnTo>
                  <a:lnTo>
                    <a:pt x="238014" y="428790"/>
                  </a:lnTo>
                  <a:lnTo>
                    <a:pt x="284336" y="418476"/>
                  </a:lnTo>
                  <a:lnTo>
                    <a:pt x="327910" y="397848"/>
                  </a:lnTo>
                  <a:lnTo>
                    <a:pt x="366907" y="366906"/>
                  </a:lnTo>
                  <a:lnTo>
                    <a:pt x="397849" y="327909"/>
                  </a:lnTo>
                  <a:lnTo>
                    <a:pt x="418477" y="284334"/>
                  </a:lnTo>
                  <a:lnTo>
                    <a:pt x="428791" y="238013"/>
                  </a:lnTo>
                  <a:lnTo>
                    <a:pt x="428791" y="190776"/>
                  </a:lnTo>
                  <a:lnTo>
                    <a:pt x="418477" y="144455"/>
                  </a:lnTo>
                  <a:lnTo>
                    <a:pt x="397849" y="100880"/>
                  </a:lnTo>
                  <a:lnTo>
                    <a:pt x="366907" y="61883"/>
                  </a:lnTo>
                  <a:lnTo>
                    <a:pt x="327910" y="30941"/>
                  </a:lnTo>
                  <a:lnTo>
                    <a:pt x="284336" y="10313"/>
                  </a:lnTo>
                  <a:lnTo>
                    <a:pt x="2380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905844" y="4182809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60">
                  <a:moveTo>
                    <a:pt x="61883" y="61883"/>
                  </a:moveTo>
                  <a:lnTo>
                    <a:pt x="30941" y="100880"/>
                  </a:lnTo>
                  <a:lnTo>
                    <a:pt x="10313" y="144455"/>
                  </a:lnTo>
                  <a:lnTo>
                    <a:pt x="0" y="190777"/>
                  </a:lnTo>
                  <a:lnTo>
                    <a:pt x="0" y="238013"/>
                  </a:lnTo>
                  <a:lnTo>
                    <a:pt x="10313" y="284335"/>
                  </a:lnTo>
                  <a:lnTo>
                    <a:pt x="30941" y="327909"/>
                  </a:lnTo>
                  <a:lnTo>
                    <a:pt x="61883" y="366907"/>
                  </a:lnTo>
                  <a:lnTo>
                    <a:pt x="100881" y="397849"/>
                  </a:lnTo>
                  <a:lnTo>
                    <a:pt x="144456" y="418477"/>
                  </a:lnTo>
                  <a:lnTo>
                    <a:pt x="190777" y="428791"/>
                  </a:lnTo>
                  <a:lnTo>
                    <a:pt x="238014" y="428791"/>
                  </a:lnTo>
                  <a:lnTo>
                    <a:pt x="284335" y="418477"/>
                  </a:lnTo>
                  <a:lnTo>
                    <a:pt x="327910" y="397849"/>
                  </a:lnTo>
                  <a:lnTo>
                    <a:pt x="366908" y="366907"/>
                  </a:lnTo>
                  <a:lnTo>
                    <a:pt x="397849" y="327909"/>
                  </a:lnTo>
                  <a:lnTo>
                    <a:pt x="418477" y="284335"/>
                  </a:lnTo>
                  <a:lnTo>
                    <a:pt x="428791" y="238013"/>
                  </a:lnTo>
                  <a:lnTo>
                    <a:pt x="428791" y="190777"/>
                  </a:lnTo>
                  <a:lnTo>
                    <a:pt x="418477" y="144455"/>
                  </a:lnTo>
                  <a:lnTo>
                    <a:pt x="397849" y="100880"/>
                  </a:lnTo>
                  <a:lnTo>
                    <a:pt x="366908" y="61883"/>
                  </a:lnTo>
                  <a:lnTo>
                    <a:pt x="327910" y="30941"/>
                  </a:lnTo>
                  <a:lnTo>
                    <a:pt x="284335" y="10313"/>
                  </a:lnTo>
                  <a:lnTo>
                    <a:pt x="238014" y="0"/>
                  </a:lnTo>
                  <a:lnTo>
                    <a:pt x="190777" y="0"/>
                  </a:lnTo>
                  <a:lnTo>
                    <a:pt x="144456" y="10313"/>
                  </a:lnTo>
                  <a:lnTo>
                    <a:pt x="100881" y="30941"/>
                  </a:lnTo>
                  <a:lnTo>
                    <a:pt x="61883" y="61883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187117" y="7371859"/>
              <a:ext cx="645795" cy="622300"/>
            </a:xfrm>
            <a:custGeom>
              <a:avLst/>
              <a:gdLst/>
              <a:ahLst/>
              <a:cxnLst/>
              <a:rect l="l" t="t" r="r" b="b"/>
              <a:pathLst>
                <a:path w="645795" h="622300">
                  <a:moveTo>
                    <a:pt x="430660" y="0"/>
                  </a:moveTo>
                  <a:lnTo>
                    <a:pt x="0" y="375690"/>
                  </a:lnTo>
                  <a:lnTo>
                    <a:pt x="214594" y="621685"/>
                  </a:lnTo>
                  <a:lnTo>
                    <a:pt x="645256" y="245995"/>
                  </a:lnTo>
                  <a:lnTo>
                    <a:pt x="43066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 rot="19140000">
            <a:off x="9345644" y="7581082"/>
            <a:ext cx="328262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95"/>
              </a:lnSpc>
            </a:pPr>
            <a:r>
              <a:rPr sz="1600" spc="-25" dirty="0">
                <a:solidFill>
                  <a:srgbClr val="8A8A8A"/>
                </a:solidFill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5343174" y="8660847"/>
            <a:ext cx="2753995" cy="121920"/>
            <a:chOff x="5343174" y="8660847"/>
            <a:chExt cx="2753995" cy="121920"/>
          </a:xfrm>
        </p:grpSpPr>
        <p:sp>
          <p:nvSpPr>
            <p:cNvPr id="67" name="object 67"/>
            <p:cNvSpPr/>
            <p:nvPr/>
          </p:nvSpPr>
          <p:spPr>
            <a:xfrm>
              <a:off x="5421913" y="8721807"/>
              <a:ext cx="2662555" cy="0"/>
            </a:xfrm>
            <a:custGeom>
              <a:avLst/>
              <a:gdLst/>
              <a:ahLst/>
              <a:cxnLst/>
              <a:rect l="l" t="t" r="r" b="b"/>
              <a:pathLst>
                <a:path w="2662554">
                  <a:moveTo>
                    <a:pt x="1593550" y="0"/>
                  </a:moveTo>
                  <a:lnTo>
                    <a:pt x="2662172" y="0"/>
                  </a:lnTo>
                </a:path>
                <a:path w="2662554">
                  <a:moveTo>
                    <a:pt x="0" y="0"/>
                  </a:moveTo>
                  <a:lnTo>
                    <a:pt x="99665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343174" y="866084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91439" y="6096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6575687" y="8559579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8A8A8A"/>
                </a:solidFill>
                <a:latin typeface="Lucida Sans Unicode"/>
                <a:cs typeface="Lucida Sans Unicode"/>
              </a:rPr>
              <a:t>16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051800" y="5283200"/>
            <a:ext cx="571500" cy="381000"/>
          </a:xfrm>
          <a:custGeom>
            <a:avLst/>
            <a:gdLst/>
            <a:ahLst/>
            <a:cxnLst/>
            <a:rect l="l" t="t" r="r" b="b"/>
            <a:pathLst>
              <a:path w="571500" h="381000">
                <a:moveTo>
                  <a:pt x="571500" y="0"/>
                </a:moveTo>
                <a:lnTo>
                  <a:pt x="0" y="0"/>
                </a:lnTo>
                <a:lnTo>
                  <a:pt x="0" y="381000"/>
                </a:lnTo>
                <a:lnTo>
                  <a:pt x="571500" y="381000"/>
                </a:lnTo>
                <a:lnTo>
                  <a:pt x="5715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196224" y="5316016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8A8A8A"/>
                </a:solidFill>
                <a:latin typeface="Lucida Sans Unicode"/>
                <a:cs typeface="Lucida Sans Unicode"/>
              </a:rPr>
              <a:t>15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2446039" y="6268739"/>
            <a:ext cx="2825115" cy="2374265"/>
            <a:chOff x="2446039" y="6268739"/>
            <a:chExt cx="2825115" cy="2374265"/>
          </a:xfrm>
        </p:grpSpPr>
        <p:sp>
          <p:nvSpPr>
            <p:cNvPr id="73" name="object 73"/>
            <p:cNvSpPr/>
            <p:nvPr/>
          </p:nvSpPr>
          <p:spPr>
            <a:xfrm>
              <a:off x="2730500" y="6629399"/>
              <a:ext cx="2056764" cy="1830705"/>
            </a:xfrm>
            <a:custGeom>
              <a:avLst/>
              <a:gdLst/>
              <a:ahLst/>
              <a:cxnLst/>
              <a:rect l="l" t="t" r="r" b="b"/>
              <a:pathLst>
                <a:path w="2056764" h="1830704">
                  <a:moveTo>
                    <a:pt x="2056166" y="1830400"/>
                  </a:moveTo>
                  <a:lnTo>
                    <a:pt x="2027708" y="1805067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599960" y="8269969"/>
              <a:ext cx="329565" cy="316865"/>
            </a:xfrm>
            <a:custGeom>
              <a:avLst/>
              <a:gdLst/>
              <a:ahLst/>
              <a:cxnLst/>
              <a:rect l="l" t="t" r="r" b="b"/>
              <a:pathLst>
                <a:path w="329564" h="316865">
                  <a:moveTo>
                    <a:pt x="202665" y="0"/>
                  </a:moveTo>
                  <a:lnTo>
                    <a:pt x="158248" y="164498"/>
                  </a:lnTo>
                  <a:lnTo>
                    <a:pt x="0" y="227662"/>
                  </a:lnTo>
                  <a:lnTo>
                    <a:pt x="328994" y="316496"/>
                  </a:lnTo>
                  <a:lnTo>
                    <a:pt x="2026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118189" y="6896099"/>
              <a:ext cx="0" cy="1708785"/>
            </a:xfrm>
            <a:custGeom>
              <a:avLst/>
              <a:gdLst/>
              <a:ahLst/>
              <a:cxnLst/>
              <a:rect l="l" t="t" r="r" b="b"/>
              <a:pathLst>
                <a:path h="1708784">
                  <a:moveTo>
                    <a:pt x="0" y="886737"/>
                  </a:moveTo>
                  <a:lnTo>
                    <a:pt x="0" y="1708284"/>
                  </a:lnTo>
                </a:path>
                <a:path h="1708784">
                  <a:moveTo>
                    <a:pt x="0" y="0"/>
                  </a:moveTo>
                  <a:lnTo>
                    <a:pt x="0" y="505737"/>
                  </a:lnTo>
                </a:path>
              </a:pathLst>
            </a:custGeom>
            <a:ln w="76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965726" y="6743699"/>
              <a:ext cx="304800" cy="305435"/>
            </a:xfrm>
            <a:custGeom>
              <a:avLst/>
              <a:gdLst/>
              <a:ahLst/>
              <a:cxnLst/>
              <a:rect l="l" t="t" r="r" b="b"/>
              <a:pathLst>
                <a:path w="304800" h="305434">
                  <a:moveTo>
                    <a:pt x="152373" y="0"/>
                  </a:moveTo>
                  <a:lnTo>
                    <a:pt x="0" y="304813"/>
                  </a:lnTo>
                  <a:lnTo>
                    <a:pt x="152393" y="228600"/>
                  </a:lnTo>
                  <a:lnTo>
                    <a:pt x="304800" y="304787"/>
                  </a:lnTo>
                  <a:lnTo>
                    <a:pt x="1523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454674" y="6276174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238013" y="0"/>
                  </a:moveTo>
                  <a:lnTo>
                    <a:pt x="190776" y="0"/>
                  </a:lnTo>
                  <a:lnTo>
                    <a:pt x="144455" y="10313"/>
                  </a:lnTo>
                  <a:lnTo>
                    <a:pt x="100880" y="30941"/>
                  </a:lnTo>
                  <a:lnTo>
                    <a:pt x="61883" y="61883"/>
                  </a:lnTo>
                  <a:lnTo>
                    <a:pt x="30941" y="100881"/>
                  </a:lnTo>
                  <a:lnTo>
                    <a:pt x="10313" y="144455"/>
                  </a:lnTo>
                  <a:lnTo>
                    <a:pt x="0" y="190777"/>
                  </a:lnTo>
                  <a:lnTo>
                    <a:pt x="0" y="238013"/>
                  </a:lnTo>
                  <a:lnTo>
                    <a:pt x="10313" y="284335"/>
                  </a:lnTo>
                  <a:lnTo>
                    <a:pt x="30941" y="327909"/>
                  </a:lnTo>
                  <a:lnTo>
                    <a:pt x="61883" y="366906"/>
                  </a:lnTo>
                  <a:lnTo>
                    <a:pt x="100880" y="397849"/>
                  </a:lnTo>
                  <a:lnTo>
                    <a:pt x="144455" y="418477"/>
                  </a:lnTo>
                  <a:lnTo>
                    <a:pt x="190776" y="428791"/>
                  </a:lnTo>
                  <a:lnTo>
                    <a:pt x="238013" y="428791"/>
                  </a:lnTo>
                  <a:lnTo>
                    <a:pt x="284334" y="418477"/>
                  </a:lnTo>
                  <a:lnTo>
                    <a:pt x="327909" y="397849"/>
                  </a:lnTo>
                  <a:lnTo>
                    <a:pt x="366906" y="366906"/>
                  </a:lnTo>
                  <a:lnTo>
                    <a:pt x="397849" y="327909"/>
                  </a:lnTo>
                  <a:lnTo>
                    <a:pt x="418477" y="284335"/>
                  </a:lnTo>
                  <a:lnTo>
                    <a:pt x="428791" y="238013"/>
                  </a:lnTo>
                  <a:lnTo>
                    <a:pt x="428791" y="190777"/>
                  </a:lnTo>
                  <a:lnTo>
                    <a:pt x="418477" y="144455"/>
                  </a:lnTo>
                  <a:lnTo>
                    <a:pt x="397849" y="100881"/>
                  </a:lnTo>
                  <a:lnTo>
                    <a:pt x="366906" y="61883"/>
                  </a:lnTo>
                  <a:lnTo>
                    <a:pt x="327909" y="30941"/>
                  </a:lnTo>
                  <a:lnTo>
                    <a:pt x="284334" y="10313"/>
                  </a:lnTo>
                  <a:lnTo>
                    <a:pt x="2380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454673" y="6276174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366907" y="61883"/>
                  </a:moveTo>
                  <a:lnTo>
                    <a:pt x="397849" y="100880"/>
                  </a:lnTo>
                  <a:lnTo>
                    <a:pt x="418477" y="144455"/>
                  </a:lnTo>
                  <a:lnTo>
                    <a:pt x="428791" y="190777"/>
                  </a:lnTo>
                  <a:lnTo>
                    <a:pt x="428791" y="238013"/>
                  </a:lnTo>
                  <a:lnTo>
                    <a:pt x="418477" y="284335"/>
                  </a:lnTo>
                  <a:lnTo>
                    <a:pt x="397849" y="327909"/>
                  </a:lnTo>
                  <a:lnTo>
                    <a:pt x="366907" y="366907"/>
                  </a:lnTo>
                  <a:lnTo>
                    <a:pt x="327910" y="397849"/>
                  </a:lnTo>
                  <a:lnTo>
                    <a:pt x="284335" y="418477"/>
                  </a:lnTo>
                  <a:lnTo>
                    <a:pt x="238013" y="428791"/>
                  </a:lnTo>
                  <a:lnTo>
                    <a:pt x="190777" y="428791"/>
                  </a:lnTo>
                  <a:lnTo>
                    <a:pt x="144455" y="418477"/>
                  </a:lnTo>
                  <a:lnTo>
                    <a:pt x="100880" y="397849"/>
                  </a:lnTo>
                  <a:lnTo>
                    <a:pt x="61883" y="366907"/>
                  </a:lnTo>
                  <a:lnTo>
                    <a:pt x="30941" y="327909"/>
                  </a:lnTo>
                  <a:lnTo>
                    <a:pt x="10313" y="284335"/>
                  </a:lnTo>
                  <a:lnTo>
                    <a:pt x="0" y="238013"/>
                  </a:lnTo>
                  <a:lnTo>
                    <a:pt x="0" y="190777"/>
                  </a:lnTo>
                  <a:lnTo>
                    <a:pt x="10313" y="144455"/>
                  </a:lnTo>
                  <a:lnTo>
                    <a:pt x="30941" y="100880"/>
                  </a:lnTo>
                  <a:lnTo>
                    <a:pt x="61883" y="61883"/>
                  </a:lnTo>
                  <a:lnTo>
                    <a:pt x="100880" y="30941"/>
                  </a:lnTo>
                  <a:lnTo>
                    <a:pt x="144455" y="10313"/>
                  </a:lnTo>
                  <a:lnTo>
                    <a:pt x="190777" y="0"/>
                  </a:lnTo>
                  <a:lnTo>
                    <a:pt x="238013" y="0"/>
                  </a:lnTo>
                  <a:lnTo>
                    <a:pt x="284335" y="10313"/>
                  </a:lnTo>
                  <a:lnTo>
                    <a:pt x="327910" y="30941"/>
                  </a:lnTo>
                  <a:lnTo>
                    <a:pt x="366907" y="61883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452388" y="6275088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238014" y="0"/>
                  </a:moveTo>
                  <a:lnTo>
                    <a:pt x="190777" y="0"/>
                  </a:lnTo>
                  <a:lnTo>
                    <a:pt x="144456" y="10313"/>
                  </a:lnTo>
                  <a:lnTo>
                    <a:pt x="100881" y="30941"/>
                  </a:lnTo>
                  <a:lnTo>
                    <a:pt x="61883" y="61883"/>
                  </a:lnTo>
                  <a:lnTo>
                    <a:pt x="30941" y="100881"/>
                  </a:lnTo>
                  <a:lnTo>
                    <a:pt x="10313" y="144456"/>
                  </a:lnTo>
                  <a:lnTo>
                    <a:pt x="0" y="190777"/>
                  </a:lnTo>
                  <a:lnTo>
                    <a:pt x="0" y="238014"/>
                  </a:lnTo>
                  <a:lnTo>
                    <a:pt x="10313" y="284335"/>
                  </a:lnTo>
                  <a:lnTo>
                    <a:pt x="30941" y="327910"/>
                  </a:lnTo>
                  <a:lnTo>
                    <a:pt x="61883" y="366908"/>
                  </a:lnTo>
                  <a:lnTo>
                    <a:pt x="100881" y="397849"/>
                  </a:lnTo>
                  <a:lnTo>
                    <a:pt x="144456" y="418477"/>
                  </a:lnTo>
                  <a:lnTo>
                    <a:pt x="190777" y="428791"/>
                  </a:lnTo>
                  <a:lnTo>
                    <a:pt x="238014" y="428791"/>
                  </a:lnTo>
                  <a:lnTo>
                    <a:pt x="284335" y="418477"/>
                  </a:lnTo>
                  <a:lnTo>
                    <a:pt x="327910" y="397849"/>
                  </a:lnTo>
                  <a:lnTo>
                    <a:pt x="366908" y="366908"/>
                  </a:lnTo>
                  <a:lnTo>
                    <a:pt x="397849" y="327910"/>
                  </a:lnTo>
                  <a:lnTo>
                    <a:pt x="418477" y="284335"/>
                  </a:lnTo>
                  <a:lnTo>
                    <a:pt x="428791" y="238014"/>
                  </a:lnTo>
                  <a:lnTo>
                    <a:pt x="428791" y="190777"/>
                  </a:lnTo>
                  <a:lnTo>
                    <a:pt x="418477" y="144456"/>
                  </a:lnTo>
                  <a:lnTo>
                    <a:pt x="397849" y="100881"/>
                  </a:lnTo>
                  <a:lnTo>
                    <a:pt x="366908" y="61883"/>
                  </a:lnTo>
                  <a:lnTo>
                    <a:pt x="327910" y="30941"/>
                  </a:lnTo>
                  <a:lnTo>
                    <a:pt x="284335" y="10313"/>
                  </a:lnTo>
                  <a:lnTo>
                    <a:pt x="238014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452389" y="6275089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366907" y="61883"/>
                  </a:moveTo>
                  <a:lnTo>
                    <a:pt x="397849" y="100880"/>
                  </a:lnTo>
                  <a:lnTo>
                    <a:pt x="418477" y="144455"/>
                  </a:lnTo>
                  <a:lnTo>
                    <a:pt x="428791" y="190777"/>
                  </a:lnTo>
                  <a:lnTo>
                    <a:pt x="428791" y="238013"/>
                  </a:lnTo>
                  <a:lnTo>
                    <a:pt x="418477" y="284335"/>
                  </a:lnTo>
                  <a:lnTo>
                    <a:pt x="397849" y="327909"/>
                  </a:lnTo>
                  <a:lnTo>
                    <a:pt x="366907" y="366907"/>
                  </a:lnTo>
                  <a:lnTo>
                    <a:pt x="327910" y="397849"/>
                  </a:lnTo>
                  <a:lnTo>
                    <a:pt x="284335" y="418477"/>
                  </a:lnTo>
                  <a:lnTo>
                    <a:pt x="238013" y="428791"/>
                  </a:lnTo>
                  <a:lnTo>
                    <a:pt x="190777" y="428791"/>
                  </a:lnTo>
                  <a:lnTo>
                    <a:pt x="144455" y="418477"/>
                  </a:lnTo>
                  <a:lnTo>
                    <a:pt x="100880" y="397849"/>
                  </a:lnTo>
                  <a:lnTo>
                    <a:pt x="61883" y="366907"/>
                  </a:lnTo>
                  <a:lnTo>
                    <a:pt x="30941" y="327909"/>
                  </a:lnTo>
                  <a:lnTo>
                    <a:pt x="10313" y="284335"/>
                  </a:lnTo>
                  <a:lnTo>
                    <a:pt x="0" y="238013"/>
                  </a:lnTo>
                  <a:lnTo>
                    <a:pt x="0" y="190777"/>
                  </a:lnTo>
                  <a:lnTo>
                    <a:pt x="10313" y="144455"/>
                  </a:lnTo>
                  <a:lnTo>
                    <a:pt x="30941" y="100880"/>
                  </a:lnTo>
                  <a:lnTo>
                    <a:pt x="61883" y="61883"/>
                  </a:lnTo>
                  <a:lnTo>
                    <a:pt x="100880" y="30941"/>
                  </a:lnTo>
                  <a:lnTo>
                    <a:pt x="144455" y="10313"/>
                  </a:lnTo>
                  <a:lnTo>
                    <a:pt x="190777" y="0"/>
                  </a:lnTo>
                  <a:lnTo>
                    <a:pt x="238013" y="0"/>
                  </a:lnTo>
                  <a:lnTo>
                    <a:pt x="284335" y="10313"/>
                  </a:lnTo>
                  <a:lnTo>
                    <a:pt x="327910" y="30941"/>
                  </a:lnTo>
                  <a:lnTo>
                    <a:pt x="366907" y="6188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2591442" y="6280927"/>
            <a:ext cx="1377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60" dirty="0">
                <a:solidFill>
                  <a:srgbClr val="606060"/>
                </a:solidFill>
                <a:latin typeface="Lucida Sans Unicode"/>
                <a:cs typeface="Lucida Sans Unicode"/>
              </a:rPr>
              <a:t>s</a:t>
            </a:r>
            <a:r>
              <a:rPr sz="3000" i="1" spc="-44" baseline="1388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3000" baseline="1388">
              <a:latin typeface="Times New Roman"/>
              <a:cs typeface="Times New Roman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3559996" y="7315568"/>
            <a:ext cx="4991735" cy="1583055"/>
            <a:chOff x="3559996" y="7315568"/>
            <a:chExt cx="4991735" cy="1583055"/>
          </a:xfrm>
        </p:grpSpPr>
        <p:sp>
          <p:nvSpPr>
            <p:cNvPr id="83" name="object 83"/>
            <p:cNvSpPr/>
            <p:nvPr/>
          </p:nvSpPr>
          <p:spPr>
            <a:xfrm>
              <a:off x="8112692" y="8463141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238014" y="0"/>
                  </a:moveTo>
                  <a:lnTo>
                    <a:pt x="190777" y="0"/>
                  </a:lnTo>
                  <a:lnTo>
                    <a:pt x="144456" y="10313"/>
                  </a:lnTo>
                  <a:lnTo>
                    <a:pt x="100881" y="30941"/>
                  </a:lnTo>
                  <a:lnTo>
                    <a:pt x="61883" y="61883"/>
                  </a:lnTo>
                  <a:lnTo>
                    <a:pt x="30941" y="100881"/>
                  </a:lnTo>
                  <a:lnTo>
                    <a:pt x="10313" y="144456"/>
                  </a:lnTo>
                  <a:lnTo>
                    <a:pt x="0" y="190777"/>
                  </a:lnTo>
                  <a:lnTo>
                    <a:pt x="0" y="238014"/>
                  </a:lnTo>
                  <a:lnTo>
                    <a:pt x="10313" y="284335"/>
                  </a:lnTo>
                  <a:lnTo>
                    <a:pt x="30941" y="327910"/>
                  </a:lnTo>
                  <a:lnTo>
                    <a:pt x="61883" y="366907"/>
                  </a:lnTo>
                  <a:lnTo>
                    <a:pt x="100881" y="397849"/>
                  </a:lnTo>
                  <a:lnTo>
                    <a:pt x="144456" y="418477"/>
                  </a:lnTo>
                  <a:lnTo>
                    <a:pt x="190777" y="428791"/>
                  </a:lnTo>
                  <a:lnTo>
                    <a:pt x="238014" y="428791"/>
                  </a:lnTo>
                  <a:lnTo>
                    <a:pt x="284335" y="418477"/>
                  </a:lnTo>
                  <a:lnTo>
                    <a:pt x="327910" y="397849"/>
                  </a:lnTo>
                  <a:lnTo>
                    <a:pt x="366908" y="366907"/>
                  </a:lnTo>
                  <a:lnTo>
                    <a:pt x="397849" y="327910"/>
                  </a:lnTo>
                  <a:lnTo>
                    <a:pt x="418477" y="284335"/>
                  </a:lnTo>
                  <a:lnTo>
                    <a:pt x="428791" y="238014"/>
                  </a:lnTo>
                  <a:lnTo>
                    <a:pt x="428791" y="190777"/>
                  </a:lnTo>
                  <a:lnTo>
                    <a:pt x="418477" y="144456"/>
                  </a:lnTo>
                  <a:lnTo>
                    <a:pt x="397849" y="100881"/>
                  </a:lnTo>
                  <a:lnTo>
                    <a:pt x="366908" y="61883"/>
                  </a:lnTo>
                  <a:lnTo>
                    <a:pt x="327910" y="30941"/>
                  </a:lnTo>
                  <a:lnTo>
                    <a:pt x="284335" y="10313"/>
                  </a:lnTo>
                  <a:lnTo>
                    <a:pt x="2380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112692" y="8463141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61883" y="61883"/>
                  </a:moveTo>
                  <a:lnTo>
                    <a:pt x="30941" y="100880"/>
                  </a:lnTo>
                  <a:lnTo>
                    <a:pt x="10313" y="144455"/>
                  </a:lnTo>
                  <a:lnTo>
                    <a:pt x="0" y="190777"/>
                  </a:lnTo>
                  <a:lnTo>
                    <a:pt x="0" y="238013"/>
                  </a:lnTo>
                  <a:lnTo>
                    <a:pt x="10313" y="284335"/>
                  </a:lnTo>
                  <a:lnTo>
                    <a:pt x="30941" y="327909"/>
                  </a:lnTo>
                  <a:lnTo>
                    <a:pt x="61883" y="366907"/>
                  </a:lnTo>
                  <a:lnTo>
                    <a:pt x="100881" y="397849"/>
                  </a:lnTo>
                  <a:lnTo>
                    <a:pt x="144456" y="418477"/>
                  </a:lnTo>
                  <a:lnTo>
                    <a:pt x="190777" y="428791"/>
                  </a:lnTo>
                  <a:lnTo>
                    <a:pt x="238014" y="428791"/>
                  </a:lnTo>
                  <a:lnTo>
                    <a:pt x="284335" y="418477"/>
                  </a:lnTo>
                  <a:lnTo>
                    <a:pt x="327910" y="397849"/>
                  </a:lnTo>
                  <a:lnTo>
                    <a:pt x="366908" y="366907"/>
                  </a:lnTo>
                  <a:lnTo>
                    <a:pt x="397849" y="327909"/>
                  </a:lnTo>
                  <a:lnTo>
                    <a:pt x="418477" y="284335"/>
                  </a:lnTo>
                  <a:lnTo>
                    <a:pt x="428791" y="238013"/>
                  </a:lnTo>
                  <a:lnTo>
                    <a:pt x="428791" y="190777"/>
                  </a:lnTo>
                  <a:lnTo>
                    <a:pt x="418477" y="144455"/>
                  </a:lnTo>
                  <a:lnTo>
                    <a:pt x="397849" y="100880"/>
                  </a:lnTo>
                  <a:lnTo>
                    <a:pt x="366908" y="61883"/>
                  </a:lnTo>
                  <a:lnTo>
                    <a:pt x="327910" y="30941"/>
                  </a:lnTo>
                  <a:lnTo>
                    <a:pt x="284335" y="10313"/>
                  </a:lnTo>
                  <a:lnTo>
                    <a:pt x="238014" y="0"/>
                  </a:lnTo>
                  <a:lnTo>
                    <a:pt x="190777" y="0"/>
                  </a:lnTo>
                  <a:lnTo>
                    <a:pt x="144456" y="10313"/>
                  </a:lnTo>
                  <a:lnTo>
                    <a:pt x="100881" y="30941"/>
                  </a:lnTo>
                  <a:lnTo>
                    <a:pt x="61883" y="61883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16589" y="8459488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238013" y="0"/>
                  </a:moveTo>
                  <a:lnTo>
                    <a:pt x="190777" y="0"/>
                  </a:lnTo>
                  <a:lnTo>
                    <a:pt x="144456" y="10313"/>
                  </a:lnTo>
                  <a:lnTo>
                    <a:pt x="100881" y="30941"/>
                  </a:lnTo>
                  <a:lnTo>
                    <a:pt x="61884" y="61883"/>
                  </a:lnTo>
                  <a:lnTo>
                    <a:pt x="30942" y="100881"/>
                  </a:lnTo>
                  <a:lnTo>
                    <a:pt x="10314" y="144456"/>
                  </a:lnTo>
                  <a:lnTo>
                    <a:pt x="0" y="190777"/>
                  </a:lnTo>
                  <a:lnTo>
                    <a:pt x="0" y="238014"/>
                  </a:lnTo>
                  <a:lnTo>
                    <a:pt x="10314" y="284335"/>
                  </a:lnTo>
                  <a:lnTo>
                    <a:pt x="30942" y="327910"/>
                  </a:lnTo>
                  <a:lnTo>
                    <a:pt x="61884" y="366907"/>
                  </a:lnTo>
                  <a:lnTo>
                    <a:pt x="100881" y="397849"/>
                  </a:lnTo>
                  <a:lnTo>
                    <a:pt x="144456" y="418477"/>
                  </a:lnTo>
                  <a:lnTo>
                    <a:pt x="190777" y="428791"/>
                  </a:lnTo>
                  <a:lnTo>
                    <a:pt x="238013" y="428791"/>
                  </a:lnTo>
                  <a:lnTo>
                    <a:pt x="284335" y="418477"/>
                  </a:lnTo>
                  <a:lnTo>
                    <a:pt x="327910" y="397849"/>
                  </a:lnTo>
                  <a:lnTo>
                    <a:pt x="366907" y="366907"/>
                  </a:lnTo>
                  <a:lnTo>
                    <a:pt x="397849" y="327910"/>
                  </a:lnTo>
                  <a:lnTo>
                    <a:pt x="418477" y="284335"/>
                  </a:lnTo>
                  <a:lnTo>
                    <a:pt x="428791" y="238014"/>
                  </a:lnTo>
                  <a:lnTo>
                    <a:pt x="428791" y="190777"/>
                  </a:lnTo>
                  <a:lnTo>
                    <a:pt x="418477" y="144456"/>
                  </a:lnTo>
                  <a:lnTo>
                    <a:pt x="397849" y="100881"/>
                  </a:lnTo>
                  <a:lnTo>
                    <a:pt x="366907" y="61883"/>
                  </a:lnTo>
                  <a:lnTo>
                    <a:pt x="327910" y="30941"/>
                  </a:lnTo>
                  <a:lnTo>
                    <a:pt x="284335" y="10313"/>
                  </a:lnTo>
                  <a:lnTo>
                    <a:pt x="238013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16588" y="8459489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61883" y="61883"/>
                  </a:moveTo>
                  <a:lnTo>
                    <a:pt x="30941" y="100880"/>
                  </a:lnTo>
                  <a:lnTo>
                    <a:pt x="10313" y="144455"/>
                  </a:lnTo>
                  <a:lnTo>
                    <a:pt x="0" y="190777"/>
                  </a:lnTo>
                  <a:lnTo>
                    <a:pt x="0" y="238013"/>
                  </a:lnTo>
                  <a:lnTo>
                    <a:pt x="10313" y="284335"/>
                  </a:lnTo>
                  <a:lnTo>
                    <a:pt x="30941" y="327909"/>
                  </a:lnTo>
                  <a:lnTo>
                    <a:pt x="61883" y="366907"/>
                  </a:lnTo>
                  <a:lnTo>
                    <a:pt x="100881" y="397849"/>
                  </a:lnTo>
                  <a:lnTo>
                    <a:pt x="144456" y="418477"/>
                  </a:lnTo>
                  <a:lnTo>
                    <a:pt x="190777" y="428791"/>
                  </a:lnTo>
                  <a:lnTo>
                    <a:pt x="238014" y="428791"/>
                  </a:lnTo>
                  <a:lnTo>
                    <a:pt x="284335" y="418477"/>
                  </a:lnTo>
                  <a:lnTo>
                    <a:pt x="327910" y="397849"/>
                  </a:lnTo>
                  <a:lnTo>
                    <a:pt x="366908" y="366907"/>
                  </a:lnTo>
                  <a:lnTo>
                    <a:pt x="397849" y="327909"/>
                  </a:lnTo>
                  <a:lnTo>
                    <a:pt x="418477" y="284335"/>
                  </a:lnTo>
                  <a:lnTo>
                    <a:pt x="428791" y="238013"/>
                  </a:lnTo>
                  <a:lnTo>
                    <a:pt x="428791" y="190777"/>
                  </a:lnTo>
                  <a:lnTo>
                    <a:pt x="418477" y="144455"/>
                  </a:lnTo>
                  <a:lnTo>
                    <a:pt x="397849" y="100880"/>
                  </a:lnTo>
                  <a:lnTo>
                    <a:pt x="366908" y="61883"/>
                  </a:lnTo>
                  <a:lnTo>
                    <a:pt x="327910" y="30941"/>
                  </a:lnTo>
                  <a:lnTo>
                    <a:pt x="284335" y="10313"/>
                  </a:lnTo>
                  <a:lnTo>
                    <a:pt x="238014" y="0"/>
                  </a:lnTo>
                  <a:lnTo>
                    <a:pt x="190777" y="0"/>
                  </a:lnTo>
                  <a:lnTo>
                    <a:pt x="144456" y="10313"/>
                  </a:lnTo>
                  <a:lnTo>
                    <a:pt x="100881" y="30941"/>
                  </a:lnTo>
                  <a:lnTo>
                    <a:pt x="61883" y="6188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905843" y="8463141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238014" y="0"/>
                  </a:moveTo>
                  <a:lnTo>
                    <a:pt x="190778" y="0"/>
                  </a:lnTo>
                  <a:lnTo>
                    <a:pt x="144456" y="10313"/>
                  </a:lnTo>
                  <a:lnTo>
                    <a:pt x="100881" y="30941"/>
                  </a:lnTo>
                  <a:lnTo>
                    <a:pt x="61884" y="61883"/>
                  </a:lnTo>
                  <a:lnTo>
                    <a:pt x="30942" y="100881"/>
                  </a:lnTo>
                  <a:lnTo>
                    <a:pt x="10314" y="144456"/>
                  </a:lnTo>
                  <a:lnTo>
                    <a:pt x="0" y="190777"/>
                  </a:lnTo>
                  <a:lnTo>
                    <a:pt x="0" y="238014"/>
                  </a:lnTo>
                  <a:lnTo>
                    <a:pt x="10314" y="284335"/>
                  </a:lnTo>
                  <a:lnTo>
                    <a:pt x="30942" y="327910"/>
                  </a:lnTo>
                  <a:lnTo>
                    <a:pt x="61884" y="366907"/>
                  </a:lnTo>
                  <a:lnTo>
                    <a:pt x="100881" y="397849"/>
                  </a:lnTo>
                  <a:lnTo>
                    <a:pt x="144456" y="418477"/>
                  </a:lnTo>
                  <a:lnTo>
                    <a:pt x="190778" y="428791"/>
                  </a:lnTo>
                  <a:lnTo>
                    <a:pt x="238014" y="428791"/>
                  </a:lnTo>
                  <a:lnTo>
                    <a:pt x="284336" y="418477"/>
                  </a:lnTo>
                  <a:lnTo>
                    <a:pt x="327910" y="397849"/>
                  </a:lnTo>
                  <a:lnTo>
                    <a:pt x="366907" y="366907"/>
                  </a:lnTo>
                  <a:lnTo>
                    <a:pt x="397849" y="327910"/>
                  </a:lnTo>
                  <a:lnTo>
                    <a:pt x="418477" y="284335"/>
                  </a:lnTo>
                  <a:lnTo>
                    <a:pt x="428791" y="238014"/>
                  </a:lnTo>
                  <a:lnTo>
                    <a:pt x="428791" y="190777"/>
                  </a:lnTo>
                  <a:lnTo>
                    <a:pt x="418477" y="144456"/>
                  </a:lnTo>
                  <a:lnTo>
                    <a:pt x="397849" y="100881"/>
                  </a:lnTo>
                  <a:lnTo>
                    <a:pt x="366907" y="61883"/>
                  </a:lnTo>
                  <a:lnTo>
                    <a:pt x="327910" y="30941"/>
                  </a:lnTo>
                  <a:lnTo>
                    <a:pt x="284336" y="10313"/>
                  </a:lnTo>
                  <a:lnTo>
                    <a:pt x="2380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905844" y="8463141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61883" y="61883"/>
                  </a:moveTo>
                  <a:lnTo>
                    <a:pt x="30941" y="100880"/>
                  </a:lnTo>
                  <a:lnTo>
                    <a:pt x="10313" y="144455"/>
                  </a:lnTo>
                  <a:lnTo>
                    <a:pt x="0" y="190777"/>
                  </a:lnTo>
                  <a:lnTo>
                    <a:pt x="0" y="238013"/>
                  </a:lnTo>
                  <a:lnTo>
                    <a:pt x="10313" y="284335"/>
                  </a:lnTo>
                  <a:lnTo>
                    <a:pt x="30941" y="327909"/>
                  </a:lnTo>
                  <a:lnTo>
                    <a:pt x="61883" y="366907"/>
                  </a:lnTo>
                  <a:lnTo>
                    <a:pt x="100881" y="397849"/>
                  </a:lnTo>
                  <a:lnTo>
                    <a:pt x="144456" y="418477"/>
                  </a:lnTo>
                  <a:lnTo>
                    <a:pt x="190777" y="428791"/>
                  </a:lnTo>
                  <a:lnTo>
                    <a:pt x="238014" y="428791"/>
                  </a:lnTo>
                  <a:lnTo>
                    <a:pt x="284335" y="418477"/>
                  </a:lnTo>
                  <a:lnTo>
                    <a:pt x="327910" y="397849"/>
                  </a:lnTo>
                  <a:lnTo>
                    <a:pt x="366908" y="366907"/>
                  </a:lnTo>
                  <a:lnTo>
                    <a:pt x="397849" y="327909"/>
                  </a:lnTo>
                  <a:lnTo>
                    <a:pt x="418477" y="284335"/>
                  </a:lnTo>
                  <a:lnTo>
                    <a:pt x="428791" y="238013"/>
                  </a:lnTo>
                  <a:lnTo>
                    <a:pt x="428791" y="190777"/>
                  </a:lnTo>
                  <a:lnTo>
                    <a:pt x="418477" y="144455"/>
                  </a:lnTo>
                  <a:lnTo>
                    <a:pt x="397849" y="100880"/>
                  </a:lnTo>
                  <a:lnTo>
                    <a:pt x="366908" y="61883"/>
                  </a:lnTo>
                  <a:lnTo>
                    <a:pt x="327910" y="30941"/>
                  </a:lnTo>
                  <a:lnTo>
                    <a:pt x="284335" y="10313"/>
                  </a:lnTo>
                  <a:lnTo>
                    <a:pt x="238014" y="0"/>
                  </a:lnTo>
                  <a:lnTo>
                    <a:pt x="190777" y="0"/>
                  </a:lnTo>
                  <a:lnTo>
                    <a:pt x="144456" y="10313"/>
                  </a:lnTo>
                  <a:lnTo>
                    <a:pt x="100881" y="30941"/>
                  </a:lnTo>
                  <a:lnTo>
                    <a:pt x="61883" y="61883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903489" y="8459488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238013" y="0"/>
                  </a:moveTo>
                  <a:lnTo>
                    <a:pt x="190777" y="0"/>
                  </a:lnTo>
                  <a:lnTo>
                    <a:pt x="144456" y="10313"/>
                  </a:lnTo>
                  <a:lnTo>
                    <a:pt x="100881" y="30941"/>
                  </a:lnTo>
                  <a:lnTo>
                    <a:pt x="61884" y="61883"/>
                  </a:lnTo>
                  <a:lnTo>
                    <a:pt x="30942" y="100881"/>
                  </a:lnTo>
                  <a:lnTo>
                    <a:pt x="10314" y="144456"/>
                  </a:lnTo>
                  <a:lnTo>
                    <a:pt x="0" y="190777"/>
                  </a:lnTo>
                  <a:lnTo>
                    <a:pt x="0" y="238014"/>
                  </a:lnTo>
                  <a:lnTo>
                    <a:pt x="10314" y="284335"/>
                  </a:lnTo>
                  <a:lnTo>
                    <a:pt x="30942" y="327910"/>
                  </a:lnTo>
                  <a:lnTo>
                    <a:pt x="61884" y="366907"/>
                  </a:lnTo>
                  <a:lnTo>
                    <a:pt x="100881" y="397849"/>
                  </a:lnTo>
                  <a:lnTo>
                    <a:pt x="144456" y="418477"/>
                  </a:lnTo>
                  <a:lnTo>
                    <a:pt x="190777" y="428791"/>
                  </a:lnTo>
                  <a:lnTo>
                    <a:pt x="238013" y="428791"/>
                  </a:lnTo>
                  <a:lnTo>
                    <a:pt x="284335" y="418477"/>
                  </a:lnTo>
                  <a:lnTo>
                    <a:pt x="327910" y="397849"/>
                  </a:lnTo>
                  <a:lnTo>
                    <a:pt x="366907" y="366907"/>
                  </a:lnTo>
                  <a:lnTo>
                    <a:pt x="397849" y="327910"/>
                  </a:lnTo>
                  <a:lnTo>
                    <a:pt x="418477" y="284335"/>
                  </a:lnTo>
                  <a:lnTo>
                    <a:pt x="428791" y="238014"/>
                  </a:lnTo>
                  <a:lnTo>
                    <a:pt x="428791" y="190777"/>
                  </a:lnTo>
                  <a:lnTo>
                    <a:pt x="418477" y="144456"/>
                  </a:lnTo>
                  <a:lnTo>
                    <a:pt x="397849" y="100881"/>
                  </a:lnTo>
                  <a:lnTo>
                    <a:pt x="366907" y="61883"/>
                  </a:lnTo>
                  <a:lnTo>
                    <a:pt x="327910" y="30941"/>
                  </a:lnTo>
                  <a:lnTo>
                    <a:pt x="284335" y="10313"/>
                  </a:lnTo>
                  <a:lnTo>
                    <a:pt x="238013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903488" y="8459489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61883" y="61883"/>
                  </a:moveTo>
                  <a:lnTo>
                    <a:pt x="30941" y="100880"/>
                  </a:lnTo>
                  <a:lnTo>
                    <a:pt x="10313" y="144455"/>
                  </a:lnTo>
                  <a:lnTo>
                    <a:pt x="0" y="190777"/>
                  </a:lnTo>
                  <a:lnTo>
                    <a:pt x="0" y="238013"/>
                  </a:lnTo>
                  <a:lnTo>
                    <a:pt x="10313" y="284335"/>
                  </a:lnTo>
                  <a:lnTo>
                    <a:pt x="30941" y="327909"/>
                  </a:lnTo>
                  <a:lnTo>
                    <a:pt x="61883" y="366907"/>
                  </a:lnTo>
                  <a:lnTo>
                    <a:pt x="100881" y="397849"/>
                  </a:lnTo>
                  <a:lnTo>
                    <a:pt x="144456" y="418477"/>
                  </a:lnTo>
                  <a:lnTo>
                    <a:pt x="190777" y="428791"/>
                  </a:lnTo>
                  <a:lnTo>
                    <a:pt x="238014" y="428791"/>
                  </a:lnTo>
                  <a:lnTo>
                    <a:pt x="284335" y="418477"/>
                  </a:lnTo>
                  <a:lnTo>
                    <a:pt x="327910" y="397849"/>
                  </a:lnTo>
                  <a:lnTo>
                    <a:pt x="366908" y="366907"/>
                  </a:lnTo>
                  <a:lnTo>
                    <a:pt x="397849" y="327909"/>
                  </a:lnTo>
                  <a:lnTo>
                    <a:pt x="418477" y="284335"/>
                  </a:lnTo>
                  <a:lnTo>
                    <a:pt x="428791" y="238013"/>
                  </a:lnTo>
                  <a:lnTo>
                    <a:pt x="428791" y="190777"/>
                  </a:lnTo>
                  <a:lnTo>
                    <a:pt x="418477" y="144455"/>
                  </a:lnTo>
                  <a:lnTo>
                    <a:pt x="397849" y="100880"/>
                  </a:lnTo>
                  <a:lnTo>
                    <a:pt x="366908" y="61883"/>
                  </a:lnTo>
                  <a:lnTo>
                    <a:pt x="327910" y="30941"/>
                  </a:lnTo>
                  <a:lnTo>
                    <a:pt x="284335" y="10313"/>
                  </a:lnTo>
                  <a:lnTo>
                    <a:pt x="238014" y="0"/>
                  </a:lnTo>
                  <a:lnTo>
                    <a:pt x="190777" y="0"/>
                  </a:lnTo>
                  <a:lnTo>
                    <a:pt x="144456" y="10313"/>
                  </a:lnTo>
                  <a:lnTo>
                    <a:pt x="100881" y="30941"/>
                  </a:lnTo>
                  <a:lnTo>
                    <a:pt x="61883" y="6188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559996" y="7315568"/>
              <a:ext cx="596900" cy="582295"/>
            </a:xfrm>
            <a:custGeom>
              <a:avLst/>
              <a:gdLst/>
              <a:ahLst/>
              <a:cxnLst/>
              <a:rect l="l" t="t" r="r" b="b"/>
              <a:pathLst>
                <a:path w="596900" h="582295">
                  <a:moveTo>
                    <a:pt x="217159" y="0"/>
                  </a:moveTo>
                  <a:lnTo>
                    <a:pt x="0" y="243734"/>
                  </a:lnTo>
                  <a:lnTo>
                    <a:pt x="379291" y="581671"/>
                  </a:lnTo>
                  <a:lnTo>
                    <a:pt x="596451" y="337936"/>
                  </a:lnTo>
                  <a:lnTo>
                    <a:pt x="217159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 rot="2460000">
            <a:off x="3745688" y="7495576"/>
            <a:ext cx="242353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5"/>
              </a:lnSpc>
            </a:pPr>
            <a:r>
              <a:rPr sz="1600" spc="-50" dirty="0">
                <a:solidFill>
                  <a:srgbClr val="8A8A8A"/>
                </a:solidFill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4897138" y="6278021"/>
            <a:ext cx="2122170" cy="1668780"/>
            <a:chOff x="4897138" y="6278021"/>
            <a:chExt cx="2122170" cy="1668780"/>
          </a:xfrm>
        </p:grpSpPr>
        <p:sp>
          <p:nvSpPr>
            <p:cNvPr id="94" name="object 94"/>
            <p:cNvSpPr/>
            <p:nvPr/>
          </p:nvSpPr>
          <p:spPr>
            <a:xfrm>
              <a:off x="4905843" y="6284371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238014" y="0"/>
                  </a:moveTo>
                  <a:lnTo>
                    <a:pt x="190778" y="0"/>
                  </a:lnTo>
                  <a:lnTo>
                    <a:pt x="144456" y="10313"/>
                  </a:lnTo>
                  <a:lnTo>
                    <a:pt x="100881" y="30941"/>
                  </a:lnTo>
                  <a:lnTo>
                    <a:pt x="61884" y="61883"/>
                  </a:lnTo>
                  <a:lnTo>
                    <a:pt x="30942" y="100881"/>
                  </a:lnTo>
                  <a:lnTo>
                    <a:pt x="10314" y="144456"/>
                  </a:lnTo>
                  <a:lnTo>
                    <a:pt x="0" y="190777"/>
                  </a:lnTo>
                  <a:lnTo>
                    <a:pt x="0" y="238014"/>
                  </a:lnTo>
                  <a:lnTo>
                    <a:pt x="10314" y="284335"/>
                  </a:lnTo>
                  <a:lnTo>
                    <a:pt x="30942" y="327910"/>
                  </a:lnTo>
                  <a:lnTo>
                    <a:pt x="61884" y="366908"/>
                  </a:lnTo>
                  <a:lnTo>
                    <a:pt x="100881" y="397849"/>
                  </a:lnTo>
                  <a:lnTo>
                    <a:pt x="144456" y="418477"/>
                  </a:lnTo>
                  <a:lnTo>
                    <a:pt x="190778" y="428791"/>
                  </a:lnTo>
                  <a:lnTo>
                    <a:pt x="238014" y="428791"/>
                  </a:lnTo>
                  <a:lnTo>
                    <a:pt x="284336" y="418477"/>
                  </a:lnTo>
                  <a:lnTo>
                    <a:pt x="327910" y="397849"/>
                  </a:lnTo>
                  <a:lnTo>
                    <a:pt x="366907" y="366908"/>
                  </a:lnTo>
                  <a:lnTo>
                    <a:pt x="397849" y="327910"/>
                  </a:lnTo>
                  <a:lnTo>
                    <a:pt x="418477" y="284335"/>
                  </a:lnTo>
                  <a:lnTo>
                    <a:pt x="428791" y="238014"/>
                  </a:lnTo>
                  <a:lnTo>
                    <a:pt x="428791" y="190777"/>
                  </a:lnTo>
                  <a:lnTo>
                    <a:pt x="418477" y="144456"/>
                  </a:lnTo>
                  <a:lnTo>
                    <a:pt x="397849" y="100881"/>
                  </a:lnTo>
                  <a:lnTo>
                    <a:pt x="366907" y="61883"/>
                  </a:lnTo>
                  <a:lnTo>
                    <a:pt x="327910" y="30941"/>
                  </a:lnTo>
                  <a:lnTo>
                    <a:pt x="284336" y="10313"/>
                  </a:lnTo>
                  <a:lnTo>
                    <a:pt x="2380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905844" y="6284371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61883" y="61883"/>
                  </a:moveTo>
                  <a:lnTo>
                    <a:pt x="30941" y="100880"/>
                  </a:lnTo>
                  <a:lnTo>
                    <a:pt x="10313" y="144455"/>
                  </a:lnTo>
                  <a:lnTo>
                    <a:pt x="0" y="190777"/>
                  </a:lnTo>
                  <a:lnTo>
                    <a:pt x="0" y="238013"/>
                  </a:lnTo>
                  <a:lnTo>
                    <a:pt x="10313" y="284335"/>
                  </a:lnTo>
                  <a:lnTo>
                    <a:pt x="30941" y="327909"/>
                  </a:lnTo>
                  <a:lnTo>
                    <a:pt x="61883" y="366907"/>
                  </a:lnTo>
                  <a:lnTo>
                    <a:pt x="100881" y="397849"/>
                  </a:lnTo>
                  <a:lnTo>
                    <a:pt x="144456" y="418477"/>
                  </a:lnTo>
                  <a:lnTo>
                    <a:pt x="190777" y="428791"/>
                  </a:lnTo>
                  <a:lnTo>
                    <a:pt x="238014" y="428791"/>
                  </a:lnTo>
                  <a:lnTo>
                    <a:pt x="284335" y="418477"/>
                  </a:lnTo>
                  <a:lnTo>
                    <a:pt x="327910" y="397849"/>
                  </a:lnTo>
                  <a:lnTo>
                    <a:pt x="366908" y="366907"/>
                  </a:lnTo>
                  <a:lnTo>
                    <a:pt x="397849" y="327909"/>
                  </a:lnTo>
                  <a:lnTo>
                    <a:pt x="418477" y="284335"/>
                  </a:lnTo>
                  <a:lnTo>
                    <a:pt x="428791" y="238013"/>
                  </a:lnTo>
                  <a:lnTo>
                    <a:pt x="428791" y="190777"/>
                  </a:lnTo>
                  <a:lnTo>
                    <a:pt x="418477" y="144455"/>
                  </a:lnTo>
                  <a:lnTo>
                    <a:pt x="397849" y="100880"/>
                  </a:lnTo>
                  <a:lnTo>
                    <a:pt x="366908" y="61883"/>
                  </a:lnTo>
                  <a:lnTo>
                    <a:pt x="327910" y="30941"/>
                  </a:lnTo>
                  <a:lnTo>
                    <a:pt x="284335" y="10313"/>
                  </a:lnTo>
                  <a:lnTo>
                    <a:pt x="238014" y="0"/>
                  </a:lnTo>
                  <a:lnTo>
                    <a:pt x="190777" y="0"/>
                  </a:lnTo>
                  <a:lnTo>
                    <a:pt x="144456" y="10313"/>
                  </a:lnTo>
                  <a:lnTo>
                    <a:pt x="100881" y="30941"/>
                  </a:lnTo>
                  <a:lnTo>
                    <a:pt x="61883" y="61883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903489" y="6287789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238013" y="0"/>
                  </a:moveTo>
                  <a:lnTo>
                    <a:pt x="190777" y="0"/>
                  </a:lnTo>
                  <a:lnTo>
                    <a:pt x="144456" y="10313"/>
                  </a:lnTo>
                  <a:lnTo>
                    <a:pt x="100881" y="30941"/>
                  </a:lnTo>
                  <a:lnTo>
                    <a:pt x="61884" y="61883"/>
                  </a:lnTo>
                  <a:lnTo>
                    <a:pt x="30942" y="100881"/>
                  </a:lnTo>
                  <a:lnTo>
                    <a:pt x="10314" y="144456"/>
                  </a:lnTo>
                  <a:lnTo>
                    <a:pt x="0" y="190777"/>
                  </a:lnTo>
                  <a:lnTo>
                    <a:pt x="0" y="238014"/>
                  </a:lnTo>
                  <a:lnTo>
                    <a:pt x="10314" y="284335"/>
                  </a:lnTo>
                  <a:lnTo>
                    <a:pt x="30942" y="327910"/>
                  </a:lnTo>
                  <a:lnTo>
                    <a:pt x="61884" y="366908"/>
                  </a:lnTo>
                  <a:lnTo>
                    <a:pt x="100881" y="397849"/>
                  </a:lnTo>
                  <a:lnTo>
                    <a:pt x="144456" y="418477"/>
                  </a:lnTo>
                  <a:lnTo>
                    <a:pt x="190777" y="428791"/>
                  </a:lnTo>
                  <a:lnTo>
                    <a:pt x="238013" y="428791"/>
                  </a:lnTo>
                  <a:lnTo>
                    <a:pt x="284335" y="418477"/>
                  </a:lnTo>
                  <a:lnTo>
                    <a:pt x="327910" y="397849"/>
                  </a:lnTo>
                  <a:lnTo>
                    <a:pt x="366907" y="366908"/>
                  </a:lnTo>
                  <a:lnTo>
                    <a:pt x="397849" y="327910"/>
                  </a:lnTo>
                  <a:lnTo>
                    <a:pt x="418477" y="284335"/>
                  </a:lnTo>
                  <a:lnTo>
                    <a:pt x="428791" y="238014"/>
                  </a:lnTo>
                  <a:lnTo>
                    <a:pt x="428791" y="190777"/>
                  </a:lnTo>
                  <a:lnTo>
                    <a:pt x="418477" y="144456"/>
                  </a:lnTo>
                  <a:lnTo>
                    <a:pt x="397849" y="100881"/>
                  </a:lnTo>
                  <a:lnTo>
                    <a:pt x="366907" y="61883"/>
                  </a:lnTo>
                  <a:lnTo>
                    <a:pt x="327910" y="30941"/>
                  </a:lnTo>
                  <a:lnTo>
                    <a:pt x="284335" y="10313"/>
                  </a:lnTo>
                  <a:lnTo>
                    <a:pt x="238013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903488" y="6287789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61883" y="61883"/>
                  </a:moveTo>
                  <a:lnTo>
                    <a:pt x="30941" y="100880"/>
                  </a:lnTo>
                  <a:lnTo>
                    <a:pt x="10313" y="144455"/>
                  </a:lnTo>
                  <a:lnTo>
                    <a:pt x="0" y="190777"/>
                  </a:lnTo>
                  <a:lnTo>
                    <a:pt x="0" y="238013"/>
                  </a:lnTo>
                  <a:lnTo>
                    <a:pt x="10313" y="284335"/>
                  </a:lnTo>
                  <a:lnTo>
                    <a:pt x="30941" y="327909"/>
                  </a:lnTo>
                  <a:lnTo>
                    <a:pt x="61883" y="366907"/>
                  </a:lnTo>
                  <a:lnTo>
                    <a:pt x="100881" y="397849"/>
                  </a:lnTo>
                  <a:lnTo>
                    <a:pt x="144456" y="418477"/>
                  </a:lnTo>
                  <a:lnTo>
                    <a:pt x="190777" y="428791"/>
                  </a:lnTo>
                  <a:lnTo>
                    <a:pt x="238014" y="428791"/>
                  </a:lnTo>
                  <a:lnTo>
                    <a:pt x="284335" y="418477"/>
                  </a:lnTo>
                  <a:lnTo>
                    <a:pt x="327910" y="397849"/>
                  </a:lnTo>
                  <a:lnTo>
                    <a:pt x="366908" y="366907"/>
                  </a:lnTo>
                  <a:lnTo>
                    <a:pt x="397849" y="327909"/>
                  </a:lnTo>
                  <a:lnTo>
                    <a:pt x="418477" y="284335"/>
                  </a:lnTo>
                  <a:lnTo>
                    <a:pt x="428791" y="238013"/>
                  </a:lnTo>
                  <a:lnTo>
                    <a:pt x="428791" y="190777"/>
                  </a:lnTo>
                  <a:lnTo>
                    <a:pt x="418477" y="144455"/>
                  </a:lnTo>
                  <a:lnTo>
                    <a:pt x="397849" y="100880"/>
                  </a:lnTo>
                  <a:lnTo>
                    <a:pt x="366908" y="61883"/>
                  </a:lnTo>
                  <a:lnTo>
                    <a:pt x="327910" y="30941"/>
                  </a:lnTo>
                  <a:lnTo>
                    <a:pt x="284335" y="10313"/>
                  </a:lnTo>
                  <a:lnTo>
                    <a:pt x="238014" y="0"/>
                  </a:lnTo>
                  <a:lnTo>
                    <a:pt x="190777" y="0"/>
                  </a:lnTo>
                  <a:lnTo>
                    <a:pt x="144456" y="10313"/>
                  </a:lnTo>
                  <a:lnTo>
                    <a:pt x="100881" y="30941"/>
                  </a:lnTo>
                  <a:lnTo>
                    <a:pt x="61883" y="6188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415092" y="7396534"/>
              <a:ext cx="603885" cy="550545"/>
            </a:xfrm>
            <a:custGeom>
              <a:avLst/>
              <a:gdLst/>
              <a:ahLst/>
              <a:cxnLst/>
              <a:rect l="l" t="t" r="r" b="b"/>
              <a:pathLst>
                <a:path w="603884" h="550545">
                  <a:moveTo>
                    <a:pt x="177314" y="0"/>
                  </a:moveTo>
                  <a:lnTo>
                    <a:pt x="0" y="274087"/>
                  </a:lnTo>
                  <a:lnTo>
                    <a:pt x="426525" y="550020"/>
                  </a:lnTo>
                  <a:lnTo>
                    <a:pt x="603841" y="275932"/>
                  </a:lnTo>
                  <a:lnTo>
                    <a:pt x="177314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 rot="1920000">
            <a:off x="6602665" y="7559654"/>
            <a:ext cx="24270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0"/>
              </a:lnSpc>
            </a:pPr>
            <a:r>
              <a:rPr sz="1600" spc="-50" dirty="0">
                <a:solidFill>
                  <a:srgbClr val="8A8A8A"/>
                </a:solidFill>
                <a:latin typeface="Lucida Sans Unicode"/>
                <a:cs typeface="Lucida Sans Unicode"/>
              </a:rPr>
              <a:t>6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2628983" y="6672474"/>
            <a:ext cx="2750185" cy="1986914"/>
            <a:chOff x="2628983" y="6672474"/>
            <a:chExt cx="2750185" cy="1986914"/>
          </a:xfrm>
        </p:grpSpPr>
        <p:sp>
          <p:nvSpPr>
            <p:cNvPr id="101" name="object 101"/>
            <p:cNvSpPr/>
            <p:nvPr/>
          </p:nvSpPr>
          <p:spPr>
            <a:xfrm>
              <a:off x="4870729" y="7401837"/>
              <a:ext cx="508000" cy="381000"/>
            </a:xfrm>
            <a:custGeom>
              <a:avLst/>
              <a:gdLst/>
              <a:ahLst/>
              <a:cxnLst/>
              <a:rect l="l" t="t" r="r" b="b"/>
              <a:pathLst>
                <a:path w="508000" h="381000">
                  <a:moveTo>
                    <a:pt x="508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508000" y="3810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685141" y="6789658"/>
              <a:ext cx="2212340" cy="1857375"/>
            </a:xfrm>
            <a:custGeom>
              <a:avLst/>
              <a:gdLst/>
              <a:ahLst/>
              <a:cxnLst/>
              <a:rect l="l" t="t" r="r" b="b"/>
              <a:pathLst>
                <a:path w="2212340" h="1857375">
                  <a:moveTo>
                    <a:pt x="0" y="0"/>
                  </a:moveTo>
                  <a:lnTo>
                    <a:pt x="7499" y="59407"/>
                  </a:lnTo>
                  <a:lnTo>
                    <a:pt x="14524" y="105604"/>
                  </a:lnTo>
                  <a:lnTo>
                    <a:pt x="22389" y="151221"/>
                  </a:lnTo>
                  <a:lnTo>
                    <a:pt x="31094" y="196259"/>
                  </a:lnTo>
                  <a:lnTo>
                    <a:pt x="40640" y="240717"/>
                  </a:lnTo>
                  <a:lnTo>
                    <a:pt x="51027" y="284596"/>
                  </a:lnTo>
                  <a:lnTo>
                    <a:pt x="62254" y="327895"/>
                  </a:lnTo>
                  <a:lnTo>
                    <a:pt x="74321" y="370615"/>
                  </a:lnTo>
                  <a:lnTo>
                    <a:pt x="87229" y="412755"/>
                  </a:lnTo>
                  <a:lnTo>
                    <a:pt x="100977" y="454315"/>
                  </a:lnTo>
                  <a:lnTo>
                    <a:pt x="115566" y="495296"/>
                  </a:lnTo>
                  <a:lnTo>
                    <a:pt x="130995" y="535698"/>
                  </a:lnTo>
                  <a:lnTo>
                    <a:pt x="147265" y="575520"/>
                  </a:lnTo>
                  <a:lnTo>
                    <a:pt x="164375" y="614763"/>
                  </a:lnTo>
                  <a:lnTo>
                    <a:pt x="182326" y="653426"/>
                  </a:lnTo>
                  <a:lnTo>
                    <a:pt x="201117" y="691509"/>
                  </a:lnTo>
                  <a:lnTo>
                    <a:pt x="220749" y="729013"/>
                  </a:lnTo>
                  <a:lnTo>
                    <a:pt x="241221" y="765938"/>
                  </a:lnTo>
                  <a:lnTo>
                    <a:pt x="262534" y="802283"/>
                  </a:lnTo>
                  <a:lnTo>
                    <a:pt x="284687" y="838048"/>
                  </a:lnTo>
                  <a:lnTo>
                    <a:pt x="307681" y="873234"/>
                  </a:lnTo>
                  <a:lnTo>
                    <a:pt x="331515" y="907841"/>
                  </a:lnTo>
                  <a:lnTo>
                    <a:pt x="356189" y="941868"/>
                  </a:lnTo>
                  <a:lnTo>
                    <a:pt x="381705" y="975315"/>
                  </a:lnTo>
                  <a:lnTo>
                    <a:pt x="408060" y="1008183"/>
                  </a:lnTo>
                  <a:lnTo>
                    <a:pt x="435256" y="1040471"/>
                  </a:lnTo>
                  <a:lnTo>
                    <a:pt x="463293" y="1072180"/>
                  </a:lnTo>
                  <a:lnTo>
                    <a:pt x="492170" y="1103310"/>
                  </a:lnTo>
                  <a:lnTo>
                    <a:pt x="521887" y="1133859"/>
                  </a:lnTo>
                  <a:lnTo>
                    <a:pt x="552445" y="1163830"/>
                  </a:lnTo>
                  <a:lnTo>
                    <a:pt x="583844" y="1193221"/>
                  </a:lnTo>
                  <a:lnTo>
                    <a:pt x="616083" y="1222032"/>
                  </a:lnTo>
                  <a:lnTo>
                    <a:pt x="649162" y="1250264"/>
                  </a:lnTo>
                  <a:lnTo>
                    <a:pt x="683082" y="1277916"/>
                  </a:lnTo>
                  <a:lnTo>
                    <a:pt x="717842" y="1304989"/>
                  </a:lnTo>
                  <a:lnTo>
                    <a:pt x="753443" y="1331482"/>
                  </a:lnTo>
                  <a:lnTo>
                    <a:pt x="789885" y="1357396"/>
                  </a:lnTo>
                  <a:lnTo>
                    <a:pt x="827166" y="1382730"/>
                  </a:lnTo>
                  <a:lnTo>
                    <a:pt x="865289" y="1407485"/>
                  </a:lnTo>
                  <a:lnTo>
                    <a:pt x="904252" y="1431660"/>
                  </a:lnTo>
                  <a:lnTo>
                    <a:pt x="944055" y="1455256"/>
                  </a:lnTo>
                  <a:lnTo>
                    <a:pt x="984699" y="1478272"/>
                  </a:lnTo>
                  <a:lnTo>
                    <a:pt x="1026183" y="1500709"/>
                  </a:lnTo>
                  <a:lnTo>
                    <a:pt x="1068508" y="1522566"/>
                  </a:lnTo>
                  <a:lnTo>
                    <a:pt x="1111673" y="1543844"/>
                  </a:lnTo>
                  <a:lnTo>
                    <a:pt x="1155679" y="1564542"/>
                  </a:lnTo>
                  <a:lnTo>
                    <a:pt x="1200525" y="1584661"/>
                  </a:lnTo>
                  <a:lnTo>
                    <a:pt x="1246212" y="1604200"/>
                  </a:lnTo>
                  <a:lnTo>
                    <a:pt x="1292739" y="1623160"/>
                  </a:lnTo>
                  <a:lnTo>
                    <a:pt x="1340106" y="1641540"/>
                  </a:lnTo>
                  <a:lnTo>
                    <a:pt x="1388314" y="1659341"/>
                  </a:lnTo>
                  <a:lnTo>
                    <a:pt x="1437363" y="1676562"/>
                  </a:lnTo>
                  <a:lnTo>
                    <a:pt x="1487252" y="1693203"/>
                  </a:lnTo>
                  <a:lnTo>
                    <a:pt x="1537982" y="1709265"/>
                  </a:lnTo>
                  <a:lnTo>
                    <a:pt x="1589552" y="1724748"/>
                  </a:lnTo>
                  <a:lnTo>
                    <a:pt x="1641962" y="1739651"/>
                  </a:lnTo>
                  <a:lnTo>
                    <a:pt x="1695213" y="1753975"/>
                  </a:lnTo>
                  <a:lnTo>
                    <a:pt x="1749305" y="1767719"/>
                  </a:lnTo>
                  <a:lnTo>
                    <a:pt x="1804237" y="1780883"/>
                  </a:lnTo>
                  <a:lnTo>
                    <a:pt x="1860009" y="1793468"/>
                  </a:lnTo>
                  <a:lnTo>
                    <a:pt x="1916622" y="1805474"/>
                  </a:lnTo>
                  <a:lnTo>
                    <a:pt x="1974076" y="1816900"/>
                  </a:lnTo>
                  <a:lnTo>
                    <a:pt x="2032370" y="1827747"/>
                  </a:lnTo>
                  <a:lnTo>
                    <a:pt x="2091504" y="1838014"/>
                  </a:lnTo>
                  <a:lnTo>
                    <a:pt x="2151479" y="1847701"/>
                  </a:lnTo>
                  <a:lnTo>
                    <a:pt x="2212294" y="1856809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8983" y="6711341"/>
              <a:ext cx="121263" cy="12758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4722052" y="6685174"/>
              <a:ext cx="270510" cy="1734185"/>
            </a:xfrm>
            <a:custGeom>
              <a:avLst/>
              <a:gdLst/>
              <a:ahLst/>
              <a:cxnLst/>
              <a:rect l="l" t="t" r="r" b="b"/>
              <a:pathLst>
                <a:path w="270510" h="1734184">
                  <a:moveTo>
                    <a:pt x="269970" y="0"/>
                  </a:moveTo>
                  <a:lnTo>
                    <a:pt x="242634" y="45273"/>
                  </a:lnTo>
                  <a:lnTo>
                    <a:pt x="216756" y="90618"/>
                  </a:lnTo>
                  <a:lnTo>
                    <a:pt x="192338" y="136034"/>
                  </a:lnTo>
                  <a:lnTo>
                    <a:pt x="169378" y="181521"/>
                  </a:lnTo>
                  <a:lnTo>
                    <a:pt x="147877" y="227080"/>
                  </a:lnTo>
                  <a:lnTo>
                    <a:pt x="127835" y="272710"/>
                  </a:lnTo>
                  <a:lnTo>
                    <a:pt x="109252" y="318411"/>
                  </a:lnTo>
                  <a:lnTo>
                    <a:pt x="92128" y="364184"/>
                  </a:lnTo>
                  <a:lnTo>
                    <a:pt x="76462" y="410027"/>
                  </a:lnTo>
                  <a:lnTo>
                    <a:pt x="62255" y="455943"/>
                  </a:lnTo>
                  <a:lnTo>
                    <a:pt x="49507" y="501929"/>
                  </a:lnTo>
                  <a:lnTo>
                    <a:pt x="38218" y="547987"/>
                  </a:lnTo>
                  <a:lnTo>
                    <a:pt x="28388" y="594116"/>
                  </a:lnTo>
                  <a:lnTo>
                    <a:pt x="20016" y="640317"/>
                  </a:lnTo>
                  <a:lnTo>
                    <a:pt x="13104" y="686589"/>
                  </a:lnTo>
                  <a:lnTo>
                    <a:pt x="7650" y="732932"/>
                  </a:lnTo>
                  <a:lnTo>
                    <a:pt x="3655" y="779346"/>
                  </a:lnTo>
                  <a:lnTo>
                    <a:pt x="1118" y="825832"/>
                  </a:lnTo>
                  <a:lnTo>
                    <a:pt x="41" y="872389"/>
                  </a:lnTo>
                  <a:lnTo>
                    <a:pt x="422" y="919017"/>
                  </a:lnTo>
                  <a:lnTo>
                    <a:pt x="2263" y="965717"/>
                  </a:lnTo>
                  <a:lnTo>
                    <a:pt x="5562" y="1012488"/>
                  </a:lnTo>
                  <a:lnTo>
                    <a:pt x="10319" y="1059330"/>
                  </a:lnTo>
                  <a:lnTo>
                    <a:pt x="16536" y="1106244"/>
                  </a:lnTo>
                  <a:lnTo>
                    <a:pt x="24211" y="1153229"/>
                  </a:lnTo>
                  <a:lnTo>
                    <a:pt x="33346" y="1200285"/>
                  </a:lnTo>
                  <a:lnTo>
                    <a:pt x="43939" y="1247413"/>
                  </a:lnTo>
                  <a:lnTo>
                    <a:pt x="55991" y="1294612"/>
                  </a:lnTo>
                  <a:lnTo>
                    <a:pt x="69501" y="1341882"/>
                  </a:lnTo>
                  <a:lnTo>
                    <a:pt x="84471" y="1389223"/>
                  </a:lnTo>
                  <a:lnTo>
                    <a:pt x="100899" y="1436636"/>
                  </a:lnTo>
                  <a:lnTo>
                    <a:pt x="118786" y="1484120"/>
                  </a:lnTo>
                  <a:lnTo>
                    <a:pt x="138132" y="1531676"/>
                  </a:lnTo>
                  <a:lnTo>
                    <a:pt x="158937" y="1579303"/>
                  </a:lnTo>
                  <a:lnTo>
                    <a:pt x="181201" y="1627001"/>
                  </a:lnTo>
                  <a:lnTo>
                    <a:pt x="204923" y="1674770"/>
                  </a:lnTo>
                  <a:lnTo>
                    <a:pt x="230104" y="1722611"/>
                  </a:lnTo>
                  <a:lnTo>
                    <a:pt x="236391" y="1733722"/>
                  </a:lnTo>
                </a:path>
              </a:pathLst>
            </a:custGeom>
            <a:ln w="2539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884083" y="8351297"/>
              <a:ext cx="113664" cy="136525"/>
            </a:xfrm>
            <a:custGeom>
              <a:avLst/>
              <a:gdLst/>
              <a:ahLst/>
              <a:cxnLst/>
              <a:rect l="l" t="t" r="r" b="b"/>
              <a:pathLst>
                <a:path w="113664" h="136525">
                  <a:moveTo>
                    <a:pt x="106112" y="0"/>
                  </a:moveTo>
                  <a:lnTo>
                    <a:pt x="68065" y="56546"/>
                  </a:lnTo>
                  <a:lnTo>
                    <a:pt x="0" y="60039"/>
                  </a:lnTo>
                  <a:lnTo>
                    <a:pt x="113096" y="136131"/>
                  </a:lnTo>
                  <a:lnTo>
                    <a:pt x="10611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476901" y="7401837"/>
              <a:ext cx="421640" cy="381000"/>
            </a:xfrm>
            <a:custGeom>
              <a:avLst/>
              <a:gdLst/>
              <a:ahLst/>
              <a:cxnLst/>
              <a:rect l="l" t="t" r="r" b="b"/>
              <a:pathLst>
                <a:path w="421639" h="381000">
                  <a:moveTo>
                    <a:pt x="421303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21303" y="381000"/>
                  </a:lnTo>
                  <a:lnTo>
                    <a:pt x="421303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4610539" y="7434653"/>
            <a:ext cx="5918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9580" algn="l"/>
              </a:tabLst>
            </a:pPr>
            <a:r>
              <a:rPr sz="1600" spc="-50" dirty="0">
                <a:solidFill>
                  <a:srgbClr val="8A8A8A"/>
                </a:solidFill>
                <a:latin typeface="Lucida Sans Unicode"/>
                <a:cs typeface="Lucida Sans Unicode"/>
              </a:rPr>
              <a:t>3</a:t>
            </a:r>
            <a:r>
              <a:rPr sz="1600" dirty="0">
                <a:solidFill>
                  <a:srgbClr val="8A8A8A"/>
                </a:solidFill>
                <a:latin typeface="Lucida Sans Unicode"/>
                <a:cs typeface="Lucida Sans Unicode"/>
              </a:rPr>
              <a:t>	</a:t>
            </a:r>
            <a:r>
              <a:rPr sz="1600" spc="-50" dirty="0">
                <a:solidFill>
                  <a:srgbClr val="8A8A8A"/>
                </a:solidFill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5237330" y="3730466"/>
            <a:ext cx="5477510" cy="2748915"/>
            <a:chOff x="5237330" y="3730466"/>
            <a:chExt cx="5477510" cy="2748915"/>
          </a:xfrm>
        </p:grpSpPr>
        <p:sp>
          <p:nvSpPr>
            <p:cNvPr id="109" name="object 109"/>
            <p:cNvSpPr/>
            <p:nvPr/>
          </p:nvSpPr>
          <p:spPr>
            <a:xfrm>
              <a:off x="5376099" y="3858403"/>
              <a:ext cx="2763520" cy="420370"/>
            </a:xfrm>
            <a:custGeom>
              <a:avLst/>
              <a:gdLst/>
              <a:ahLst/>
              <a:cxnLst/>
              <a:rect l="l" t="t" r="r" b="b"/>
              <a:pathLst>
                <a:path w="2763520" h="420370">
                  <a:moveTo>
                    <a:pt x="0" y="380722"/>
                  </a:moveTo>
                  <a:lnTo>
                    <a:pt x="56874" y="349119"/>
                  </a:lnTo>
                  <a:lnTo>
                    <a:pt x="102748" y="324743"/>
                  </a:lnTo>
                  <a:lnTo>
                    <a:pt x="148621" y="301249"/>
                  </a:lnTo>
                  <a:lnTo>
                    <a:pt x="194495" y="278638"/>
                  </a:lnTo>
                  <a:lnTo>
                    <a:pt x="240368" y="256908"/>
                  </a:lnTo>
                  <a:lnTo>
                    <a:pt x="286241" y="236061"/>
                  </a:lnTo>
                  <a:lnTo>
                    <a:pt x="332114" y="216095"/>
                  </a:lnTo>
                  <a:lnTo>
                    <a:pt x="377987" y="197012"/>
                  </a:lnTo>
                  <a:lnTo>
                    <a:pt x="423860" y="178810"/>
                  </a:lnTo>
                  <a:lnTo>
                    <a:pt x="469733" y="161491"/>
                  </a:lnTo>
                  <a:lnTo>
                    <a:pt x="515606" y="145053"/>
                  </a:lnTo>
                  <a:lnTo>
                    <a:pt x="561479" y="129498"/>
                  </a:lnTo>
                  <a:lnTo>
                    <a:pt x="607351" y="114824"/>
                  </a:lnTo>
                  <a:lnTo>
                    <a:pt x="653224" y="101033"/>
                  </a:lnTo>
                  <a:lnTo>
                    <a:pt x="699096" y="88123"/>
                  </a:lnTo>
                  <a:lnTo>
                    <a:pt x="744969" y="76096"/>
                  </a:lnTo>
                  <a:lnTo>
                    <a:pt x="790841" y="64950"/>
                  </a:lnTo>
                  <a:lnTo>
                    <a:pt x="836713" y="54687"/>
                  </a:lnTo>
                  <a:lnTo>
                    <a:pt x="882586" y="45305"/>
                  </a:lnTo>
                  <a:lnTo>
                    <a:pt x="928458" y="36806"/>
                  </a:lnTo>
                  <a:lnTo>
                    <a:pt x="974330" y="29188"/>
                  </a:lnTo>
                  <a:lnTo>
                    <a:pt x="1020202" y="22453"/>
                  </a:lnTo>
                  <a:lnTo>
                    <a:pt x="1066074" y="16599"/>
                  </a:lnTo>
                  <a:lnTo>
                    <a:pt x="1111946" y="11627"/>
                  </a:lnTo>
                  <a:lnTo>
                    <a:pt x="1157818" y="7538"/>
                  </a:lnTo>
                  <a:lnTo>
                    <a:pt x="1203690" y="4330"/>
                  </a:lnTo>
                  <a:lnTo>
                    <a:pt x="1249561" y="2005"/>
                  </a:lnTo>
                  <a:lnTo>
                    <a:pt x="1295433" y="561"/>
                  </a:lnTo>
                  <a:lnTo>
                    <a:pt x="1341305" y="0"/>
                  </a:lnTo>
                  <a:lnTo>
                    <a:pt x="1387176" y="320"/>
                  </a:lnTo>
                  <a:lnTo>
                    <a:pt x="1433048" y="1522"/>
                  </a:lnTo>
                  <a:lnTo>
                    <a:pt x="1478920" y="3607"/>
                  </a:lnTo>
                  <a:lnTo>
                    <a:pt x="1524791" y="6573"/>
                  </a:lnTo>
                  <a:lnTo>
                    <a:pt x="1570663" y="10421"/>
                  </a:lnTo>
                  <a:lnTo>
                    <a:pt x="1616534" y="15151"/>
                  </a:lnTo>
                  <a:lnTo>
                    <a:pt x="1662405" y="20764"/>
                  </a:lnTo>
                  <a:lnTo>
                    <a:pt x="1708277" y="27258"/>
                  </a:lnTo>
                  <a:lnTo>
                    <a:pt x="1754148" y="34634"/>
                  </a:lnTo>
                  <a:lnTo>
                    <a:pt x="1800019" y="42892"/>
                  </a:lnTo>
                  <a:lnTo>
                    <a:pt x="1845891" y="52033"/>
                  </a:lnTo>
                  <a:lnTo>
                    <a:pt x="1891762" y="62055"/>
                  </a:lnTo>
                  <a:lnTo>
                    <a:pt x="1937633" y="72959"/>
                  </a:lnTo>
                  <a:lnTo>
                    <a:pt x="1983504" y="84745"/>
                  </a:lnTo>
                  <a:lnTo>
                    <a:pt x="2029375" y="97413"/>
                  </a:lnTo>
                  <a:lnTo>
                    <a:pt x="2075246" y="110963"/>
                  </a:lnTo>
                  <a:lnTo>
                    <a:pt x="2121117" y="125395"/>
                  </a:lnTo>
                  <a:lnTo>
                    <a:pt x="2166988" y="140709"/>
                  </a:lnTo>
                  <a:lnTo>
                    <a:pt x="2212860" y="156905"/>
                  </a:lnTo>
                  <a:lnTo>
                    <a:pt x="2258731" y="173983"/>
                  </a:lnTo>
                  <a:lnTo>
                    <a:pt x="2304602" y="191943"/>
                  </a:lnTo>
                  <a:lnTo>
                    <a:pt x="2350473" y="210785"/>
                  </a:lnTo>
                  <a:lnTo>
                    <a:pt x="2396344" y="230509"/>
                  </a:lnTo>
                  <a:lnTo>
                    <a:pt x="2442215" y="251114"/>
                  </a:lnTo>
                  <a:lnTo>
                    <a:pt x="2488085" y="272602"/>
                  </a:lnTo>
                  <a:lnTo>
                    <a:pt x="2533956" y="294972"/>
                  </a:lnTo>
                  <a:lnTo>
                    <a:pt x="2579827" y="318224"/>
                  </a:lnTo>
                  <a:lnTo>
                    <a:pt x="2625698" y="342357"/>
                  </a:lnTo>
                  <a:lnTo>
                    <a:pt x="2671569" y="367373"/>
                  </a:lnTo>
                  <a:lnTo>
                    <a:pt x="2717440" y="393271"/>
                  </a:lnTo>
                  <a:lnTo>
                    <a:pt x="2763311" y="420050"/>
                  </a:lnTo>
                </a:path>
              </a:pathLst>
            </a:custGeom>
            <a:ln w="2539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307892" y="4164745"/>
              <a:ext cx="136525" cy="114300"/>
            </a:xfrm>
            <a:custGeom>
              <a:avLst/>
              <a:gdLst/>
              <a:ahLst/>
              <a:cxnLst/>
              <a:rect l="l" t="t" r="r" b="b"/>
              <a:pathLst>
                <a:path w="136525" h="114300">
                  <a:moveTo>
                    <a:pt x="75152" y="0"/>
                  </a:moveTo>
                  <a:lnTo>
                    <a:pt x="0" y="113722"/>
                  </a:lnTo>
                  <a:lnTo>
                    <a:pt x="136069" y="105610"/>
                  </a:lnTo>
                  <a:lnTo>
                    <a:pt x="79207" y="68033"/>
                  </a:lnTo>
                  <a:lnTo>
                    <a:pt x="7515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624077" y="4444560"/>
              <a:ext cx="2077720" cy="1838325"/>
            </a:xfrm>
            <a:custGeom>
              <a:avLst/>
              <a:gdLst/>
              <a:ahLst/>
              <a:cxnLst/>
              <a:rect l="l" t="t" r="r" b="b"/>
              <a:pathLst>
                <a:path w="2077720" h="1838325">
                  <a:moveTo>
                    <a:pt x="0" y="0"/>
                  </a:moveTo>
                  <a:lnTo>
                    <a:pt x="63873" y="13226"/>
                  </a:lnTo>
                  <a:lnTo>
                    <a:pt x="114695" y="24745"/>
                  </a:lnTo>
                  <a:lnTo>
                    <a:pt x="164941" y="36934"/>
                  </a:lnTo>
                  <a:lnTo>
                    <a:pt x="214612" y="49792"/>
                  </a:lnTo>
                  <a:lnTo>
                    <a:pt x="263707" y="63319"/>
                  </a:lnTo>
                  <a:lnTo>
                    <a:pt x="312227" y="77516"/>
                  </a:lnTo>
                  <a:lnTo>
                    <a:pt x="360172" y="92382"/>
                  </a:lnTo>
                  <a:lnTo>
                    <a:pt x="407541" y="107917"/>
                  </a:lnTo>
                  <a:lnTo>
                    <a:pt x="454334" y="124122"/>
                  </a:lnTo>
                  <a:lnTo>
                    <a:pt x="500552" y="140996"/>
                  </a:lnTo>
                  <a:lnTo>
                    <a:pt x="546195" y="158539"/>
                  </a:lnTo>
                  <a:lnTo>
                    <a:pt x="591262" y="176752"/>
                  </a:lnTo>
                  <a:lnTo>
                    <a:pt x="635753" y="195634"/>
                  </a:lnTo>
                  <a:lnTo>
                    <a:pt x="679669" y="215185"/>
                  </a:lnTo>
                  <a:lnTo>
                    <a:pt x="723010" y="235406"/>
                  </a:lnTo>
                  <a:lnTo>
                    <a:pt x="765775" y="256296"/>
                  </a:lnTo>
                  <a:lnTo>
                    <a:pt x="807964" y="277856"/>
                  </a:lnTo>
                  <a:lnTo>
                    <a:pt x="849578" y="300084"/>
                  </a:lnTo>
                  <a:lnTo>
                    <a:pt x="890617" y="322982"/>
                  </a:lnTo>
                  <a:lnTo>
                    <a:pt x="931080" y="346550"/>
                  </a:lnTo>
                  <a:lnTo>
                    <a:pt x="970967" y="370786"/>
                  </a:lnTo>
                  <a:lnTo>
                    <a:pt x="1010279" y="395692"/>
                  </a:lnTo>
                  <a:lnTo>
                    <a:pt x="1049016" y="421268"/>
                  </a:lnTo>
                  <a:lnTo>
                    <a:pt x="1087177" y="447513"/>
                  </a:lnTo>
                  <a:lnTo>
                    <a:pt x="1124762" y="474427"/>
                  </a:lnTo>
                  <a:lnTo>
                    <a:pt x="1161772" y="502010"/>
                  </a:lnTo>
                  <a:lnTo>
                    <a:pt x="1198207" y="530263"/>
                  </a:lnTo>
                  <a:lnTo>
                    <a:pt x="1234066" y="559185"/>
                  </a:lnTo>
                  <a:lnTo>
                    <a:pt x="1269350" y="588776"/>
                  </a:lnTo>
                  <a:lnTo>
                    <a:pt x="1304058" y="619037"/>
                  </a:lnTo>
                  <a:lnTo>
                    <a:pt x="1338190" y="649967"/>
                  </a:lnTo>
                  <a:lnTo>
                    <a:pt x="1371747" y="681566"/>
                  </a:lnTo>
                  <a:lnTo>
                    <a:pt x="1404729" y="713835"/>
                  </a:lnTo>
                  <a:lnTo>
                    <a:pt x="1437135" y="746773"/>
                  </a:lnTo>
                  <a:lnTo>
                    <a:pt x="1468966" y="780380"/>
                  </a:lnTo>
                  <a:lnTo>
                    <a:pt x="1500221" y="814657"/>
                  </a:lnTo>
                  <a:lnTo>
                    <a:pt x="1530901" y="849603"/>
                  </a:lnTo>
                  <a:lnTo>
                    <a:pt x="1561005" y="885219"/>
                  </a:lnTo>
                  <a:lnTo>
                    <a:pt x="1590534" y="921503"/>
                  </a:lnTo>
                  <a:lnTo>
                    <a:pt x="1619487" y="958457"/>
                  </a:lnTo>
                  <a:lnTo>
                    <a:pt x="1647864" y="996081"/>
                  </a:lnTo>
                  <a:lnTo>
                    <a:pt x="1675667" y="1034374"/>
                  </a:lnTo>
                  <a:lnTo>
                    <a:pt x="1702893" y="1073336"/>
                  </a:lnTo>
                  <a:lnTo>
                    <a:pt x="1729545" y="1112967"/>
                  </a:lnTo>
                  <a:lnTo>
                    <a:pt x="1755621" y="1153268"/>
                  </a:lnTo>
                  <a:lnTo>
                    <a:pt x="1781121" y="1194238"/>
                  </a:lnTo>
                  <a:lnTo>
                    <a:pt x="1806046" y="1235877"/>
                  </a:lnTo>
                  <a:lnTo>
                    <a:pt x="1830395" y="1278186"/>
                  </a:lnTo>
                  <a:lnTo>
                    <a:pt x="1854169" y="1321164"/>
                  </a:lnTo>
                  <a:lnTo>
                    <a:pt x="1877367" y="1364812"/>
                  </a:lnTo>
                  <a:lnTo>
                    <a:pt x="1899990" y="1409129"/>
                  </a:lnTo>
                  <a:lnTo>
                    <a:pt x="1922037" y="1454115"/>
                  </a:lnTo>
                  <a:lnTo>
                    <a:pt x="1943509" y="1499770"/>
                  </a:lnTo>
                  <a:lnTo>
                    <a:pt x="1964406" y="1546095"/>
                  </a:lnTo>
                  <a:lnTo>
                    <a:pt x="1984727" y="1593089"/>
                  </a:lnTo>
                  <a:lnTo>
                    <a:pt x="2004472" y="1640753"/>
                  </a:lnTo>
                  <a:lnTo>
                    <a:pt x="2023642" y="1689085"/>
                  </a:lnTo>
                  <a:lnTo>
                    <a:pt x="2042237" y="1738087"/>
                  </a:lnTo>
                  <a:lnTo>
                    <a:pt x="2060256" y="1787759"/>
                  </a:lnTo>
                  <a:lnTo>
                    <a:pt x="2077699" y="1838100"/>
                  </a:lnTo>
                </a:path>
              </a:pathLst>
            </a:custGeom>
            <a:ln w="2539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546727" y="4392757"/>
              <a:ext cx="131445" cy="120014"/>
            </a:xfrm>
            <a:custGeom>
              <a:avLst/>
              <a:gdLst/>
              <a:ahLst/>
              <a:cxnLst/>
              <a:rect l="l" t="t" r="r" b="b"/>
              <a:pathLst>
                <a:path w="131445" h="120014">
                  <a:moveTo>
                    <a:pt x="131173" y="0"/>
                  </a:moveTo>
                  <a:lnTo>
                    <a:pt x="0" y="37070"/>
                  </a:lnTo>
                  <a:lnTo>
                    <a:pt x="108360" y="119766"/>
                  </a:lnTo>
                  <a:lnTo>
                    <a:pt x="89824" y="54179"/>
                  </a:lnTo>
                  <a:lnTo>
                    <a:pt x="131173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280872" y="4651505"/>
              <a:ext cx="2827020" cy="1815464"/>
            </a:xfrm>
            <a:custGeom>
              <a:avLst/>
              <a:gdLst/>
              <a:ahLst/>
              <a:cxnLst/>
              <a:rect l="l" t="t" r="r" b="b"/>
              <a:pathLst>
                <a:path w="2827020" h="1815464">
                  <a:moveTo>
                    <a:pt x="2826479" y="1814959"/>
                  </a:moveTo>
                  <a:lnTo>
                    <a:pt x="2775092" y="1806012"/>
                  </a:lnTo>
                  <a:lnTo>
                    <a:pt x="2724028" y="1796577"/>
                  </a:lnTo>
                  <a:lnTo>
                    <a:pt x="2673285" y="1786654"/>
                  </a:lnTo>
                  <a:lnTo>
                    <a:pt x="2622864" y="1776244"/>
                  </a:lnTo>
                  <a:lnTo>
                    <a:pt x="2572766" y="1765346"/>
                  </a:lnTo>
                  <a:lnTo>
                    <a:pt x="2522989" y="1753959"/>
                  </a:lnTo>
                  <a:lnTo>
                    <a:pt x="2473535" y="1742086"/>
                  </a:lnTo>
                  <a:lnTo>
                    <a:pt x="2424402" y="1729724"/>
                  </a:lnTo>
                  <a:lnTo>
                    <a:pt x="2375592" y="1716875"/>
                  </a:lnTo>
                  <a:lnTo>
                    <a:pt x="2327104" y="1703537"/>
                  </a:lnTo>
                  <a:lnTo>
                    <a:pt x="2278937" y="1689712"/>
                  </a:lnTo>
                  <a:lnTo>
                    <a:pt x="2231093" y="1675400"/>
                  </a:lnTo>
                  <a:lnTo>
                    <a:pt x="2183570" y="1660599"/>
                  </a:lnTo>
                  <a:lnTo>
                    <a:pt x="2136370" y="1645311"/>
                  </a:lnTo>
                  <a:lnTo>
                    <a:pt x="2089491" y="1629535"/>
                  </a:lnTo>
                  <a:lnTo>
                    <a:pt x="2042935" y="1613271"/>
                  </a:lnTo>
                  <a:lnTo>
                    <a:pt x="1996701" y="1596519"/>
                  </a:lnTo>
                  <a:lnTo>
                    <a:pt x="1950788" y="1579280"/>
                  </a:lnTo>
                  <a:lnTo>
                    <a:pt x="1905198" y="1561552"/>
                  </a:lnTo>
                  <a:lnTo>
                    <a:pt x="1859929" y="1543337"/>
                  </a:lnTo>
                  <a:lnTo>
                    <a:pt x="1814983" y="1524634"/>
                  </a:lnTo>
                  <a:lnTo>
                    <a:pt x="1770359" y="1505444"/>
                  </a:lnTo>
                  <a:lnTo>
                    <a:pt x="1726056" y="1485765"/>
                  </a:lnTo>
                  <a:lnTo>
                    <a:pt x="1682076" y="1465599"/>
                  </a:lnTo>
                  <a:lnTo>
                    <a:pt x="1638418" y="1444945"/>
                  </a:lnTo>
                  <a:lnTo>
                    <a:pt x="1595081" y="1423803"/>
                  </a:lnTo>
                  <a:lnTo>
                    <a:pt x="1552067" y="1402174"/>
                  </a:lnTo>
                  <a:lnTo>
                    <a:pt x="1509375" y="1380056"/>
                  </a:lnTo>
                  <a:lnTo>
                    <a:pt x="1467005" y="1357451"/>
                  </a:lnTo>
                  <a:lnTo>
                    <a:pt x="1424956" y="1334358"/>
                  </a:lnTo>
                  <a:lnTo>
                    <a:pt x="1383230" y="1310778"/>
                  </a:lnTo>
                  <a:lnTo>
                    <a:pt x="1341826" y="1286709"/>
                  </a:lnTo>
                  <a:lnTo>
                    <a:pt x="1300744" y="1262153"/>
                  </a:lnTo>
                  <a:lnTo>
                    <a:pt x="1259983" y="1237109"/>
                  </a:lnTo>
                  <a:lnTo>
                    <a:pt x="1219545" y="1211577"/>
                  </a:lnTo>
                  <a:lnTo>
                    <a:pt x="1179429" y="1185557"/>
                  </a:lnTo>
                  <a:lnTo>
                    <a:pt x="1139635" y="1159050"/>
                  </a:lnTo>
                  <a:lnTo>
                    <a:pt x="1100163" y="1132055"/>
                  </a:lnTo>
                  <a:lnTo>
                    <a:pt x="1061012" y="1104572"/>
                  </a:lnTo>
                  <a:lnTo>
                    <a:pt x="1022184" y="1076601"/>
                  </a:lnTo>
                  <a:lnTo>
                    <a:pt x="983678" y="1048142"/>
                  </a:lnTo>
                  <a:lnTo>
                    <a:pt x="945494" y="1019196"/>
                  </a:lnTo>
                  <a:lnTo>
                    <a:pt x="907632" y="989762"/>
                  </a:lnTo>
                  <a:lnTo>
                    <a:pt x="870092" y="959840"/>
                  </a:lnTo>
                  <a:lnTo>
                    <a:pt x="832873" y="929430"/>
                  </a:lnTo>
                  <a:lnTo>
                    <a:pt x="795977" y="898533"/>
                  </a:lnTo>
                  <a:lnTo>
                    <a:pt x="759403" y="867148"/>
                  </a:lnTo>
                  <a:lnTo>
                    <a:pt x="723151" y="835275"/>
                  </a:lnTo>
                  <a:lnTo>
                    <a:pt x="687221" y="802914"/>
                  </a:lnTo>
                  <a:lnTo>
                    <a:pt x="651613" y="770065"/>
                  </a:lnTo>
                  <a:lnTo>
                    <a:pt x="616327" y="736729"/>
                  </a:lnTo>
                  <a:lnTo>
                    <a:pt x="581363" y="702904"/>
                  </a:lnTo>
                  <a:lnTo>
                    <a:pt x="546721" y="668592"/>
                  </a:lnTo>
                  <a:lnTo>
                    <a:pt x="512401" y="633793"/>
                  </a:lnTo>
                  <a:lnTo>
                    <a:pt x="478403" y="598505"/>
                  </a:lnTo>
                  <a:lnTo>
                    <a:pt x="444727" y="562730"/>
                  </a:lnTo>
                  <a:lnTo>
                    <a:pt x="411373" y="526467"/>
                  </a:lnTo>
                  <a:lnTo>
                    <a:pt x="378341" y="489716"/>
                  </a:lnTo>
                  <a:lnTo>
                    <a:pt x="345631" y="452477"/>
                  </a:lnTo>
                  <a:lnTo>
                    <a:pt x="313243" y="414750"/>
                  </a:lnTo>
                  <a:lnTo>
                    <a:pt x="281177" y="376536"/>
                  </a:lnTo>
                  <a:lnTo>
                    <a:pt x="249433" y="337834"/>
                  </a:lnTo>
                  <a:lnTo>
                    <a:pt x="218011" y="298644"/>
                  </a:lnTo>
                  <a:lnTo>
                    <a:pt x="186911" y="258967"/>
                  </a:lnTo>
                  <a:lnTo>
                    <a:pt x="156133" y="218801"/>
                  </a:lnTo>
                  <a:lnTo>
                    <a:pt x="125677" y="178148"/>
                  </a:lnTo>
                  <a:lnTo>
                    <a:pt x="95543" y="137007"/>
                  </a:lnTo>
                  <a:lnTo>
                    <a:pt x="65731" y="95378"/>
                  </a:lnTo>
                  <a:lnTo>
                    <a:pt x="36241" y="53262"/>
                  </a:lnTo>
                  <a:lnTo>
                    <a:pt x="7073" y="1065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237330" y="4585900"/>
              <a:ext cx="118745" cy="135890"/>
            </a:xfrm>
            <a:custGeom>
              <a:avLst/>
              <a:gdLst/>
              <a:ahLst/>
              <a:cxnLst/>
              <a:rect l="l" t="t" r="r" b="b"/>
              <a:pathLst>
                <a:path w="118745" h="135889">
                  <a:moveTo>
                    <a:pt x="0" y="0"/>
                  </a:moveTo>
                  <a:lnTo>
                    <a:pt x="16628" y="135293"/>
                  </a:lnTo>
                  <a:lnTo>
                    <a:pt x="50565" y="76187"/>
                  </a:lnTo>
                  <a:lnTo>
                    <a:pt x="118211" y="67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463013" y="3730466"/>
              <a:ext cx="508000" cy="327025"/>
            </a:xfrm>
            <a:custGeom>
              <a:avLst/>
              <a:gdLst/>
              <a:ahLst/>
              <a:cxnLst/>
              <a:rect l="l" t="t" r="r" b="b"/>
              <a:pathLst>
                <a:path w="508000" h="327025">
                  <a:moveTo>
                    <a:pt x="507999" y="0"/>
                  </a:moveTo>
                  <a:lnTo>
                    <a:pt x="0" y="0"/>
                  </a:lnTo>
                  <a:lnTo>
                    <a:pt x="0" y="326442"/>
                  </a:lnTo>
                  <a:lnTo>
                    <a:pt x="507999" y="326442"/>
                  </a:lnTo>
                  <a:lnTo>
                    <a:pt x="507999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6640000" y="3737881"/>
            <a:ext cx="154305" cy="77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8A8A8A"/>
                </a:solidFill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1600" spc="-50" dirty="0">
                <a:solidFill>
                  <a:srgbClr val="8A8A8A"/>
                </a:solidFill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9630123" y="4778767"/>
            <a:ext cx="598170" cy="579120"/>
          </a:xfrm>
          <a:custGeom>
            <a:avLst/>
            <a:gdLst/>
            <a:ahLst/>
            <a:cxnLst/>
            <a:rect l="l" t="t" r="r" b="b"/>
            <a:pathLst>
              <a:path w="598170" h="579120">
                <a:moveTo>
                  <a:pt x="212872" y="0"/>
                </a:moveTo>
                <a:lnTo>
                  <a:pt x="0" y="247487"/>
                </a:lnTo>
                <a:lnTo>
                  <a:pt x="385131" y="578752"/>
                </a:lnTo>
                <a:lnTo>
                  <a:pt x="598003" y="331266"/>
                </a:lnTo>
                <a:lnTo>
                  <a:pt x="212872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 rot="2400000">
            <a:off x="9808146" y="4966800"/>
            <a:ext cx="242353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5"/>
              </a:lnSpc>
            </a:pPr>
            <a:r>
              <a:rPr sz="1600" spc="-50" dirty="0">
                <a:solidFill>
                  <a:srgbClr val="8A8A8A"/>
                </a:solidFill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6164723" y="5563444"/>
            <a:ext cx="603885" cy="548640"/>
          </a:xfrm>
          <a:custGeom>
            <a:avLst/>
            <a:gdLst/>
            <a:ahLst/>
            <a:cxnLst/>
            <a:rect l="l" t="t" r="r" b="b"/>
            <a:pathLst>
              <a:path w="603884" h="548639">
                <a:moveTo>
                  <a:pt x="175397" y="0"/>
                </a:moveTo>
                <a:lnTo>
                  <a:pt x="0" y="275318"/>
                </a:lnTo>
                <a:lnTo>
                  <a:pt x="428443" y="548266"/>
                </a:lnTo>
                <a:lnTo>
                  <a:pt x="603840" y="272948"/>
                </a:lnTo>
                <a:lnTo>
                  <a:pt x="17539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 rot="1920000">
            <a:off x="6345859" y="5736128"/>
            <a:ext cx="24166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90"/>
              </a:lnSpc>
            </a:pPr>
            <a:r>
              <a:rPr sz="1600" spc="-50" dirty="0">
                <a:solidFill>
                  <a:srgbClr val="8A8A8A"/>
                </a:solidFill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3077396" y="7798168"/>
            <a:ext cx="596900" cy="582295"/>
          </a:xfrm>
          <a:custGeom>
            <a:avLst/>
            <a:gdLst/>
            <a:ahLst/>
            <a:cxnLst/>
            <a:rect l="l" t="t" r="r" b="b"/>
            <a:pathLst>
              <a:path w="596900" h="582295">
                <a:moveTo>
                  <a:pt x="217159" y="0"/>
                </a:moveTo>
                <a:lnTo>
                  <a:pt x="0" y="243734"/>
                </a:lnTo>
                <a:lnTo>
                  <a:pt x="379291" y="581671"/>
                </a:lnTo>
                <a:lnTo>
                  <a:pt x="596451" y="337936"/>
                </a:lnTo>
                <a:lnTo>
                  <a:pt x="217159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 rot="2460000">
            <a:off x="3218703" y="7978473"/>
            <a:ext cx="330261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75"/>
              </a:lnSpc>
            </a:pPr>
            <a:r>
              <a:rPr sz="1600" spc="-25" dirty="0">
                <a:solidFill>
                  <a:srgbClr val="8A8A8A"/>
                </a:solidFill>
                <a:latin typeface="Lucida Sans Unicode"/>
                <a:cs typeface="Lucida Sans Unicode"/>
              </a:rPr>
              <a:t>13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2041390" y="6289933"/>
            <a:ext cx="21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0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736600" y="1221740"/>
            <a:ext cx="11274425" cy="186499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19"/>
              </a:spcBef>
              <a:tabLst>
                <a:tab pos="168275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 any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max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compute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min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cut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</a:t>
            </a:r>
            <a:endParaRPr sz="2400">
              <a:latin typeface="Lucida Sans Unicode"/>
              <a:cs typeface="Lucida Sans Unicode"/>
            </a:endParaRPr>
          </a:p>
          <a:p>
            <a:pPr marL="76200">
              <a:lnSpc>
                <a:spcPct val="100000"/>
              </a:lnSpc>
              <a:spcBef>
                <a:spcPts val="919"/>
              </a:spcBef>
              <a:tabLst>
                <a:tab pos="645160" algn="l"/>
                <a:tab pos="1566545" algn="l"/>
                <a:tab pos="992695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A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spc="-405" dirty="0">
                <a:latin typeface="Lucida Sans Unicode"/>
                <a:cs typeface="Lucida Sans Unicode"/>
              </a:rPr>
              <a:t>=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reachable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from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residual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network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spc="105" dirty="0">
                <a:latin typeface="Times New Roman"/>
                <a:cs typeface="Times New Roman"/>
              </a:rPr>
              <a:t>G</a:t>
            </a:r>
            <a:r>
              <a:rPr sz="2400" i="1" spc="157" baseline="-6944" dirty="0">
                <a:latin typeface="Times New Roman"/>
                <a:cs typeface="Times New Roman"/>
              </a:rPr>
              <a:t>f</a:t>
            </a:r>
            <a:r>
              <a:rPr sz="2400" i="1" spc="-15" baseline="-6944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  <a:p>
            <a:pPr marL="2216785" marR="5290185" indent="-404495">
              <a:lnSpc>
                <a:spcPts val="2100"/>
              </a:lnSpc>
              <a:spcBef>
                <a:spcPts val="274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argument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from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previous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slide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implies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that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capacity</a:t>
            </a:r>
            <a:r>
              <a:rPr sz="16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6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(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,</a:t>
            </a:r>
            <a:r>
              <a:rPr sz="1800" spc="2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B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)</a:t>
            </a:r>
            <a:r>
              <a:rPr sz="1800" spc="7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6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value</a:t>
            </a:r>
            <a:r>
              <a:rPr sz="16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6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flow</a:t>
            </a:r>
            <a:r>
              <a:rPr sz="16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spc="-50" dirty="0">
                <a:solidFill>
                  <a:srgbClr val="8D3124"/>
                </a:solidFill>
                <a:latin typeface="Times New Roman"/>
                <a:cs typeface="Times New Roman"/>
              </a:rPr>
              <a:t>f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2120233" y="2206538"/>
            <a:ext cx="382270" cy="382270"/>
            <a:chOff x="2120233" y="2206538"/>
            <a:chExt cx="382270" cy="382270"/>
          </a:xfrm>
        </p:grpSpPr>
        <p:sp>
          <p:nvSpPr>
            <p:cNvPr id="126" name="object 126"/>
            <p:cNvSpPr/>
            <p:nvPr/>
          </p:nvSpPr>
          <p:spPr>
            <a:xfrm>
              <a:off x="2175909" y="2262215"/>
              <a:ext cx="313690" cy="313690"/>
            </a:xfrm>
            <a:custGeom>
              <a:avLst/>
              <a:gdLst/>
              <a:ahLst/>
              <a:cxnLst/>
              <a:rect l="l" t="t" r="r" b="b"/>
              <a:pathLst>
                <a:path w="313689" h="313689">
                  <a:moveTo>
                    <a:pt x="0" y="0"/>
                  </a:moveTo>
                  <a:lnTo>
                    <a:pt x="8980" y="8980"/>
                  </a:lnTo>
                  <a:lnTo>
                    <a:pt x="313305" y="313304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120233" y="2206538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39" h="129539">
                  <a:moveTo>
                    <a:pt x="0" y="0"/>
                  </a:moveTo>
                  <a:lnTo>
                    <a:pt x="43103" y="129315"/>
                  </a:lnTo>
                  <a:lnTo>
                    <a:pt x="64656" y="64656"/>
                  </a:lnTo>
                  <a:lnTo>
                    <a:pt x="129315" y="43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28"/>
          <p:cNvSpPr/>
          <p:nvPr/>
        </p:nvSpPr>
        <p:spPr>
          <a:xfrm>
            <a:off x="1653343" y="5737632"/>
            <a:ext cx="7430134" cy="3695700"/>
          </a:xfrm>
          <a:custGeom>
            <a:avLst/>
            <a:gdLst/>
            <a:ahLst/>
            <a:cxnLst/>
            <a:rect l="l" t="t" r="r" b="b"/>
            <a:pathLst>
              <a:path w="7430134" h="3695700">
                <a:moveTo>
                  <a:pt x="6520510" y="3683000"/>
                </a:moveTo>
                <a:lnTo>
                  <a:pt x="5814392" y="3683000"/>
                </a:lnTo>
                <a:lnTo>
                  <a:pt x="5864849" y="3695700"/>
                </a:lnTo>
                <a:lnTo>
                  <a:pt x="6470128" y="3695700"/>
                </a:lnTo>
                <a:lnTo>
                  <a:pt x="6520510" y="3683000"/>
                </a:lnTo>
                <a:close/>
              </a:path>
              <a:path w="7430134" h="3695700">
                <a:moveTo>
                  <a:pt x="1167805" y="12700"/>
                </a:moveTo>
                <a:lnTo>
                  <a:pt x="731188" y="12700"/>
                </a:lnTo>
                <a:lnTo>
                  <a:pt x="589782" y="50800"/>
                </a:lnTo>
                <a:lnTo>
                  <a:pt x="544273" y="76200"/>
                </a:lnTo>
                <a:lnTo>
                  <a:pt x="499765" y="88900"/>
                </a:lnTo>
                <a:lnTo>
                  <a:pt x="456368" y="114300"/>
                </a:lnTo>
                <a:lnTo>
                  <a:pt x="414195" y="139700"/>
                </a:lnTo>
                <a:lnTo>
                  <a:pt x="373356" y="165100"/>
                </a:lnTo>
                <a:lnTo>
                  <a:pt x="333965" y="190500"/>
                </a:lnTo>
                <a:lnTo>
                  <a:pt x="296131" y="215900"/>
                </a:lnTo>
                <a:lnTo>
                  <a:pt x="259968" y="241300"/>
                </a:lnTo>
                <a:lnTo>
                  <a:pt x="225587" y="279400"/>
                </a:lnTo>
                <a:lnTo>
                  <a:pt x="193099" y="317500"/>
                </a:lnTo>
                <a:lnTo>
                  <a:pt x="162616" y="355600"/>
                </a:lnTo>
                <a:lnTo>
                  <a:pt x="134251" y="393700"/>
                </a:lnTo>
                <a:lnTo>
                  <a:pt x="107081" y="431800"/>
                </a:lnTo>
                <a:lnTo>
                  <a:pt x="82994" y="482600"/>
                </a:lnTo>
                <a:lnTo>
                  <a:pt x="61982" y="533400"/>
                </a:lnTo>
                <a:lnTo>
                  <a:pt x="44036" y="571500"/>
                </a:lnTo>
                <a:lnTo>
                  <a:pt x="29147" y="622300"/>
                </a:lnTo>
                <a:lnTo>
                  <a:pt x="17307" y="673100"/>
                </a:lnTo>
                <a:lnTo>
                  <a:pt x="8508" y="723900"/>
                </a:lnTo>
                <a:lnTo>
                  <a:pt x="2742" y="774700"/>
                </a:lnTo>
                <a:lnTo>
                  <a:pt x="0" y="825500"/>
                </a:lnTo>
                <a:lnTo>
                  <a:pt x="273" y="876300"/>
                </a:lnTo>
                <a:lnTo>
                  <a:pt x="3553" y="927100"/>
                </a:lnTo>
                <a:lnTo>
                  <a:pt x="9833" y="977900"/>
                </a:lnTo>
                <a:lnTo>
                  <a:pt x="19103" y="1028700"/>
                </a:lnTo>
                <a:lnTo>
                  <a:pt x="31355" y="1079500"/>
                </a:lnTo>
                <a:lnTo>
                  <a:pt x="46264" y="1130300"/>
                </a:lnTo>
                <a:lnTo>
                  <a:pt x="63620" y="1168400"/>
                </a:lnTo>
                <a:lnTo>
                  <a:pt x="83265" y="1219200"/>
                </a:lnTo>
                <a:lnTo>
                  <a:pt x="105042" y="1270000"/>
                </a:lnTo>
                <a:lnTo>
                  <a:pt x="128793" y="1308100"/>
                </a:lnTo>
                <a:lnTo>
                  <a:pt x="154358" y="1358900"/>
                </a:lnTo>
                <a:lnTo>
                  <a:pt x="181580" y="1397000"/>
                </a:lnTo>
                <a:lnTo>
                  <a:pt x="210300" y="1435100"/>
                </a:lnTo>
                <a:lnTo>
                  <a:pt x="240362" y="1473200"/>
                </a:lnTo>
                <a:lnTo>
                  <a:pt x="271605" y="1524000"/>
                </a:lnTo>
                <a:lnTo>
                  <a:pt x="303873" y="1562100"/>
                </a:lnTo>
                <a:lnTo>
                  <a:pt x="337007" y="1600200"/>
                </a:lnTo>
                <a:lnTo>
                  <a:pt x="370849" y="1638300"/>
                </a:lnTo>
                <a:lnTo>
                  <a:pt x="405240" y="1676400"/>
                </a:lnTo>
                <a:lnTo>
                  <a:pt x="579908" y="1866900"/>
                </a:lnTo>
                <a:lnTo>
                  <a:pt x="647130" y="1943100"/>
                </a:lnTo>
                <a:lnTo>
                  <a:pt x="713523" y="2019300"/>
                </a:lnTo>
                <a:lnTo>
                  <a:pt x="976067" y="2324100"/>
                </a:lnTo>
                <a:lnTo>
                  <a:pt x="1009089" y="2349500"/>
                </a:lnTo>
                <a:lnTo>
                  <a:pt x="1042266" y="2387600"/>
                </a:lnTo>
                <a:lnTo>
                  <a:pt x="1109217" y="2463800"/>
                </a:lnTo>
                <a:lnTo>
                  <a:pt x="1177185" y="2540000"/>
                </a:lnTo>
                <a:lnTo>
                  <a:pt x="1211632" y="2578100"/>
                </a:lnTo>
                <a:lnTo>
                  <a:pt x="1246433" y="2616200"/>
                </a:lnTo>
                <a:lnTo>
                  <a:pt x="1281619" y="2654300"/>
                </a:lnTo>
                <a:lnTo>
                  <a:pt x="1317225" y="2679700"/>
                </a:lnTo>
                <a:lnTo>
                  <a:pt x="1353283" y="2717800"/>
                </a:lnTo>
                <a:lnTo>
                  <a:pt x="1389825" y="2755900"/>
                </a:lnTo>
                <a:lnTo>
                  <a:pt x="1426886" y="2781300"/>
                </a:lnTo>
                <a:lnTo>
                  <a:pt x="1464498" y="2819400"/>
                </a:lnTo>
                <a:lnTo>
                  <a:pt x="1502693" y="2844800"/>
                </a:lnTo>
                <a:lnTo>
                  <a:pt x="1541506" y="2882900"/>
                </a:lnTo>
                <a:lnTo>
                  <a:pt x="1580968" y="2908300"/>
                </a:lnTo>
                <a:lnTo>
                  <a:pt x="1621113" y="2946400"/>
                </a:lnTo>
                <a:lnTo>
                  <a:pt x="1702641" y="2997200"/>
                </a:lnTo>
                <a:lnTo>
                  <a:pt x="1786208" y="3048000"/>
                </a:lnTo>
                <a:lnTo>
                  <a:pt x="1915115" y="3124200"/>
                </a:lnTo>
                <a:lnTo>
                  <a:pt x="2047931" y="3200400"/>
                </a:lnTo>
                <a:lnTo>
                  <a:pt x="2093001" y="3213100"/>
                </a:lnTo>
                <a:lnTo>
                  <a:pt x="2138446" y="3238500"/>
                </a:lnTo>
                <a:lnTo>
                  <a:pt x="2184249" y="3251200"/>
                </a:lnTo>
                <a:lnTo>
                  <a:pt x="2230396" y="3276600"/>
                </a:lnTo>
                <a:lnTo>
                  <a:pt x="2370751" y="3314700"/>
                </a:lnTo>
                <a:lnTo>
                  <a:pt x="2418123" y="3340100"/>
                </a:lnTo>
                <a:lnTo>
                  <a:pt x="2658714" y="3403600"/>
                </a:lnTo>
                <a:lnTo>
                  <a:pt x="2707473" y="3403600"/>
                </a:lnTo>
                <a:lnTo>
                  <a:pt x="2805510" y="3429000"/>
                </a:lnTo>
                <a:lnTo>
                  <a:pt x="2855657" y="3429000"/>
                </a:lnTo>
                <a:lnTo>
                  <a:pt x="2905888" y="3441700"/>
                </a:lnTo>
                <a:lnTo>
                  <a:pt x="2956198" y="3441700"/>
                </a:lnTo>
                <a:lnTo>
                  <a:pt x="3006580" y="3454400"/>
                </a:lnTo>
                <a:lnTo>
                  <a:pt x="3057027" y="3454400"/>
                </a:lnTo>
                <a:lnTo>
                  <a:pt x="3107533" y="3467100"/>
                </a:lnTo>
                <a:lnTo>
                  <a:pt x="3208695" y="3467100"/>
                </a:lnTo>
                <a:lnTo>
                  <a:pt x="3259339" y="3479800"/>
                </a:lnTo>
                <a:lnTo>
                  <a:pt x="3411442" y="3479800"/>
                </a:lnTo>
                <a:lnTo>
                  <a:pt x="3462179" y="3492500"/>
                </a:lnTo>
                <a:lnTo>
                  <a:pt x="3665130" y="3492500"/>
                </a:lnTo>
                <a:lnTo>
                  <a:pt x="3715058" y="3505200"/>
                </a:lnTo>
                <a:lnTo>
                  <a:pt x="3864802" y="3505200"/>
                </a:lnTo>
                <a:lnTo>
                  <a:pt x="3914704" y="3517900"/>
                </a:lnTo>
                <a:lnTo>
                  <a:pt x="4064366" y="3517900"/>
                </a:lnTo>
                <a:lnTo>
                  <a:pt x="4114240" y="3530600"/>
                </a:lnTo>
                <a:lnTo>
                  <a:pt x="4263819" y="3530600"/>
                </a:lnTo>
                <a:lnTo>
                  <a:pt x="4313664" y="3543300"/>
                </a:lnTo>
                <a:lnTo>
                  <a:pt x="4413332" y="3543300"/>
                </a:lnTo>
                <a:lnTo>
                  <a:pt x="4463155" y="3556000"/>
                </a:lnTo>
                <a:lnTo>
                  <a:pt x="4562779" y="3556000"/>
                </a:lnTo>
                <a:lnTo>
                  <a:pt x="4612579" y="3568700"/>
                </a:lnTo>
                <a:lnTo>
                  <a:pt x="4712157" y="3568700"/>
                </a:lnTo>
                <a:lnTo>
                  <a:pt x="4761935" y="3581400"/>
                </a:lnTo>
                <a:lnTo>
                  <a:pt x="4811705" y="3581400"/>
                </a:lnTo>
                <a:lnTo>
                  <a:pt x="4861466" y="3594100"/>
                </a:lnTo>
                <a:lnTo>
                  <a:pt x="4960966" y="3594100"/>
                </a:lnTo>
                <a:lnTo>
                  <a:pt x="5010704" y="3606800"/>
                </a:lnTo>
                <a:lnTo>
                  <a:pt x="5060433" y="3606800"/>
                </a:lnTo>
                <a:lnTo>
                  <a:pt x="5110155" y="3619500"/>
                </a:lnTo>
                <a:lnTo>
                  <a:pt x="5209573" y="3619500"/>
                </a:lnTo>
                <a:lnTo>
                  <a:pt x="5259898" y="3632200"/>
                </a:lnTo>
                <a:lnTo>
                  <a:pt x="5360602" y="3644900"/>
                </a:lnTo>
                <a:lnTo>
                  <a:pt x="5410979" y="3644900"/>
                </a:lnTo>
                <a:lnTo>
                  <a:pt x="5461369" y="3657600"/>
                </a:lnTo>
                <a:lnTo>
                  <a:pt x="5562188" y="3657600"/>
                </a:lnTo>
                <a:lnTo>
                  <a:pt x="5612614" y="3670300"/>
                </a:lnTo>
                <a:lnTo>
                  <a:pt x="5663048" y="3670300"/>
                </a:lnTo>
                <a:lnTo>
                  <a:pt x="5713490" y="3683000"/>
                </a:lnTo>
                <a:lnTo>
                  <a:pt x="6620347" y="3683000"/>
                </a:lnTo>
                <a:lnTo>
                  <a:pt x="6863340" y="3619500"/>
                </a:lnTo>
                <a:lnTo>
                  <a:pt x="6955660" y="3594100"/>
                </a:lnTo>
                <a:lnTo>
                  <a:pt x="7000165" y="3581400"/>
                </a:lnTo>
                <a:lnTo>
                  <a:pt x="7043364" y="3556000"/>
                </a:lnTo>
                <a:lnTo>
                  <a:pt x="7085103" y="3530600"/>
                </a:lnTo>
                <a:lnTo>
                  <a:pt x="7125231" y="3505200"/>
                </a:lnTo>
                <a:lnTo>
                  <a:pt x="7163595" y="3479800"/>
                </a:lnTo>
                <a:lnTo>
                  <a:pt x="7200043" y="3454400"/>
                </a:lnTo>
                <a:lnTo>
                  <a:pt x="7234422" y="3429000"/>
                </a:lnTo>
                <a:lnTo>
                  <a:pt x="7266579" y="3403600"/>
                </a:lnTo>
                <a:lnTo>
                  <a:pt x="7296363" y="3365500"/>
                </a:lnTo>
                <a:lnTo>
                  <a:pt x="7323621" y="3327400"/>
                </a:lnTo>
                <a:lnTo>
                  <a:pt x="7348201" y="3289300"/>
                </a:lnTo>
                <a:lnTo>
                  <a:pt x="7369949" y="3251200"/>
                </a:lnTo>
                <a:lnTo>
                  <a:pt x="7388714" y="3213100"/>
                </a:lnTo>
                <a:lnTo>
                  <a:pt x="7404343" y="3175000"/>
                </a:lnTo>
                <a:lnTo>
                  <a:pt x="7416683" y="3124200"/>
                </a:lnTo>
                <a:lnTo>
                  <a:pt x="7425421" y="3073400"/>
                </a:lnTo>
                <a:lnTo>
                  <a:pt x="7429790" y="3035300"/>
                </a:lnTo>
                <a:lnTo>
                  <a:pt x="7429840" y="3022600"/>
                </a:lnTo>
                <a:lnTo>
                  <a:pt x="7429941" y="2997200"/>
                </a:lnTo>
                <a:lnTo>
                  <a:pt x="7426230" y="2933700"/>
                </a:lnTo>
                <a:lnTo>
                  <a:pt x="7418707" y="2895600"/>
                </a:lnTo>
                <a:lnTo>
                  <a:pt x="7407626" y="2844800"/>
                </a:lnTo>
                <a:lnTo>
                  <a:pt x="7393189" y="2806700"/>
                </a:lnTo>
                <a:lnTo>
                  <a:pt x="7375599" y="2755900"/>
                </a:lnTo>
                <a:lnTo>
                  <a:pt x="7355058" y="2717800"/>
                </a:lnTo>
                <a:lnTo>
                  <a:pt x="7331770" y="2667000"/>
                </a:lnTo>
                <a:lnTo>
                  <a:pt x="7305936" y="2628900"/>
                </a:lnTo>
                <a:lnTo>
                  <a:pt x="7277761" y="2590800"/>
                </a:lnTo>
                <a:lnTo>
                  <a:pt x="7247445" y="2552700"/>
                </a:lnTo>
                <a:lnTo>
                  <a:pt x="7215192" y="2514600"/>
                </a:lnTo>
                <a:lnTo>
                  <a:pt x="7181205" y="2476500"/>
                </a:lnTo>
                <a:lnTo>
                  <a:pt x="7145687" y="2438400"/>
                </a:lnTo>
                <a:lnTo>
                  <a:pt x="7108839" y="2400300"/>
                </a:lnTo>
                <a:lnTo>
                  <a:pt x="7071426" y="2374900"/>
                </a:lnTo>
                <a:lnTo>
                  <a:pt x="7033144" y="2336800"/>
                </a:lnTo>
                <a:lnTo>
                  <a:pt x="6994088" y="2311400"/>
                </a:lnTo>
                <a:lnTo>
                  <a:pt x="6914024" y="2260600"/>
                </a:lnTo>
                <a:lnTo>
                  <a:pt x="6873202" y="2222500"/>
                </a:lnTo>
                <a:lnTo>
                  <a:pt x="6664905" y="2095500"/>
                </a:lnTo>
                <a:lnTo>
                  <a:pt x="6577450" y="2044700"/>
                </a:lnTo>
                <a:lnTo>
                  <a:pt x="6533753" y="2006600"/>
                </a:lnTo>
                <a:lnTo>
                  <a:pt x="6315266" y="1879600"/>
                </a:lnTo>
                <a:lnTo>
                  <a:pt x="6271515" y="1841500"/>
                </a:lnTo>
                <a:lnTo>
                  <a:pt x="5919582" y="1638300"/>
                </a:lnTo>
                <a:lnTo>
                  <a:pt x="5875235" y="1600200"/>
                </a:lnTo>
                <a:lnTo>
                  <a:pt x="5561457" y="1422400"/>
                </a:lnTo>
                <a:lnTo>
                  <a:pt x="5515756" y="1397000"/>
                </a:lnTo>
                <a:lnTo>
                  <a:pt x="5469923" y="1384300"/>
                </a:lnTo>
                <a:lnTo>
                  <a:pt x="5058164" y="1155700"/>
                </a:lnTo>
                <a:lnTo>
                  <a:pt x="4880461" y="1054100"/>
                </a:lnTo>
                <a:lnTo>
                  <a:pt x="4837013" y="1016000"/>
                </a:lnTo>
                <a:lnTo>
                  <a:pt x="4751573" y="965200"/>
                </a:lnTo>
                <a:lnTo>
                  <a:pt x="4709662" y="927100"/>
                </a:lnTo>
                <a:lnTo>
                  <a:pt x="4631562" y="876300"/>
                </a:lnTo>
                <a:lnTo>
                  <a:pt x="4593052" y="838200"/>
                </a:lnTo>
                <a:lnTo>
                  <a:pt x="4554827" y="812800"/>
                </a:lnTo>
                <a:lnTo>
                  <a:pt x="4516831" y="774700"/>
                </a:lnTo>
                <a:lnTo>
                  <a:pt x="4479007" y="749300"/>
                </a:lnTo>
                <a:lnTo>
                  <a:pt x="4403656" y="673100"/>
                </a:lnTo>
                <a:lnTo>
                  <a:pt x="4366015" y="647700"/>
                </a:lnTo>
                <a:lnTo>
                  <a:pt x="4328323" y="609600"/>
                </a:lnTo>
                <a:lnTo>
                  <a:pt x="4290524" y="584200"/>
                </a:lnTo>
                <a:lnTo>
                  <a:pt x="4252561" y="546100"/>
                </a:lnTo>
                <a:lnTo>
                  <a:pt x="4214379" y="520700"/>
                </a:lnTo>
                <a:lnTo>
                  <a:pt x="4175921" y="482600"/>
                </a:lnTo>
                <a:lnTo>
                  <a:pt x="4097954" y="431800"/>
                </a:lnTo>
                <a:lnTo>
                  <a:pt x="4058334" y="393700"/>
                </a:lnTo>
                <a:lnTo>
                  <a:pt x="3977537" y="342900"/>
                </a:lnTo>
                <a:lnTo>
                  <a:pt x="3894292" y="292100"/>
                </a:lnTo>
                <a:lnTo>
                  <a:pt x="3851612" y="279400"/>
                </a:lnTo>
                <a:lnTo>
                  <a:pt x="2362002" y="279400"/>
                </a:lnTo>
                <a:lnTo>
                  <a:pt x="2313143" y="266700"/>
                </a:lnTo>
                <a:lnTo>
                  <a:pt x="2215987" y="266700"/>
                </a:lnTo>
                <a:lnTo>
                  <a:pt x="2119492" y="241300"/>
                </a:lnTo>
                <a:lnTo>
                  <a:pt x="2071460" y="241300"/>
                </a:lnTo>
                <a:lnTo>
                  <a:pt x="1263465" y="25400"/>
                </a:lnTo>
                <a:lnTo>
                  <a:pt x="1215690" y="25400"/>
                </a:lnTo>
                <a:lnTo>
                  <a:pt x="1167805" y="12700"/>
                </a:lnTo>
                <a:close/>
              </a:path>
              <a:path w="7430134" h="3695700">
                <a:moveTo>
                  <a:pt x="3577186" y="177800"/>
                </a:moveTo>
                <a:lnTo>
                  <a:pt x="3141445" y="177800"/>
                </a:lnTo>
                <a:lnTo>
                  <a:pt x="3093009" y="190500"/>
                </a:lnTo>
                <a:lnTo>
                  <a:pt x="3044554" y="190500"/>
                </a:lnTo>
                <a:lnTo>
                  <a:pt x="2996076" y="203200"/>
                </a:lnTo>
                <a:lnTo>
                  <a:pt x="2947571" y="203200"/>
                </a:lnTo>
                <a:lnTo>
                  <a:pt x="2850463" y="228600"/>
                </a:lnTo>
                <a:lnTo>
                  <a:pt x="2801852" y="228600"/>
                </a:lnTo>
                <a:lnTo>
                  <a:pt x="2704497" y="254000"/>
                </a:lnTo>
                <a:lnTo>
                  <a:pt x="2655744" y="254000"/>
                </a:lnTo>
                <a:lnTo>
                  <a:pt x="2606936" y="266700"/>
                </a:lnTo>
                <a:lnTo>
                  <a:pt x="2509136" y="266700"/>
                </a:lnTo>
                <a:lnTo>
                  <a:pt x="2460137" y="279400"/>
                </a:lnTo>
                <a:lnTo>
                  <a:pt x="3851612" y="279400"/>
                </a:lnTo>
                <a:lnTo>
                  <a:pt x="3808152" y="254000"/>
                </a:lnTo>
                <a:lnTo>
                  <a:pt x="3763855" y="241300"/>
                </a:lnTo>
                <a:lnTo>
                  <a:pt x="3718666" y="215900"/>
                </a:lnTo>
                <a:lnTo>
                  <a:pt x="3577186" y="177800"/>
                </a:lnTo>
                <a:close/>
              </a:path>
              <a:path w="7430134" h="3695700">
                <a:moveTo>
                  <a:pt x="3480308" y="165100"/>
                </a:moveTo>
                <a:lnTo>
                  <a:pt x="3238276" y="165100"/>
                </a:lnTo>
                <a:lnTo>
                  <a:pt x="3189866" y="177800"/>
                </a:lnTo>
                <a:lnTo>
                  <a:pt x="3528738" y="177800"/>
                </a:lnTo>
                <a:lnTo>
                  <a:pt x="3480308" y="165100"/>
                </a:lnTo>
                <a:close/>
              </a:path>
              <a:path w="7430134" h="3695700">
                <a:moveTo>
                  <a:pt x="1071650" y="0"/>
                </a:moveTo>
                <a:lnTo>
                  <a:pt x="828411" y="0"/>
                </a:lnTo>
                <a:lnTo>
                  <a:pt x="779579" y="12700"/>
                </a:lnTo>
                <a:lnTo>
                  <a:pt x="1119796" y="12700"/>
                </a:lnTo>
                <a:lnTo>
                  <a:pt x="1071650" y="0"/>
                </a:lnTo>
                <a:close/>
              </a:path>
            </a:pathLst>
          </a:custGeom>
          <a:solidFill>
            <a:srgbClr val="0048AA">
              <a:alpha val="16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0E9AC-236F-E3F4-EA07-E904D084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8708"/>
            <a:ext cx="5770245" cy="430887"/>
          </a:xfrm>
        </p:spPr>
        <p:txBody>
          <a:bodyPr/>
          <a:lstStyle/>
          <a:p>
            <a:r>
              <a:rPr kumimoji="1" lang="en-GB" altLang="zh-CN"/>
              <a:t>Max Flow problem</a:t>
            </a:r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159598-EBBF-E6AB-D548-7D4600BC6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654DA0-B442-7D1D-186C-383002B12AF8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2485" y="460828"/>
            <a:ext cx="13009881" cy="92927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tlCol="0" anchor="ctr">
            <a:noAutofit/>
          </a:bodyPr>
          <a:lstStyle/>
          <a:p>
            <a:pPr algn="ctr"/>
            <a:r>
              <a:rPr kumimoji="1"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kumimoji="1"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en-GB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https://www.youtube.com/watch?v=LdOnanfc5TM&amp;t=319s</a:t>
            </a: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温馨提示：此视频框在点击“上传手机课件”时会进行转换，用手机进行观看时则会变为可点击的视频。此视频框可被拖动移位和修改大小。</a:t>
            </a:r>
          </a:p>
        </p:txBody>
      </p:sp>
    </p:spTree>
    <p:extLst>
      <p:ext uri="{BB962C8B-B14F-4D97-AF65-F5344CB8AC3E}">
        <p14:creationId xmlns:p14="http://schemas.microsoft.com/office/powerpoint/2010/main" val="406280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62478" y="1764308"/>
            <a:ext cx="4432300" cy="5056505"/>
            <a:chOff x="662478" y="1764308"/>
            <a:chExt cx="4432300" cy="50565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78" y="1764308"/>
              <a:ext cx="4432002" cy="50564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4382" y="1892300"/>
              <a:ext cx="737817" cy="8128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5778500" y="2349500"/>
            <a:ext cx="6515100" cy="0"/>
          </a:xfrm>
          <a:custGeom>
            <a:avLst/>
            <a:gdLst/>
            <a:ahLst/>
            <a:cxnLst/>
            <a:rect l="l" t="t" r="r" b="b"/>
            <a:pathLst>
              <a:path w="6515100">
                <a:moveTo>
                  <a:pt x="0" y="0"/>
                </a:moveTo>
                <a:lnTo>
                  <a:pt x="651510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816600" y="1617522"/>
            <a:ext cx="4144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125" algn="l"/>
                <a:tab pos="2789555" algn="l"/>
                <a:tab pos="4015104" algn="l"/>
              </a:tabLst>
            </a:pPr>
            <a:r>
              <a:rPr sz="3600" b="1" cap="small" spc="-25" dirty="0">
                <a:latin typeface="Tahoma"/>
                <a:cs typeface="Tahoma"/>
              </a:rPr>
              <a:t>7.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10" dirty="0">
                <a:latin typeface="Tahoma"/>
                <a:cs typeface="Tahoma"/>
              </a:rPr>
              <a:t>Network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20" dirty="0">
                <a:latin typeface="Tahoma"/>
                <a:cs typeface="Tahoma"/>
              </a:rPr>
              <a:t>Flow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1275" dirty="0">
                <a:latin typeface="Tahoma"/>
                <a:cs typeface="Tahoma"/>
              </a:rPr>
              <a:t>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16600" y="2527300"/>
            <a:ext cx="5423535" cy="447040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5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35" dirty="0">
                <a:solidFill>
                  <a:srgbClr val="D5D5D5"/>
                </a:solidFill>
                <a:latin typeface="Verdana"/>
                <a:cs typeface="Verdana"/>
              </a:rPr>
              <a:t>max-</a:t>
            </a:r>
            <a:r>
              <a:rPr sz="3000" i="1" spc="-265" dirty="0">
                <a:solidFill>
                  <a:srgbClr val="D5D5D5"/>
                </a:solidFill>
                <a:latin typeface="Verdana"/>
                <a:cs typeface="Verdana"/>
              </a:rPr>
              <a:t>flow</a:t>
            </a:r>
            <a:r>
              <a:rPr sz="3000" i="1" spc="-17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50" dirty="0">
                <a:solidFill>
                  <a:srgbClr val="D5D5D5"/>
                </a:solidFill>
                <a:latin typeface="Verdana"/>
                <a:cs typeface="Verdana"/>
              </a:rPr>
              <a:t>and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90" dirty="0">
                <a:solidFill>
                  <a:srgbClr val="D5D5D5"/>
                </a:solidFill>
                <a:latin typeface="Verdana"/>
                <a:cs typeface="Verdana"/>
              </a:rPr>
              <a:t>min-</a:t>
            </a:r>
            <a:r>
              <a:rPr sz="3000" i="1" spc="-345" dirty="0">
                <a:solidFill>
                  <a:srgbClr val="D5D5D5"/>
                </a:solidFill>
                <a:latin typeface="Verdana"/>
                <a:cs typeface="Verdana"/>
              </a:rPr>
              <a:t>cut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10" dirty="0">
                <a:solidFill>
                  <a:srgbClr val="D5D5D5"/>
                </a:solidFill>
                <a:latin typeface="Verdana"/>
                <a:cs typeface="Verdana"/>
              </a:rPr>
              <a:t>problems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00" dirty="0">
                <a:solidFill>
                  <a:srgbClr val="D5D5D5"/>
                </a:solidFill>
                <a:latin typeface="Verdana"/>
                <a:cs typeface="Verdana"/>
              </a:rPr>
              <a:t>Ford–Fulkerson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85" dirty="0">
                <a:solidFill>
                  <a:srgbClr val="D5D5D5"/>
                </a:solidFill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35" dirty="0">
                <a:solidFill>
                  <a:srgbClr val="D5D5D5"/>
                </a:solidFill>
                <a:latin typeface="Verdana"/>
                <a:cs typeface="Verdana"/>
              </a:rPr>
              <a:t>max-</a:t>
            </a:r>
            <a:r>
              <a:rPr sz="3000" i="1" spc="-265" dirty="0">
                <a:solidFill>
                  <a:srgbClr val="D5D5D5"/>
                </a:solidFill>
                <a:latin typeface="Verdana"/>
                <a:cs typeface="Verdana"/>
              </a:rPr>
              <a:t>flow</a:t>
            </a:r>
            <a:r>
              <a:rPr sz="3000" i="1" spc="-17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90" dirty="0">
                <a:solidFill>
                  <a:srgbClr val="D5D5D5"/>
                </a:solidFill>
                <a:latin typeface="Verdana"/>
                <a:cs typeface="Verdana"/>
              </a:rPr>
              <a:t>min-</a:t>
            </a:r>
            <a:r>
              <a:rPr sz="3000" i="1" spc="-345" dirty="0">
                <a:solidFill>
                  <a:srgbClr val="D5D5D5"/>
                </a:solidFill>
                <a:latin typeface="Verdana"/>
                <a:cs typeface="Verdana"/>
              </a:rPr>
              <a:t>cut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75" dirty="0">
                <a:solidFill>
                  <a:srgbClr val="D5D5D5"/>
                </a:solidFill>
                <a:latin typeface="Verdana"/>
                <a:cs typeface="Verdana"/>
              </a:rPr>
              <a:t>theorem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250" dirty="0">
                <a:latin typeface="Verdana"/>
                <a:cs typeface="Verdana"/>
              </a:rPr>
              <a:t>capacity-</a:t>
            </a:r>
            <a:r>
              <a:rPr sz="3000" i="1" spc="-245" dirty="0">
                <a:latin typeface="Verdana"/>
                <a:cs typeface="Verdana"/>
              </a:rPr>
              <a:t>scaling</a:t>
            </a:r>
            <a:r>
              <a:rPr sz="3000" i="1" spc="-80" dirty="0">
                <a:latin typeface="Verdana"/>
                <a:cs typeface="Verdana"/>
              </a:rPr>
              <a:t> </a:t>
            </a:r>
            <a:r>
              <a:rPr sz="3000" i="1" spc="-285" dirty="0"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70" dirty="0">
                <a:solidFill>
                  <a:srgbClr val="D5D5D5"/>
                </a:solidFill>
                <a:latin typeface="Verdana"/>
                <a:cs typeface="Verdana"/>
              </a:rPr>
              <a:t>shortest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10" dirty="0">
                <a:solidFill>
                  <a:srgbClr val="D5D5D5"/>
                </a:solidFill>
                <a:latin typeface="Verdana"/>
                <a:cs typeface="Verdana"/>
              </a:rPr>
              <a:t>augmenting</a:t>
            </a:r>
            <a:r>
              <a:rPr sz="3000" i="1" spc="-16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30" dirty="0">
                <a:solidFill>
                  <a:srgbClr val="D5D5D5"/>
                </a:solidFill>
                <a:latin typeface="Verdana"/>
                <a:cs typeface="Verdana"/>
              </a:rPr>
              <a:t>paths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195" dirty="0">
                <a:solidFill>
                  <a:srgbClr val="D5D5D5"/>
                </a:solidFill>
                <a:latin typeface="Verdana"/>
                <a:cs typeface="Verdana"/>
              </a:rPr>
              <a:t>Dinitz'</a:t>
            </a:r>
            <a:r>
              <a:rPr sz="3000" i="1" spc="-14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85" dirty="0">
                <a:solidFill>
                  <a:srgbClr val="D5D5D5"/>
                </a:solidFill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15" dirty="0">
                <a:solidFill>
                  <a:srgbClr val="D5D5D5"/>
                </a:solidFill>
                <a:latin typeface="Verdana"/>
                <a:cs typeface="Verdana"/>
              </a:rPr>
              <a:t>simple</a:t>
            </a:r>
            <a:r>
              <a:rPr sz="3000" i="1" spc="-17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60" dirty="0">
                <a:solidFill>
                  <a:srgbClr val="D5D5D5"/>
                </a:solidFill>
                <a:latin typeface="Verdana"/>
                <a:cs typeface="Verdana"/>
              </a:rPr>
              <a:t>unit-</a:t>
            </a:r>
            <a:r>
              <a:rPr sz="3000" i="1" spc="-280" dirty="0">
                <a:solidFill>
                  <a:srgbClr val="D5D5D5"/>
                </a:solidFill>
                <a:latin typeface="Verdana"/>
                <a:cs typeface="Verdana"/>
              </a:rPr>
              <a:t>capacity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55" dirty="0">
                <a:solidFill>
                  <a:srgbClr val="D5D5D5"/>
                </a:solidFill>
                <a:latin typeface="Verdana"/>
                <a:cs typeface="Verdana"/>
              </a:rPr>
              <a:t>networks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24904" y="6918652"/>
            <a:ext cx="130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cap="small" dirty="0">
                <a:solidFill>
                  <a:srgbClr val="606060"/>
                </a:solidFill>
                <a:latin typeface="Tahoma"/>
                <a:cs typeface="Tahoma"/>
              </a:rPr>
              <a:t>Section</a:t>
            </a:r>
            <a:r>
              <a:rPr sz="1800" b="1" cap="small" spc="10" dirty="0">
                <a:solidFill>
                  <a:srgbClr val="606060"/>
                </a:solidFill>
                <a:latin typeface="Tahoma"/>
                <a:cs typeface="Tahoma"/>
              </a:rPr>
              <a:t> </a:t>
            </a:r>
            <a:r>
              <a:rPr sz="1800" b="1" cap="small" spc="-95" dirty="0">
                <a:solidFill>
                  <a:srgbClr val="606060"/>
                </a:solidFill>
                <a:latin typeface="Tahoma"/>
                <a:cs typeface="Tahoma"/>
              </a:rPr>
              <a:t>7.3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10941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Analysis</a:t>
            </a:r>
            <a:r>
              <a:rPr spc="70" dirty="0"/>
              <a:t> </a:t>
            </a:r>
            <a:r>
              <a:rPr spc="80" dirty="0"/>
              <a:t>of</a:t>
            </a:r>
            <a:r>
              <a:rPr spc="70" dirty="0"/>
              <a:t> </a:t>
            </a:r>
            <a:r>
              <a:rPr dirty="0"/>
              <a:t>Ford–Fulkerson</a:t>
            </a:r>
            <a:r>
              <a:rPr spc="70" dirty="0"/>
              <a:t> </a:t>
            </a:r>
            <a:r>
              <a:rPr spc="50" dirty="0"/>
              <a:t>algorithm</a:t>
            </a:r>
            <a:r>
              <a:rPr spc="70" dirty="0"/>
              <a:t> </a:t>
            </a:r>
            <a:r>
              <a:rPr dirty="0"/>
              <a:t>(when</a:t>
            </a:r>
            <a:r>
              <a:rPr spc="70" dirty="0"/>
              <a:t> </a:t>
            </a:r>
            <a:r>
              <a:rPr dirty="0"/>
              <a:t>capacities</a:t>
            </a:r>
            <a:r>
              <a:rPr spc="70" dirty="0"/>
              <a:t> </a:t>
            </a:r>
            <a:r>
              <a:rPr spc="55" dirty="0"/>
              <a:t>are</a:t>
            </a:r>
            <a:r>
              <a:rPr spc="70" dirty="0"/>
              <a:t> </a:t>
            </a:r>
            <a:r>
              <a:rPr spc="40" dirty="0"/>
              <a:t>integral)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338580"/>
            <a:ext cx="10551795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10439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Assumption.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Every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capacity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integer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between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C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  <a:tabLst>
                <a:tab pos="324612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Integrality</a:t>
            </a:r>
            <a:r>
              <a:rPr sz="2400" spc="-1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invariant.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Throughout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Ford–Fulkerson,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every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0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(</a:t>
            </a:r>
            <a:r>
              <a:rPr sz="2400" i="1" spc="-2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919"/>
              </a:spcBef>
            </a:pP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residual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capacity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i="1" baseline="-19097" dirty="0">
                <a:latin typeface="Times New Roman"/>
                <a:cs typeface="Times New Roman"/>
              </a:rPr>
              <a:t>f</a:t>
            </a:r>
            <a:r>
              <a:rPr sz="2400" i="1" spc="-7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integer.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3268979"/>
            <a:ext cx="8341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1660" algn="l"/>
                <a:tab pos="817435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50" dirty="0">
                <a:latin typeface="Lucida Sans Unicode"/>
                <a:cs typeface="Lucida Sans Unicode"/>
              </a:rPr>
              <a:t>By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induction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number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paths.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16307" y="3332142"/>
            <a:ext cx="2762885" cy="548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consider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cut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A</a:t>
            </a:r>
            <a:r>
              <a:rPr sz="1800" i="1" spc="-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= {</a:t>
            </a:r>
            <a:r>
              <a:rPr sz="1800" spc="-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s</a:t>
            </a:r>
            <a:r>
              <a:rPr sz="1800" i="1" spc="-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8D3124"/>
                </a:solidFill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(assumes</a:t>
            </a:r>
            <a:r>
              <a:rPr sz="16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no</a:t>
            </a:r>
            <a:r>
              <a:rPr sz="1600" spc="-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parallel</a:t>
            </a:r>
            <a:r>
              <a:rPr sz="1600" spc="-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edges)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662462" y="3962057"/>
            <a:ext cx="309245" cy="309245"/>
            <a:chOff x="9662462" y="3962057"/>
            <a:chExt cx="309245" cy="309245"/>
          </a:xfrm>
        </p:grpSpPr>
        <p:sp>
          <p:nvSpPr>
            <p:cNvPr id="7" name="object 7"/>
            <p:cNvSpPr/>
            <p:nvPr/>
          </p:nvSpPr>
          <p:spPr>
            <a:xfrm>
              <a:off x="9718140" y="397475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0763"/>
                  </a:moveTo>
                  <a:lnTo>
                    <a:pt x="8980" y="231783"/>
                  </a:lnTo>
                  <a:lnTo>
                    <a:pt x="240762" y="0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662462" y="4141882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40" h="129539">
                  <a:moveTo>
                    <a:pt x="43106" y="0"/>
                  </a:moveTo>
                  <a:lnTo>
                    <a:pt x="0" y="129315"/>
                  </a:lnTo>
                  <a:lnTo>
                    <a:pt x="129316" y="86210"/>
                  </a:lnTo>
                  <a:lnTo>
                    <a:pt x="64658" y="64658"/>
                  </a:lnTo>
                  <a:lnTo>
                    <a:pt x="43106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61999" y="4117339"/>
            <a:ext cx="11883389" cy="485140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20"/>
              </a:spcBef>
              <a:tabLst>
                <a:tab pos="1657350" algn="l"/>
                <a:tab pos="8754110" algn="l"/>
                <a:tab pos="907415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Ford–Fulkerson</a:t>
            </a:r>
            <a:r>
              <a:rPr sz="2400" spc="-1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terminates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after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most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val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2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*)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920"/>
              </a:spcBef>
            </a:pP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paths,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where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*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max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flow.</a:t>
            </a: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  <a:spcBef>
                <a:spcPts val="920"/>
              </a:spcBef>
              <a:tabLst>
                <a:tab pos="619760" algn="l"/>
                <a:tab pos="1034669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augmentation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increases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value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by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least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1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  <a:tabLst>
                <a:tab pos="1691639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Corollary.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running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time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Ford–Fulkerson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i="1" spc="-20" dirty="0">
                <a:latin typeface="Times New Roman"/>
                <a:cs typeface="Times New Roman"/>
              </a:rPr>
              <a:t>O</a:t>
            </a:r>
            <a:r>
              <a:rPr sz="2400" spc="-20" dirty="0">
                <a:latin typeface="Times New Roman"/>
                <a:cs typeface="Times New Roman"/>
              </a:rPr>
              <a:t>(</a:t>
            </a:r>
            <a:r>
              <a:rPr sz="2400" i="1" spc="-20" dirty="0">
                <a:latin typeface="Times New Roman"/>
                <a:cs typeface="Times New Roman"/>
              </a:rPr>
              <a:t>m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C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  <a:spcBef>
                <a:spcPts val="919"/>
              </a:spcBef>
              <a:tabLst>
                <a:tab pos="619760" algn="l"/>
                <a:tab pos="1081659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use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either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BFS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DFS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find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  <a:p>
            <a:pPr marL="6649720">
              <a:lnSpc>
                <a:spcPct val="100000"/>
              </a:lnSpc>
              <a:spcBef>
                <a:spcPts val="1215"/>
              </a:spcBef>
            </a:pP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f</a:t>
            </a:r>
            <a:r>
              <a:rPr sz="1800" i="1" spc="-26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(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e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)</a:t>
            </a:r>
            <a:r>
              <a:rPr sz="1800" spc="1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is</a:t>
            </a:r>
            <a:r>
              <a:rPr sz="16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an</a:t>
            </a:r>
            <a:r>
              <a:rPr sz="16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integer</a:t>
            </a:r>
            <a:r>
              <a:rPr sz="16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for</a:t>
            </a:r>
            <a:r>
              <a:rPr sz="16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every</a:t>
            </a:r>
            <a:r>
              <a:rPr sz="16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spc="-50" dirty="0">
                <a:solidFill>
                  <a:srgbClr val="8D3124"/>
                </a:solidFill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345"/>
              </a:spcBef>
              <a:tabLst>
                <a:tab pos="318135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Integrality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exists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integral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max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i="1" spc="-37" baseline="17361" dirty="0">
                <a:latin typeface="Times New Roman"/>
                <a:cs typeface="Times New Roman"/>
              </a:rPr>
              <a:t>*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50800" marR="580390">
              <a:lnSpc>
                <a:spcPct val="131900"/>
              </a:lnSpc>
              <a:tabLst>
                <a:tab pos="619760" algn="l"/>
                <a:tab pos="644969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Since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Ford–Fulkerson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terminates,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theorem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follows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from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integrality </a:t>
            </a:r>
            <a:r>
              <a:rPr sz="2400" dirty="0">
                <a:latin typeface="Lucida Sans Unicode"/>
                <a:cs typeface="Lucida Sans Unicode"/>
              </a:rPr>
              <a:t>invariant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(and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theorem).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964708" y="7366909"/>
            <a:ext cx="332740" cy="244475"/>
            <a:chOff x="6964708" y="7366909"/>
            <a:chExt cx="332740" cy="244475"/>
          </a:xfrm>
        </p:grpSpPr>
        <p:sp>
          <p:nvSpPr>
            <p:cNvPr id="11" name="object 11"/>
            <p:cNvSpPr/>
            <p:nvPr/>
          </p:nvSpPr>
          <p:spPr>
            <a:xfrm>
              <a:off x="7028507" y="7379609"/>
              <a:ext cx="255904" cy="185420"/>
            </a:xfrm>
            <a:custGeom>
              <a:avLst/>
              <a:gdLst/>
              <a:ahLst/>
              <a:cxnLst/>
              <a:rect l="l" t="t" r="r" b="b"/>
              <a:pathLst>
                <a:path w="255904" h="185420">
                  <a:moveTo>
                    <a:pt x="0" y="185056"/>
                  </a:moveTo>
                  <a:lnTo>
                    <a:pt x="10289" y="177613"/>
                  </a:lnTo>
                  <a:lnTo>
                    <a:pt x="255825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64708" y="7489966"/>
              <a:ext cx="134620" cy="121285"/>
            </a:xfrm>
            <a:custGeom>
              <a:avLst/>
              <a:gdLst/>
              <a:ahLst/>
              <a:cxnLst/>
              <a:rect l="l" t="t" r="r" b="b"/>
              <a:pathLst>
                <a:path w="134620" h="121284">
                  <a:moveTo>
                    <a:pt x="63055" y="0"/>
                  </a:moveTo>
                  <a:lnTo>
                    <a:pt x="0" y="120849"/>
                  </a:lnTo>
                  <a:lnTo>
                    <a:pt x="134513" y="98784"/>
                  </a:lnTo>
                  <a:lnTo>
                    <a:pt x="74087" y="67256"/>
                  </a:lnTo>
                  <a:lnTo>
                    <a:pt x="63055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Minimum-</a:t>
            </a:r>
            <a:r>
              <a:rPr dirty="0"/>
              <a:t>cut</a:t>
            </a:r>
            <a:r>
              <a:rPr spc="10" dirty="0"/>
              <a:t> </a:t>
            </a:r>
            <a:r>
              <a:rPr spc="-10" dirty="0"/>
              <a:t>problem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53709" y="5470636"/>
            <a:ext cx="6752590" cy="3783965"/>
            <a:chOff x="2653709" y="5470636"/>
            <a:chExt cx="6752590" cy="3783965"/>
          </a:xfrm>
        </p:grpSpPr>
        <p:sp>
          <p:nvSpPr>
            <p:cNvPr id="4" name="object 4"/>
            <p:cNvSpPr/>
            <p:nvPr/>
          </p:nvSpPr>
          <p:spPr>
            <a:xfrm>
              <a:off x="4989403" y="7529926"/>
              <a:ext cx="2459990" cy="1594485"/>
            </a:xfrm>
            <a:custGeom>
              <a:avLst/>
              <a:gdLst/>
              <a:ahLst/>
              <a:cxnLst/>
              <a:rect l="l" t="t" r="r" b="b"/>
              <a:pathLst>
                <a:path w="2459990" h="1594484">
                  <a:moveTo>
                    <a:pt x="0" y="0"/>
                  </a:moveTo>
                  <a:lnTo>
                    <a:pt x="10657" y="6907"/>
                  </a:lnTo>
                  <a:lnTo>
                    <a:pt x="2459940" y="1594449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23329" y="7487099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0" y="0"/>
                  </a:moveTo>
                  <a:lnTo>
                    <a:pt x="69152" y="117467"/>
                  </a:lnTo>
                  <a:lnTo>
                    <a:pt x="76732" y="49734"/>
                  </a:lnTo>
                  <a:lnTo>
                    <a:pt x="135465" y="15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52910" y="7519198"/>
              <a:ext cx="1793875" cy="1565275"/>
            </a:xfrm>
            <a:custGeom>
              <a:avLst/>
              <a:gdLst/>
              <a:ahLst/>
              <a:cxnLst/>
              <a:rect l="l" t="t" r="r" b="b"/>
              <a:pathLst>
                <a:path w="1793875" h="1565275">
                  <a:moveTo>
                    <a:pt x="1793775" y="0"/>
                  </a:moveTo>
                  <a:lnTo>
                    <a:pt x="1784205" y="8348"/>
                  </a:lnTo>
                  <a:lnTo>
                    <a:pt x="0" y="1564712"/>
                  </a:lnTo>
                </a:path>
              </a:pathLst>
            </a:custGeom>
            <a:ln w="253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74074" y="7467438"/>
              <a:ext cx="132080" cy="126364"/>
            </a:xfrm>
            <a:custGeom>
              <a:avLst/>
              <a:gdLst/>
              <a:ahLst/>
              <a:cxnLst/>
              <a:rect l="l" t="t" r="r" b="b"/>
              <a:pathLst>
                <a:path w="132079" h="126365">
                  <a:moveTo>
                    <a:pt x="131949" y="0"/>
                  </a:moveTo>
                  <a:lnTo>
                    <a:pt x="0" y="34206"/>
                  </a:lnTo>
                  <a:lnTo>
                    <a:pt x="63041" y="60107"/>
                  </a:lnTo>
                  <a:lnTo>
                    <a:pt x="80144" y="126083"/>
                  </a:lnTo>
                  <a:lnTo>
                    <a:pt x="13194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41918" y="5483336"/>
              <a:ext cx="1894839" cy="1628139"/>
            </a:xfrm>
            <a:custGeom>
              <a:avLst/>
              <a:gdLst/>
              <a:ahLst/>
              <a:cxnLst/>
              <a:rect l="l" t="t" r="r" b="b"/>
              <a:pathLst>
                <a:path w="1894840" h="1628140">
                  <a:moveTo>
                    <a:pt x="1894555" y="1628038"/>
                  </a:moveTo>
                  <a:lnTo>
                    <a:pt x="1884923" y="161976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63993" y="7036997"/>
              <a:ext cx="132715" cy="125730"/>
            </a:xfrm>
            <a:custGeom>
              <a:avLst/>
              <a:gdLst/>
              <a:ahLst/>
              <a:cxnLst/>
              <a:rect l="l" t="t" r="r" b="b"/>
              <a:pathLst>
                <a:path w="132715" h="125729">
                  <a:moveTo>
                    <a:pt x="79460" y="0"/>
                  </a:moveTo>
                  <a:lnTo>
                    <a:pt x="62847" y="66099"/>
                  </a:lnTo>
                  <a:lnTo>
                    <a:pt x="0" y="92468"/>
                  </a:lnTo>
                  <a:lnTo>
                    <a:pt x="132199" y="125695"/>
                  </a:lnTo>
                  <a:lnTo>
                    <a:pt x="7946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09332" y="5566540"/>
              <a:ext cx="2466340" cy="1573530"/>
            </a:xfrm>
            <a:custGeom>
              <a:avLst/>
              <a:gdLst/>
              <a:ahLst/>
              <a:cxnLst/>
              <a:rect l="l" t="t" r="r" b="b"/>
              <a:pathLst>
                <a:path w="2466340" h="1573529">
                  <a:moveTo>
                    <a:pt x="2465912" y="1573458"/>
                  </a:moveTo>
                  <a:lnTo>
                    <a:pt x="2455206" y="156662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06053" y="7065383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90" h="117475">
                  <a:moveTo>
                    <a:pt x="65580" y="0"/>
                  </a:moveTo>
                  <a:lnTo>
                    <a:pt x="58484" y="67784"/>
                  </a:lnTo>
                  <a:lnTo>
                    <a:pt x="0" y="102778"/>
                  </a:lnTo>
                  <a:lnTo>
                    <a:pt x="135569" y="116970"/>
                  </a:lnTo>
                  <a:lnTo>
                    <a:pt x="6558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25455" y="5812605"/>
              <a:ext cx="1739264" cy="1501775"/>
            </a:xfrm>
            <a:custGeom>
              <a:avLst/>
              <a:gdLst/>
              <a:ahLst/>
              <a:cxnLst/>
              <a:rect l="l" t="t" r="r" b="b"/>
              <a:pathLst>
                <a:path w="1739264" h="1501775">
                  <a:moveTo>
                    <a:pt x="1739093" y="0"/>
                  </a:moveTo>
                  <a:lnTo>
                    <a:pt x="1710253" y="24896"/>
                  </a:lnTo>
                  <a:lnTo>
                    <a:pt x="0" y="1501285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78442" y="5688122"/>
              <a:ext cx="330835" cy="314960"/>
            </a:xfrm>
            <a:custGeom>
              <a:avLst/>
              <a:gdLst/>
              <a:ahLst/>
              <a:cxnLst/>
              <a:rect l="l" t="t" r="r" b="b"/>
              <a:pathLst>
                <a:path w="330835" h="314960">
                  <a:moveTo>
                    <a:pt x="330309" y="0"/>
                  </a:moveTo>
                  <a:lnTo>
                    <a:pt x="0" y="83811"/>
                  </a:lnTo>
                  <a:lnTo>
                    <a:pt x="157266" y="149379"/>
                  </a:lnTo>
                  <a:lnTo>
                    <a:pt x="199172" y="314534"/>
                  </a:lnTo>
                  <a:lnTo>
                    <a:pt x="33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74694" y="7414488"/>
              <a:ext cx="1711960" cy="1524000"/>
            </a:xfrm>
            <a:custGeom>
              <a:avLst/>
              <a:gdLst/>
              <a:ahLst/>
              <a:cxnLst/>
              <a:rect l="l" t="t" r="r" b="b"/>
              <a:pathLst>
                <a:path w="1711960" h="1524000">
                  <a:moveTo>
                    <a:pt x="1711429" y="1523516"/>
                  </a:moveTo>
                  <a:lnTo>
                    <a:pt x="1682972" y="1498183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9418" y="8748174"/>
              <a:ext cx="329565" cy="316865"/>
            </a:xfrm>
            <a:custGeom>
              <a:avLst/>
              <a:gdLst/>
              <a:ahLst/>
              <a:cxnLst/>
              <a:rect l="l" t="t" r="r" b="b"/>
              <a:pathLst>
                <a:path w="329564" h="316865">
                  <a:moveTo>
                    <a:pt x="202665" y="0"/>
                  </a:moveTo>
                  <a:lnTo>
                    <a:pt x="158248" y="164497"/>
                  </a:lnTo>
                  <a:lnTo>
                    <a:pt x="0" y="227662"/>
                  </a:lnTo>
                  <a:lnTo>
                    <a:pt x="328994" y="316495"/>
                  </a:lnTo>
                  <a:lnTo>
                    <a:pt x="2026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91809" y="7352354"/>
              <a:ext cx="1706880" cy="0"/>
            </a:xfrm>
            <a:custGeom>
              <a:avLst/>
              <a:gdLst/>
              <a:ahLst/>
              <a:cxnLst/>
              <a:rect l="l" t="t" r="r" b="b"/>
              <a:pathLst>
                <a:path w="1706879">
                  <a:moveTo>
                    <a:pt x="1123632" y="0"/>
                  </a:moveTo>
                  <a:lnTo>
                    <a:pt x="1706783" y="0"/>
                  </a:lnTo>
                </a:path>
                <a:path w="1706879">
                  <a:moveTo>
                    <a:pt x="0" y="0"/>
                  </a:moveTo>
                  <a:lnTo>
                    <a:pt x="734885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84292" y="7199954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0" y="152399"/>
                  </a:lnTo>
                  <a:lnTo>
                    <a:pt x="0" y="304799"/>
                  </a:lnTo>
                  <a:lnTo>
                    <a:pt x="304800" y="152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33118" y="7352352"/>
              <a:ext cx="2480945" cy="0"/>
            </a:xfrm>
            <a:custGeom>
              <a:avLst/>
              <a:gdLst/>
              <a:ahLst/>
              <a:cxnLst/>
              <a:rect l="l" t="t" r="r" b="b"/>
              <a:pathLst>
                <a:path w="2480945">
                  <a:moveTo>
                    <a:pt x="2480612" y="1"/>
                  </a:moveTo>
                  <a:lnTo>
                    <a:pt x="2467912" y="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70550" y="729139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59176" y="7352356"/>
              <a:ext cx="1819275" cy="635"/>
            </a:xfrm>
            <a:custGeom>
              <a:avLst/>
              <a:gdLst/>
              <a:ahLst/>
              <a:cxnLst/>
              <a:rect l="l" t="t" r="r" b="b"/>
              <a:pathLst>
                <a:path w="1819275" h="634">
                  <a:moveTo>
                    <a:pt x="1818958" y="0"/>
                  </a:moveTo>
                  <a:lnTo>
                    <a:pt x="1806258" y="0"/>
                  </a:lnTo>
                  <a:lnTo>
                    <a:pt x="0" y="14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34955" y="729139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59"/>
                  </a:ln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28493" y="5560674"/>
              <a:ext cx="2385695" cy="0"/>
            </a:xfrm>
            <a:custGeom>
              <a:avLst/>
              <a:gdLst/>
              <a:ahLst/>
              <a:cxnLst/>
              <a:rect l="l" t="t" r="r" b="b"/>
              <a:pathLst>
                <a:path w="2385695">
                  <a:moveTo>
                    <a:pt x="2385237" y="0"/>
                  </a:moveTo>
                  <a:lnTo>
                    <a:pt x="2372537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70550" y="5499714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19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28490" y="9193187"/>
              <a:ext cx="2386965" cy="0"/>
            </a:xfrm>
            <a:custGeom>
              <a:avLst/>
              <a:gdLst/>
              <a:ahLst/>
              <a:cxnLst/>
              <a:rect l="l" t="t" r="r" b="b"/>
              <a:pathLst>
                <a:path w="2386965">
                  <a:moveTo>
                    <a:pt x="2386773" y="0"/>
                  </a:moveTo>
                  <a:lnTo>
                    <a:pt x="2374073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72083" y="913222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797694" y="5550492"/>
              <a:ext cx="635" cy="1460500"/>
            </a:xfrm>
            <a:custGeom>
              <a:avLst/>
              <a:gdLst/>
              <a:ahLst/>
              <a:cxnLst/>
              <a:rect l="l" t="t" r="r" b="b"/>
              <a:pathLst>
                <a:path w="635" h="1460500">
                  <a:moveTo>
                    <a:pt x="137" y="1460338"/>
                  </a:moveTo>
                  <a:lnTo>
                    <a:pt x="136" y="1447638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6867" y="6967658"/>
              <a:ext cx="121914" cy="12191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501702" y="5737072"/>
              <a:ext cx="635" cy="1293495"/>
            </a:xfrm>
            <a:custGeom>
              <a:avLst/>
              <a:gdLst/>
              <a:ahLst/>
              <a:cxnLst/>
              <a:rect l="l" t="t" r="r" b="b"/>
              <a:pathLst>
                <a:path w="634" h="1293495">
                  <a:moveTo>
                    <a:pt x="115" y="1293420"/>
                  </a:moveTo>
                  <a:lnTo>
                    <a:pt x="114" y="128072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0853" y="6987317"/>
              <a:ext cx="121914" cy="12191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796761" y="7434709"/>
              <a:ext cx="635" cy="1458595"/>
            </a:xfrm>
            <a:custGeom>
              <a:avLst/>
              <a:gdLst/>
              <a:ahLst/>
              <a:cxnLst/>
              <a:rect l="l" t="t" r="r" b="b"/>
              <a:pathLst>
                <a:path w="635" h="1458595">
                  <a:moveTo>
                    <a:pt x="131" y="1458050"/>
                  </a:moveTo>
                  <a:lnTo>
                    <a:pt x="130" y="144535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5929" y="8849585"/>
              <a:ext cx="121914" cy="12191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500735" y="7424880"/>
              <a:ext cx="635" cy="1468120"/>
            </a:xfrm>
            <a:custGeom>
              <a:avLst/>
              <a:gdLst/>
              <a:ahLst/>
              <a:cxnLst/>
              <a:rect l="l" t="t" r="r" b="b"/>
              <a:pathLst>
                <a:path w="634" h="1468120">
                  <a:moveTo>
                    <a:pt x="142" y="1467879"/>
                  </a:moveTo>
                  <a:lnTo>
                    <a:pt x="141" y="1455179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9913" y="8849586"/>
              <a:ext cx="121914" cy="12191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426695" y="7186663"/>
              <a:ext cx="389255" cy="304800"/>
            </a:xfrm>
            <a:custGeom>
              <a:avLst/>
              <a:gdLst/>
              <a:ahLst/>
              <a:cxnLst/>
              <a:rect l="l" t="t" r="r" b="b"/>
              <a:pathLst>
                <a:path w="389254" h="304800">
                  <a:moveTo>
                    <a:pt x="388746" y="0"/>
                  </a:moveTo>
                  <a:lnTo>
                    <a:pt x="0" y="0"/>
                  </a:lnTo>
                  <a:lnTo>
                    <a:pt x="0" y="304744"/>
                  </a:lnTo>
                  <a:lnTo>
                    <a:pt x="388746" y="304744"/>
                  </a:lnTo>
                  <a:lnTo>
                    <a:pt x="388746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544054" y="7181381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Lucida Sans Unicode"/>
                <a:cs typeface="Lucida Sans Unicode"/>
              </a:rPr>
              <a:t>5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539895" y="7123613"/>
            <a:ext cx="376555" cy="376555"/>
            <a:chOff x="2539895" y="7123613"/>
            <a:chExt cx="376555" cy="376555"/>
          </a:xfrm>
        </p:grpSpPr>
        <p:sp>
          <p:nvSpPr>
            <p:cNvPr id="37" name="object 37"/>
            <p:cNvSpPr/>
            <p:nvPr/>
          </p:nvSpPr>
          <p:spPr>
            <a:xfrm>
              <a:off x="2546245" y="7129962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5" h="363854">
                  <a:moveTo>
                    <a:pt x="181864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8"/>
                  </a:lnTo>
                  <a:lnTo>
                    <a:pt x="181864" y="363727"/>
                  </a:lnTo>
                  <a:lnTo>
                    <a:pt x="227998" y="357808"/>
                  </a:lnTo>
                  <a:lnTo>
                    <a:pt x="271682" y="340053"/>
                  </a:lnTo>
                  <a:lnTo>
                    <a:pt x="310461" y="310460"/>
                  </a:lnTo>
                  <a:lnTo>
                    <a:pt x="340054" y="271680"/>
                  </a:lnTo>
                  <a:lnTo>
                    <a:pt x="357810" y="227998"/>
                  </a:lnTo>
                  <a:lnTo>
                    <a:pt x="363728" y="181863"/>
                  </a:lnTo>
                  <a:lnTo>
                    <a:pt x="357810" y="135729"/>
                  </a:lnTo>
                  <a:lnTo>
                    <a:pt x="340054" y="92046"/>
                  </a:lnTo>
                  <a:lnTo>
                    <a:pt x="310461" y="53266"/>
                  </a:lnTo>
                  <a:lnTo>
                    <a:pt x="271682" y="23674"/>
                  </a:lnTo>
                  <a:lnTo>
                    <a:pt x="227998" y="5918"/>
                  </a:lnTo>
                  <a:lnTo>
                    <a:pt x="181864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46245" y="7129963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5" h="363854">
                  <a:moveTo>
                    <a:pt x="310460" y="53266"/>
                  </a:moveTo>
                  <a:lnTo>
                    <a:pt x="340053" y="92046"/>
                  </a:lnTo>
                  <a:lnTo>
                    <a:pt x="357809" y="135729"/>
                  </a:lnTo>
                  <a:lnTo>
                    <a:pt x="363727" y="181863"/>
                  </a:lnTo>
                  <a:lnTo>
                    <a:pt x="357809" y="227998"/>
                  </a:lnTo>
                  <a:lnTo>
                    <a:pt x="340053" y="271680"/>
                  </a:lnTo>
                  <a:lnTo>
                    <a:pt x="310460" y="310460"/>
                  </a:lnTo>
                  <a:lnTo>
                    <a:pt x="271681" y="340053"/>
                  </a:lnTo>
                  <a:lnTo>
                    <a:pt x="227998" y="357809"/>
                  </a:lnTo>
                  <a:lnTo>
                    <a:pt x="181863" y="363727"/>
                  </a:lnTo>
                  <a:lnTo>
                    <a:pt x="135729" y="357809"/>
                  </a:lnTo>
                  <a:lnTo>
                    <a:pt x="92046" y="340053"/>
                  </a:lnTo>
                  <a:lnTo>
                    <a:pt x="53266" y="310460"/>
                  </a:lnTo>
                  <a:lnTo>
                    <a:pt x="23674" y="271680"/>
                  </a:lnTo>
                  <a:lnTo>
                    <a:pt x="5918" y="227998"/>
                  </a:lnTo>
                  <a:lnTo>
                    <a:pt x="0" y="181863"/>
                  </a:lnTo>
                  <a:lnTo>
                    <a:pt x="5918" y="135729"/>
                  </a:lnTo>
                  <a:lnTo>
                    <a:pt x="23674" y="92046"/>
                  </a:lnTo>
                  <a:lnTo>
                    <a:pt x="53266" y="53266"/>
                  </a:lnTo>
                  <a:lnTo>
                    <a:pt x="92046" y="23674"/>
                  </a:lnTo>
                  <a:lnTo>
                    <a:pt x="135729" y="5918"/>
                  </a:lnTo>
                  <a:lnTo>
                    <a:pt x="181863" y="0"/>
                  </a:lnTo>
                  <a:lnTo>
                    <a:pt x="227998" y="5918"/>
                  </a:lnTo>
                  <a:lnTo>
                    <a:pt x="271681" y="23674"/>
                  </a:lnTo>
                  <a:lnTo>
                    <a:pt x="310460" y="532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671032" y="7149013"/>
            <a:ext cx="114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456458" y="8021808"/>
            <a:ext cx="389255" cy="304800"/>
          </a:xfrm>
          <a:custGeom>
            <a:avLst/>
            <a:gdLst/>
            <a:ahLst/>
            <a:cxnLst/>
            <a:rect l="l" t="t" r="r" b="b"/>
            <a:pathLst>
              <a:path w="389254" h="304800">
                <a:moveTo>
                  <a:pt x="388746" y="0"/>
                </a:moveTo>
                <a:lnTo>
                  <a:pt x="0" y="0"/>
                </a:lnTo>
                <a:lnTo>
                  <a:pt x="0" y="304744"/>
                </a:lnTo>
                <a:lnTo>
                  <a:pt x="388746" y="304744"/>
                </a:lnTo>
                <a:lnTo>
                  <a:pt x="38874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509506" y="8016524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Lucida Sans Unicode"/>
                <a:cs typeface="Lucida Sans Unicode"/>
              </a:rPr>
              <a:t>15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399539" y="6385187"/>
            <a:ext cx="389255" cy="304800"/>
          </a:xfrm>
          <a:custGeom>
            <a:avLst/>
            <a:gdLst/>
            <a:ahLst/>
            <a:cxnLst/>
            <a:rect l="l" t="t" r="r" b="b"/>
            <a:pathLst>
              <a:path w="389254" h="304800">
                <a:moveTo>
                  <a:pt x="388746" y="0"/>
                </a:moveTo>
                <a:lnTo>
                  <a:pt x="0" y="0"/>
                </a:lnTo>
                <a:lnTo>
                  <a:pt x="0" y="304744"/>
                </a:lnTo>
                <a:lnTo>
                  <a:pt x="388746" y="304744"/>
                </a:lnTo>
                <a:lnTo>
                  <a:pt x="38874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452587" y="6379904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606701" y="5358504"/>
            <a:ext cx="5137785" cy="3985895"/>
            <a:chOff x="4606701" y="5358504"/>
            <a:chExt cx="5137785" cy="3985895"/>
          </a:xfrm>
        </p:grpSpPr>
        <p:sp>
          <p:nvSpPr>
            <p:cNvPr id="45" name="object 45"/>
            <p:cNvSpPr/>
            <p:nvPr/>
          </p:nvSpPr>
          <p:spPr>
            <a:xfrm>
              <a:off x="4613051" y="7136873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4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8"/>
                  </a:lnTo>
                  <a:lnTo>
                    <a:pt x="227998" y="357809"/>
                  </a:lnTo>
                  <a:lnTo>
                    <a:pt x="271682" y="340053"/>
                  </a:lnTo>
                  <a:lnTo>
                    <a:pt x="310461" y="310460"/>
                  </a:lnTo>
                  <a:lnTo>
                    <a:pt x="340054" y="271680"/>
                  </a:lnTo>
                  <a:lnTo>
                    <a:pt x="357810" y="227998"/>
                  </a:lnTo>
                  <a:lnTo>
                    <a:pt x="363728" y="181863"/>
                  </a:lnTo>
                  <a:lnTo>
                    <a:pt x="357810" y="135729"/>
                  </a:lnTo>
                  <a:lnTo>
                    <a:pt x="340054" y="92046"/>
                  </a:lnTo>
                  <a:lnTo>
                    <a:pt x="310461" y="53266"/>
                  </a:lnTo>
                  <a:lnTo>
                    <a:pt x="271682" y="23674"/>
                  </a:lnTo>
                  <a:lnTo>
                    <a:pt x="227998" y="5918"/>
                  </a:lnTo>
                  <a:lnTo>
                    <a:pt x="1818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613051" y="713687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317037" y="536485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3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3" y="363728"/>
                  </a:lnTo>
                  <a:lnTo>
                    <a:pt x="227998" y="357809"/>
                  </a:lnTo>
                  <a:lnTo>
                    <a:pt x="271680" y="340053"/>
                  </a:lnTo>
                  <a:lnTo>
                    <a:pt x="310460" y="310460"/>
                  </a:lnTo>
                  <a:lnTo>
                    <a:pt x="340053" y="271680"/>
                  </a:lnTo>
                  <a:lnTo>
                    <a:pt x="357808" y="227998"/>
                  </a:lnTo>
                  <a:lnTo>
                    <a:pt x="363727" y="181863"/>
                  </a:lnTo>
                  <a:lnTo>
                    <a:pt x="357808" y="135729"/>
                  </a:lnTo>
                  <a:lnTo>
                    <a:pt x="340053" y="92046"/>
                  </a:lnTo>
                  <a:lnTo>
                    <a:pt x="310460" y="53266"/>
                  </a:lnTo>
                  <a:lnTo>
                    <a:pt x="271680" y="23674"/>
                  </a:lnTo>
                  <a:lnTo>
                    <a:pt x="227998" y="5918"/>
                  </a:lnTo>
                  <a:lnTo>
                    <a:pt x="181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17036" y="536485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613051" y="897399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4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2" y="340053"/>
                  </a:lnTo>
                  <a:lnTo>
                    <a:pt x="310461" y="310460"/>
                  </a:lnTo>
                  <a:lnTo>
                    <a:pt x="340054" y="271680"/>
                  </a:lnTo>
                  <a:lnTo>
                    <a:pt x="357810" y="227998"/>
                  </a:lnTo>
                  <a:lnTo>
                    <a:pt x="363728" y="181863"/>
                  </a:lnTo>
                  <a:lnTo>
                    <a:pt x="357810" y="135729"/>
                  </a:lnTo>
                  <a:lnTo>
                    <a:pt x="340054" y="92046"/>
                  </a:lnTo>
                  <a:lnTo>
                    <a:pt x="310461" y="53266"/>
                  </a:lnTo>
                  <a:lnTo>
                    <a:pt x="271682" y="23674"/>
                  </a:lnTo>
                  <a:lnTo>
                    <a:pt x="227998" y="5918"/>
                  </a:lnTo>
                  <a:lnTo>
                    <a:pt x="1818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613051" y="897399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317037" y="897399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3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3" y="363727"/>
                  </a:lnTo>
                  <a:lnTo>
                    <a:pt x="227998" y="357809"/>
                  </a:lnTo>
                  <a:lnTo>
                    <a:pt x="271680" y="340053"/>
                  </a:lnTo>
                  <a:lnTo>
                    <a:pt x="310460" y="310460"/>
                  </a:lnTo>
                  <a:lnTo>
                    <a:pt x="340053" y="271680"/>
                  </a:lnTo>
                  <a:lnTo>
                    <a:pt x="357808" y="227998"/>
                  </a:lnTo>
                  <a:lnTo>
                    <a:pt x="363727" y="181863"/>
                  </a:lnTo>
                  <a:lnTo>
                    <a:pt x="357808" y="135729"/>
                  </a:lnTo>
                  <a:lnTo>
                    <a:pt x="340053" y="92046"/>
                  </a:lnTo>
                  <a:lnTo>
                    <a:pt x="310460" y="53266"/>
                  </a:lnTo>
                  <a:lnTo>
                    <a:pt x="271680" y="23674"/>
                  </a:lnTo>
                  <a:lnTo>
                    <a:pt x="227998" y="5918"/>
                  </a:lnTo>
                  <a:lnTo>
                    <a:pt x="181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317036" y="897399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317037" y="7136873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3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3" y="363728"/>
                  </a:lnTo>
                  <a:lnTo>
                    <a:pt x="227998" y="357809"/>
                  </a:lnTo>
                  <a:lnTo>
                    <a:pt x="271680" y="340053"/>
                  </a:lnTo>
                  <a:lnTo>
                    <a:pt x="310460" y="310460"/>
                  </a:lnTo>
                  <a:lnTo>
                    <a:pt x="340053" y="271680"/>
                  </a:lnTo>
                  <a:lnTo>
                    <a:pt x="357808" y="227998"/>
                  </a:lnTo>
                  <a:lnTo>
                    <a:pt x="363727" y="181863"/>
                  </a:lnTo>
                  <a:lnTo>
                    <a:pt x="357808" y="135729"/>
                  </a:lnTo>
                  <a:lnTo>
                    <a:pt x="340053" y="92046"/>
                  </a:lnTo>
                  <a:lnTo>
                    <a:pt x="310460" y="53266"/>
                  </a:lnTo>
                  <a:lnTo>
                    <a:pt x="271680" y="23674"/>
                  </a:lnTo>
                  <a:lnTo>
                    <a:pt x="227998" y="5918"/>
                  </a:lnTo>
                  <a:lnTo>
                    <a:pt x="181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317036" y="713687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613051" y="536485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4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8"/>
                  </a:lnTo>
                  <a:lnTo>
                    <a:pt x="227998" y="357809"/>
                  </a:lnTo>
                  <a:lnTo>
                    <a:pt x="271682" y="340053"/>
                  </a:lnTo>
                  <a:lnTo>
                    <a:pt x="310461" y="310460"/>
                  </a:lnTo>
                  <a:lnTo>
                    <a:pt x="340054" y="271680"/>
                  </a:lnTo>
                  <a:lnTo>
                    <a:pt x="357810" y="227998"/>
                  </a:lnTo>
                  <a:lnTo>
                    <a:pt x="363728" y="181863"/>
                  </a:lnTo>
                  <a:lnTo>
                    <a:pt x="357810" y="135729"/>
                  </a:lnTo>
                  <a:lnTo>
                    <a:pt x="340054" y="92046"/>
                  </a:lnTo>
                  <a:lnTo>
                    <a:pt x="310461" y="53266"/>
                  </a:lnTo>
                  <a:lnTo>
                    <a:pt x="271682" y="23674"/>
                  </a:lnTo>
                  <a:lnTo>
                    <a:pt x="227998" y="5918"/>
                  </a:lnTo>
                  <a:lnTo>
                    <a:pt x="1818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613051" y="536485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374333" y="7133675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3" y="0"/>
                  </a:moveTo>
                  <a:lnTo>
                    <a:pt x="135729" y="5918"/>
                  </a:lnTo>
                  <a:lnTo>
                    <a:pt x="92046" y="23673"/>
                  </a:lnTo>
                  <a:lnTo>
                    <a:pt x="53266" y="53265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1"/>
                  </a:lnTo>
                  <a:lnTo>
                    <a:pt x="53266" y="310461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3" y="363727"/>
                  </a:lnTo>
                  <a:lnTo>
                    <a:pt x="227998" y="357809"/>
                  </a:lnTo>
                  <a:lnTo>
                    <a:pt x="271680" y="340053"/>
                  </a:lnTo>
                  <a:lnTo>
                    <a:pt x="310460" y="310461"/>
                  </a:lnTo>
                  <a:lnTo>
                    <a:pt x="340053" y="271681"/>
                  </a:lnTo>
                  <a:lnTo>
                    <a:pt x="357808" y="227998"/>
                  </a:lnTo>
                  <a:lnTo>
                    <a:pt x="363727" y="181863"/>
                  </a:lnTo>
                  <a:lnTo>
                    <a:pt x="357808" y="135729"/>
                  </a:lnTo>
                  <a:lnTo>
                    <a:pt x="340053" y="92046"/>
                  </a:lnTo>
                  <a:lnTo>
                    <a:pt x="310460" y="53265"/>
                  </a:lnTo>
                  <a:lnTo>
                    <a:pt x="271680" y="23673"/>
                  </a:lnTo>
                  <a:lnTo>
                    <a:pt x="227998" y="5918"/>
                  </a:lnTo>
                  <a:lnTo>
                    <a:pt x="181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374333" y="7133675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310460" y="53266"/>
                  </a:moveTo>
                  <a:lnTo>
                    <a:pt x="340053" y="92046"/>
                  </a:lnTo>
                  <a:lnTo>
                    <a:pt x="357809" y="135729"/>
                  </a:lnTo>
                  <a:lnTo>
                    <a:pt x="363727" y="181863"/>
                  </a:lnTo>
                  <a:lnTo>
                    <a:pt x="357809" y="227998"/>
                  </a:lnTo>
                  <a:lnTo>
                    <a:pt x="340053" y="271680"/>
                  </a:lnTo>
                  <a:lnTo>
                    <a:pt x="310460" y="310460"/>
                  </a:lnTo>
                  <a:lnTo>
                    <a:pt x="271681" y="340053"/>
                  </a:lnTo>
                  <a:lnTo>
                    <a:pt x="227998" y="357809"/>
                  </a:lnTo>
                  <a:lnTo>
                    <a:pt x="181863" y="363727"/>
                  </a:lnTo>
                  <a:lnTo>
                    <a:pt x="135729" y="357809"/>
                  </a:lnTo>
                  <a:lnTo>
                    <a:pt x="92046" y="340053"/>
                  </a:lnTo>
                  <a:lnTo>
                    <a:pt x="53266" y="310460"/>
                  </a:lnTo>
                  <a:lnTo>
                    <a:pt x="23674" y="271680"/>
                  </a:lnTo>
                  <a:lnTo>
                    <a:pt x="5918" y="227998"/>
                  </a:lnTo>
                  <a:lnTo>
                    <a:pt x="0" y="181863"/>
                  </a:lnTo>
                  <a:lnTo>
                    <a:pt x="5918" y="135729"/>
                  </a:lnTo>
                  <a:lnTo>
                    <a:pt x="23674" y="92046"/>
                  </a:lnTo>
                  <a:lnTo>
                    <a:pt x="53266" y="53266"/>
                  </a:lnTo>
                  <a:lnTo>
                    <a:pt x="92046" y="23674"/>
                  </a:lnTo>
                  <a:lnTo>
                    <a:pt x="135729" y="5918"/>
                  </a:lnTo>
                  <a:lnTo>
                    <a:pt x="181863" y="0"/>
                  </a:lnTo>
                  <a:lnTo>
                    <a:pt x="227998" y="5918"/>
                  </a:lnTo>
                  <a:lnTo>
                    <a:pt x="271681" y="23674"/>
                  </a:lnTo>
                  <a:lnTo>
                    <a:pt x="310460" y="53266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9511744" y="7140024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207059" y="6649674"/>
            <a:ext cx="1066800" cy="1346200"/>
          </a:xfrm>
          <a:custGeom>
            <a:avLst/>
            <a:gdLst/>
            <a:ahLst/>
            <a:cxnLst/>
            <a:rect l="l" t="t" r="r" b="b"/>
            <a:pathLst>
              <a:path w="1066800" h="1346200">
                <a:moveTo>
                  <a:pt x="533400" y="0"/>
                </a:moveTo>
                <a:lnTo>
                  <a:pt x="492480" y="1971"/>
                </a:lnTo>
                <a:lnTo>
                  <a:pt x="451753" y="7885"/>
                </a:lnTo>
                <a:lnTo>
                  <a:pt x="411416" y="17743"/>
                </a:lnTo>
                <a:lnTo>
                  <a:pt x="371660" y="31543"/>
                </a:lnTo>
                <a:lnTo>
                  <a:pt x="332681" y="49286"/>
                </a:lnTo>
                <a:lnTo>
                  <a:pt x="294673" y="70972"/>
                </a:lnTo>
                <a:lnTo>
                  <a:pt x="257829" y="96601"/>
                </a:lnTo>
                <a:lnTo>
                  <a:pt x="222345" y="126173"/>
                </a:lnTo>
                <a:lnTo>
                  <a:pt x="188414" y="159688"/>
                </a:lnTo>
                <a:lnTo>
                  <a:pt x="156230" y="197146"/>
                </a:lnTo>
                <a:lnTo>
                  <a:pt x="129115" y="233973"/>
                </a:lnTo>
                <a:lnTo>
                  <a:pt x="104583" y="272640"/>
                </a:lnTo>
                <a:lnTo>
                  <a:pt x="82634" y="312963"/>
                </a:lnTo>
                <a:lnTo>
                  <a:pt x="63266" y="354759"/>
                </a:lnTo>
                <a:lnTo>
                  <a:pt x="46481" y="397844"/>
                </a:lnTo>
                <a:lnTo>
                  <a:pt x="32278" y="442032"/>
                </a:lnTo>
                <a:lnTo>
                  <a:pt x="20658" y="487142"/>
                </a:lnTo>
                <a:lnTo>
                  <a:pt x="11620" y="532987"/>
                </a:lnTo>
                <a:lnTo>
                  <a:pt x="5164" y="579384"/>
                </a:lnTo>
                <a:lnTo>
                  <a:pt x="1291" y="626150"/>
                </a:lnTo>
                <a:lnTo>
                  <a:pt x="0" y="673100"/>
                </a:lnTo>
                <a:lnTo>
                  <a:pt x="1291" y="720049"/>
                </a:lnTo>
                <a:lnTo>
                  <a:pt x="5164" y="766815"/>
                </a:lnTo>
                <a:lnTo>
                  <a:pt x="11620" y="813213"/>
                </a:lnTo>
                <a:lnTo>
                  <a:pt x="20658" y="859058"/>
                </a:lnTo>
                <a:lnTo>
                  <a:pt x="32278" y="904167"/>
                </a:lnTo>
                <a:lnTo>
                  <a:pt x="46481" y="948356"/>
                </a:lnTo>
                <a:lnTo>
                  <a:pt x="63266" y="991441"/>
                </a:lnTo>
                <a:lnTo>
                  <a:pt x="82634" y="1033237"/>
                </a:lnTo>
                <a:lnTo>
                  <a:pt x="104583" y="1073560"/>
                </a:lnTo>
                <a:lnTo>
                  <a:pt x="129115" y="1112228"/>
                </a:lnTo>
                <a:lnTo>
                  <a:pt x="156230" y="1149054"/>
                </a:lnTo>
                <a:lnTo>
                  <a:pt x="188414" y="1186512"/>
                </a:lnTo>
                <a:lnTo>
                  <a:pt x="222345" y="1220027"/>
                </a:lnTo>
                <a:lnTo>
                  <a:pt x="257829" y="1249598"/>
                </a:lnTo>
                <a:lnTo>
                  <a:pt x="294673" y="1275227"/>
                </a:lnTo>
                <a:lnTo>
                  <a:pt x="332681" y="1296913"/>
                </a:lnTo>
                <a:lnTo>
                  <a:pt x="371660" y="1314657"/>
                </a:lnTo>
                <a:lnTo>
                  <a:pt x="411416" y="1328457"/>
                </a:lnTo>
                <a:lnTo>
                  <a:pt x="451753" y="1338314"/>
                </a:lnTo>
                <a:lnTo>
                  <a:pt x="492480" y="1344228"/>
                </a:lnTo>
                <a:lnTo>
                  <a:pt x="533400" y="1346200"/>
                </a:lnTo>
                <a:lnTo>
                  <a:pt x="574320" y="1344228"/>
                </a:lnTo>
                <a:lnTo>
                  <a:pt x="615046" y="1338314"/>
                </a:lnTo>
                <a:lnTo>
                  <a:pt x="655384" y="1328457"/>
                </a:lnTo>
                <a:lnTo>
                  <a:pt x="695140" y="1314657"/>
                </a:lnTo>
                <a:lnTo>
                  <a:pt x="734119" y="1296913"/>
                </a:lnTo>
                <a:lnTo>
                  <a:pt x="772127" y="1275227"/>
                </a:lnTo>
                <a:lnTo>
                  <a:pt x="808970" y="1249598"/>
                </a:lnTo>
                <a:lnTo>
                  <a:pt x="844455" y="1220027"/>
                </a:lnTo>
                <a:lnTo>
                  <a:pt x="878386" y="1186512"/>
                </a:lnTo>
                <a:lnTo>
                  <a:pt x="910570" y="1149054"/>
                </a:lnTo>
                <a:lnTo>
                  <a:pt x="937684" y="1112228"/>
                </a:lnTo>
                <a:lnTo>
                  <a:pt x="962216" y="1073560"/>
                </a:lnTo>
                <a:lnTo>
                  <a:pt x="984166" y="1033237"/>
                </a:lnTo>
                <a:lnTo>
                  <a:pt x="1003533" y="991441"/>
                </a:lnTo>
                <a:lnTo>
                  <a:pt x="1020318" y="948356"/>
                </a:lnTo>
                <a:lnTo>
                  <a:pt x="1034521" y="904167"/>
                </a:lnTo>
                <a:lnTo>
                  <a:pt x="1046142" y="859058"/>
                </a:lnTo>
                <a:lnTo>
                  <a:pt x="1055180" y="813213"/>
                </a:lnTo>
                <a:lnTo>
                  <a:pt x="1061636" y="766815"/>
                </a:lnTo>
                <a:lnTo>
                  <a:pt x="1065509" y="720049"/>
                </a:lnTo>
                <a:lnTo>
                  <a:pt x="1066800" y="673100"/>
                </a:lnTo>
                <a:lnTo>
                  <a:pt x="1065509" y="626150"/>
                </a:lnTo>
                <a:lnTo>
                  <a:pt x="1061636" y="579384"/>
                </a:lnTo>
                <a:lnTo>
                  <a:pt x="1055180" y="532987"/>
                </a:lnTo>
                <a:lnTo>
                  <a:pt x="1046142" y="487142"/>
                </a:lnTo>
                <a:lnTo>
                  <a:pt x="1034521" y="442032"/>
                </a:lnTo>
                <a:lnTo>
                  <a:pt x="1020318" y="397844"/>
                </a:lnTo>
                <a:lnTo>
                  <a:pt x="1003533" y="354759"/>
                </a:lnTo>
                <a:lnTo>
                  <a:pt x="984166" y="312963"/>
                </a:lnTo>
                <a:lnTo>
                  <a:pt x="962216" y="272640"/>
                </a:lnTo>
                <a:lnTo>
                  <a:pt x="937684" y="233973"/>
                </a:lnTo>
                <a:lnTo>
                  <a:pt x="910570" y="197146"/>
                </a:lnTo>
                <a:lnTo>
                  <a:pt x="878386" y="159688"/>
                </a:lnTo>
                <a:lnTo>
                  <a:pt x="844455" y="126173"/>
                </a:lnTo>
                <a:lnTo>
                  <a:pt x="808970" y="96601"/>
                </a:lnTo>
                <a:lnTo>
                  <a:pt x="772127" y="70972"/>
                </a:lnTo>
                <a:lnTo>
                  <a:pt x="734119" y="49286"/>
                </a:lnTo>
                <a:lnTo>
                  <a:pt x="695140" y="31543"/>
                </a:lnTo>
                <a:lnTo>
                  <a:pt x="655384" y="17743"/>
                </a:lnTo>
                <a:lnTo>
                  <a:pt x="615046" y="7885"/>
                </a:lnTo>
                <a:lnTo>
                  <a:pt x="574320" y="1971"/>
                </a:lnTo>
                <a:lnTo>
                  <a:pt x="533400" y="0"/>
                </a:lnTo>
                <a:close/>
              </a:path>
            </a:pathLst>
          </a:custGeom>
          <a:solidFill>
            <a:srgbClr val="0048AA">
              <a:alpha val="16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795146" y="9138688"/>
            <a:ext cx="2767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capacity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10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+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5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+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 15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30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251200" y="91059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292683" y="50216"/>
                </a:moveTo>
                <a:lnTo>
                  <a:pt x="320581" y="86775"/>
                </a:lnTo>
                <a:lnTo>
                  <a:pt x="337320" y="127957"/>
                </a:lnTo>
                <a:lnTo>
                  <a:pt x="342900" y="171449"/>
                </a:lnTo>
                <a:lnTo>
                  <a:pt x="337320" y="214942"/>
                </a:lnTo>
                <a:lnTo>
                  <a:pt x="320581" y="256124"/>
                </a:lnTo>
                <a:lnTo>
                  <a:pt x="292683" y="292683"/>
                </a:lnTo>
                <a:lnTo>
                  <a:pt x="256124" y="320581"/>
                </a:lnTo>
                <a:lnTo>
                  <a:pt x="214942" y="337320"/>
                </a:lnTo>
                <a:lnTo>
                  <a:pt x="171449" y="342900"/>
                </a:lnTo>
                <a:lnTo>
                  <a:pt x="127957" y="337320"/>
                </a:lnTo>
                <a:lnTo>
                  <a:pt x="86775" y="320581"/>
                </a:lnTo>
                <a:lnTo>
                  <a:pt x="50216" y="292683"/>
                </a:lnTo>
                <a:lnTo>
                  <a:pt x="22318" y="256124"/>
                </a:lnTo>
                <a:lnTo>
                  <a:pt x="5579" y="214942"/>
                </a:lnTo>
                <a:lnTo>
                  <a:pt x="0" y="171449"/>
                </a:lnTo>
                <a:lnTo>
                  <a:pt x="5579" y="127957"/>
                </a:lnTo>
                <a:lnTo>
                  <a:pt x="22318" y="86775"/>
                </a:lnTo>
                <a:lnTo>
                  <a:pt x="50216" y="50216"/>
                </a:lnTo>
                <a:lnTo>
                  <a:pt x="86775" y="22318"/>
                </a:lnTo>
                <a:lnTo>
                  <a:pt x="127957" y="5579"/>
                </a:lnTo>
                <a:lnTo>
                  <a:pt x="171449" y="0"/>
                </a:lnTo>
                <a:lnTo>
                  <a:pt x="214942" y="5579"/>
                </a:lnTo>
                <a:lnTo>
                  <a:pt x="256124" y="22318"/>
                </a:lnTo>
                <a:lnTo>
                  <a:pt x="292683" y="50216"/>
                </a:lnTo>
              </a:path>
            </a:pathLst>
          </a:custGeom>
          <a:ln w="127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bject 63"/>
              <p:cNvSpPr txBox="1"/>
              <p:nvPr/>
            </p:nvSpPr>
            <p:spPr>
              <a:xfrm>
                <a:off x="774700" y="1338580"/>
                <a:ext cx="10636885" cy="276954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  <a:tabLst>
                    <a:tab pos="836294" algn="l"/>
                    <a:tab pos="9236075" algn="l"/>
                  </a:tabLst>
                </a:pPr>
                <a:r>
                  <a:rPr lang="en-GB" sz="2400" spc="-20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Def.</a:t>
                </a:r>
                <a:r>
                  <a:rPr lang="en-GB" sz="2400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	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An</a:t>
                </a:r>
                <a:r>
                  <a:rPr lang="en-GB"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i="1" spc="-65" dirty="0">
                    <a:solidFill>
                      <a:srgbClr val="8D3124"/>
                    </a:solidFill>
                    <a:latin typeface="Times New Roman"/>
                    <a:cs typeface="Times New Roman"/>
                  </a:rPr>
                  <a:t>st</a:t>
                </a:r>
                <a:r>
                  <a:rPr lang="en-GB" sz="2400" spc="-65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-</a:t>
                </a:r>
                <a:r>
                  <a:rPr lang="en-GB" sz="2400" spc="-125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cut</a:t>
                </a:r>
                <a:r>
                  <a:rPr lang="en-GB" sz="2400" spc="-20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 </a:t>
                </a:r>
                <a:r>
                  <a:rPr lang="en-GB" sz="2400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(cut)</a:t>
                </a:r>
                <a:r>
                  <a:rPr lang="en-GB" sz="2400" spc="-20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 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is</a:t>
                </a:r>
                <a:r>
                  <a:rPr lang="en-GB"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a</a:t>
                </a:r>
                <a:r>
                  <a:rPr lang="en-GB"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partition</a:t>
                </a:r>
                <a:r>
                  <a:rPr lang="en-GB"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dirty="0">
                    <a:latin typeface="Times New Roman"/>
                    <a:cs typeface="Times New Roman"/>
                  </a:rPr>
                  <a:t>(</a:t>
                </a:r>
                <a:r>
                  <a:rPr lang="en-GB" sz="2400" i="1" dirty="0">
                    <a:latin typeface="Times New Roman"/>
                    <a:cs typeface="Times New Roman"/>
                  </a:rPr>
                  <a:t>A</a:t>
                </a:r>
                <a:r>
                  <a:rPr lang="en-GB" sz="2400" dirty="0">
                    <a:latin typeface="Times New Roman"/>
                    <a:cs typeface="Times New Roman"/>
                  </a:rPr>
                  <a:t>,</a:t>
                </a:r>
                <a:r>
                  <a:rPr lang="en-GB" sz="2400" spc="-10" dirty="0">
                    <a:latin typeface="Times New Roman"/>
                    <a:cs typeface="Times New Roman"/>
                  </a:rPr>
                  <a:t> </a:t>
                </a:r>
                <a:r>
                  <a:rPr lang="en-GB" sz="2400" i="1" dirty="0">
                    <a:latin typeface="Times New Roman"/>
                    <a:cs typeface="Times New Roman"/>
                  </a:rPr>
                  <a:t>B</a:t>
                </a:r>
                <a:r>
                  <a:rPr lang="en-GB" sz="2400" dirty="0">
                    <a:latin typeface="Times New Roman"/>
                    <a:cs typeface="Times New Roman"/>
                  </a:rPr>
                  <a:t>)</a:t>
                </a:r>
                <a:r>
                  <a:rPr lang="en-GB" sz="2400" spc="-15" dirty="0">
                    <a:latin typeface="Times New Roman"/>
                    <a:cs typeface="Times New Roman"/>
                  </a:rPr>
                  <a:t> 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of</a:t>
                </a:r>
                <a:r>
                  <a:rPr lang="en-GB"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the</a:t>
                </a:r>
                <a:r>
                  <a:rPr lang="en-GB"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nodes</a:t>
                </a:r>
                <a:r>
                  <a:rPr lang="en-GB"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with</a:t>
                </a:r>
                <a:r>
                  <a:rPr lang="en-GB" sz="2400" spc="-15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i="1" dirty="0">
                    <a:latin typeface="Times New Roman"/>
                    <a:cs typeface="Times New Roman"/>
                  </a:rPr>
                  <a:t>s</a:t>
                </a:r>
                <a:r>
                  <a:rPr lang="en-GB" sz="2400" i="1" spc="-15" dirty="0">
                    <a:latin typeface="Times New Roman"/>
                    <a:cs typeface="Times New Roman"/>
                  </a:rPr>
                  <a:t> </a:t>
                </a:r>
                <a:r>
                  <a:rPr lang="en-GB" sz="2400" dirty="0">
                    <a:latin typeface="Symbol"/>
                    <a:cs typeface="Symbol"/>
                  </a:rPr>
                  <a:t></a:t>
                </a:r>
                <a:r>
                  <a:rPr lang="en-GB" sz="2400" spc="-10" dirty="0">
                    <a:latin typeface="Times New Roman"/>
                    <a:cs typeface="Times New Roman"/>
                  </a:rPr>
                  <a:t> </a:t>
                </a:r>
                <a:r>
                  <a:rPr lang="en-GB" sz="2400" i="1" spc="-50" dirty="0">
                    <a:latin typeface="Times New Roman"/>
                    <a:cs typeface="Times New Roman"/>
                  </a:rPr>
                  <a:t>A</a:t>
                </a:r>
                <a:r>
                  <a:rPr lang="en-GB" sz="2400" i="1" dirty="0">
                    <a:latin typeface="Times New Roman"/>
                    <a:cs typeface="Times New Roman"/>
                  </a:rPr>
                  <a:t>	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and</a:t>
                </a:r>
                <a:r>
                  <a:rPr lang="en-GB" sz="2400" spc="-170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i="1" dirty="0">
                    <a:latin typeface="Times New Roman"/>
                    <a:cs typeface="Times New Roman"/>
                  </a:rPr>
                  <a:t>t</a:t>
                </a:r>
                <a:r>
                  <a:rPr lang="en-GB" sz="2400" i="1" spc="-5" dirty="0">
                    <a:latin typeface="Times New Roman"/>
                    <a:cs typeface="Times New Roman"/>
                  </a:rPr>
                  <a:t> </a:t>
                </a:r>
                <a:r>
                  <a:rPr lang="en-GB" sz="2400" dirty="0">
                    <a:latin typeface="Symbol"/>
                    <a:cs typeface="Symbol"/>
                  </a:rPr>
                  <a:t></a:t>
                </a:r>
                <a:r>
                  <a:rPr lang="en-GB" sz="2400" spc="-5" dirty="0">
                    <a:latin typeface="Times New Roman"/>
                    <a:cs typeface="Times New Roman"/>
                  </a:rPr>
                  <a:t> </a:t>
                </a:r>
                <a:r>
                  <a:rPr lang="en-GB" sz="2400" i="1" spc="-25" dirty="0">
                    <a:latin typeface="Times New Roman"/>
                    <a:cs typeface="Times New Roman"/>
                  </a:rPr>
                  <a:t>B</a:t>
                </a:r>
                <a:r>
                  <a:rPr lang="en-GB" sz="2400" spc="-25" dirty="0">
                    <a:latin typeface="Lucida Sans Unicode"/>
                    <a:cs typeface="Lucida Sans Unicode"/>
                  </a:rPr>
                  <a:t>.</a:t>
                </a:r>
                <a:endParaRPr lang="en-GB" sz="2400">
                  <a:latin typeface="Lucida Sans Unicode"/>
                  <a:cs typeface="Lucida Sans Unicode"/>
                </a:endParaRPr>
              </a:p>
              <a:p>
                <a:pPr>
                  <a:lnSpc>
                    <a:spcPct val="100000"/>
                  </a:lnSpc>
                  <a:spcBef>
                    <a:spcPts val="1030"/>
                  </a:spcBef>
                </a:pPr>
                <a:endParaRPr lang="en-GB" sz="2400">
                  <a:latin typeface="Lucida Sans Unicode"/>
                  <a:cs typeface="Lucida Sans Unicode"/>
                </a:endParaRPr>
              </a:p>
              <a:p>
                <a:pPr marL="38100">
                  <a:lnSpc>
                    <a:spcPct val="100000"/>
                  </a:lnSpc>
                  <a:tabLst>
                    <a:tab pos="836294" algn="l"/>
                  </a:tabLst>
                </a:pPr>
                <a:r>
                  <a:rPr lang="en-GB" sz="2400" spc="-20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Def.</a:t>
                </a:r>
                <a:r>
                  <a:rPr lang="en-GB" sz="2400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	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Its</a:t>
                </a:r>
                <a:r>
                  <a:rPr lang="en-GB" sz="2400" spc="-25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capacity</a:t>
                </a:r>
                <a:r>
                  <a:rPr lang="en-GB" sz="2400" spc="-20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 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is</a:t>
                </a:r>
                <a:r>
                  <a:rPr lang="en-GB"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the</a:t>
                </a:r>
                <a:r>
                  <a:rPr lang="en-GB" sz="2400" spc="-25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sum</a:t>
                </a:r>
                <a:r>
                  <a:rPr lang="en-GB"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of</a:t>
                </a:r>
                <a:r>
                  <a:rPr lang="en-GB"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the</a:t>
                </a:r>
                <a:r>
                  <a:rPr lang="en-GB" sz="2400" spc="-25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capacities</a:t>
                </a:r>
                <a:r>
                  <a:rPr lang="en-GB"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of</a:t>
                </a:r>
                <a:r>
                  <a:rPr lang="en-GB"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the</a:t>
                </a:r>
                <a:r>
                  <a:rPr lang="en-GB" sz="2400" spc="-25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edges</a:t>
                </a:r>
                <a:r>
                  <a:rPr lang="en-GB"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from</a:t>
                </a:r>
                <a:r>
                  <a:rPr lang="en-GB"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i="1" dirty="0">
                    <a:latin typeface="Times New Roman"/>
                    <a:cs typeface="Times New Roman"/>
                  </a:rPr>
                  <a:t>A</a:t>
                </a:r>
                <a:r>
                  <a:rPr lang="en-GB" sz="2400" i="1" spc="135" dirty="0">
                    <a:latin typeface="Times New Roman"/>
                    <a:cs typeface="Times New Roman"/>
                  </a:rPr>
                  <a:t> 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to</a:t>
                </a:r>
                <a:r>
                  <a:rPr lang="en-GB"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i="1" spc="-25" dirty="0">
                    <a:latin typeface="Times New Roman"/>
                    <a:cs typeface="Times New Roman"/>
                  </a:rPr>
                  <a:t>B</a:t>
                </a:r>
                <a:r>
                  <a:rPr lang="en-GB" sz="2400" spc="-25" dirty="0">
                    <a:latin typeface="Lucida Sans Unicode"/>
                    <a:cs typeface="Lucida Sans Unicode"/>
                  </a:rPr>
                  <a:t>.</a:t>
                </a:r>
                <a:endParaRPr lang="en-GB" sz="2400">
                  <a:latin typeface="Lucida Sans Unicode"/>
                  <a:cs typeface="Lucida Sans Unicode"/>
                </a:endParaRPr>
              </a:p>
              <a:p>
                <a:pPr>
                  <a:lnSpc>
                    <a:spcPct val="100000"/>
                  </a:lnSpc>
                  <a:spcBef>
                    <a:spcPts val="250"/>
                  </a:spcBef>
                </a:pPr>
                <a:endParaRPr lang="en-GB" sz="2400">
                  <a:latin typeface="Lucida Sans Unicode"/>
                  <a:cs typeface="Lucida Sans Unicode"/>
                </a:endParaRPr>
              </a:p>
              <a:p>
                <a:pPr marR="371475" algn="ctr">
                  <a:lnSpc>
                    <a:spcPct val="100000"/>
                  </a:lnSpc>
                  <a:spcBef>
                    <a:spcPts val="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2400" i="1" spc="-85" dirty="0">
                              <a:latin typeface="Cambria Math" panose="02040503050406030204" pitchFamily="18" charset="0"/>
                              <a:cs typeface="Tahoma"/>
                            </a:rPr>
                          </m:ctrlPr>
                        </m:sSupPr>
                        <m:e>
                          <m:r>
                            <a:rPr lang="ar-AE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𝑐</m:t>
                          </m:r>
                          <m:r>
                            <a:rPr lang="en-GB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𝑎𝑝</m:t>
                          </m:r>
                          <m:d>
                            <m:dPr>
                              <m:ctrlPr>
                                <a:rPr lang="ar-AE" sz="2400" i="1" spc="-85" dirty="0">
                                  <a:latin typeface="Cambria Math" panose="02040503050406030204" pitchFamily="18" charset="0"/>
                                  <a:cs typeface="Tahoma"/>
                                </a:rPr>
                              </m:ctrlPr>
                            </m:dPr>
                            <m:e>
                              <m:r>
                                <a:rPr lang="en-GB" sz="2400" b="0" i="1" spc="-85" dirty="0">
                                  <a:latin typeface="Cambria Math" panose="02040503050406030204" pitchFamily="18" charset="0"/>
                                  <a:cs typeface="Tahoma"/>
                                </a:rPr>
                                <m:t>𝐴</m:t>
                              </m:r>
                              <m:r>
                                <a:rPr lang="en-GB" sz="2400" b="0" i="1" spc="-85" dirty="0">
                                  <a:latin typeface="Cambria Math" panose="02040503050406030204" pitchFamily="18" charset="0"/>
                                  <a:cs typeface="Tahoma"/>
                                </a:rPr>
                                <m:t>,</m:t>
                              </m:r>
                              <m:r>
                                <a:rPr lang="en-GB" sz="2400" b="0" i="1" spc="-85" dirty="0">
                                  <a:latin typeface="Cambria Math" panose="02040503050406030204" pitchFamily="18" charset="0"/>
                                  <a:cs typeface="Tahoma"/>
                                </a:rPr>
                                <m:t>𝐵</m:t>
                              </m:r>
                            </m:e>
                          </m:d>
                        </m:e>
                        <m:sup/>
                      </m:sSup>
                      <m:r>
                        <a:rPr lang="ar-AE" sz="2400" i="1" spc="-85" dirty="0">
                          <a:latin typeface="Cambria Math" panose="02040503050406030204" pitchFamily="18" charset="0"/>
                          <a:cs typeface="Tahoma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ar-AE" sz="2400" i="1" spc="-85" dirty="0">
                              <a:latin typeface="Cambria Math" panose="02040503050406030204" pitchFamily="18" charset="0"/>
                              <a:cs typeface="Tahom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𝑒</m:t>
                          </m:r>
                          <m:r>
                            <a:rPr lang="en-GB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 </m:t>
                          </m:r>
                          <m:r>
                            <a:rPr lang="en-GB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𝑜𝑢𝑡</m:t>
                          </m:r>
                          <m:r>
                            <a:rPr lang="en-GB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 </m:t>
                          </m:r>
                          <m:r>
                            <a:rPr lang="en-GB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𝑜𝑓</m:t>
                          </m:r>
                          <m:r>
                            <a:rPr lang="en-GB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 </m:t>
                          </m:r>
                          <m:r>
                            <a:rPr lang="en-GB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GB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𝑐</m:t>
                          </m:r>
                          <m:r>
                            <a:rPr lang="en-GB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(</m:t>
                          </m:r>
                          <m:r>
                            <a:rPr lang="en-GB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𝑒</m:t>
                          </m:r>
                          <m:r>
                            <a:rPr lang="en-GB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sz="2400">
                  <a:latin typeface="Tahoma"/>
                  <a:cs typeface="Tahoma"/>
                </a:endParaRPr>
              </a:p>
            </p:txBody>
          </p:sp>
        </mc:Choice>
        <mc:Fallback xmlns="">
          <p:sp>
            <p:nvSpPr>
              <p:cNvPr id="63" name="object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1338580"/>
                <a:ext cx="10636885" cy="2769541"/>
              </a:xfrm>
              <a:prstGeom prst="rect">
                <a:avLst/>
              </a:prstGeom>
              <a:blipFill>
                <a:blip r:embed="rId4"/>
                <a:stretch>
                  <a:fillRect l="-1311" t="-4110" r="-1311" b="-643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62109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18765" algn="l"/>
              </a:tabLst>
            </a:pPr>
            <a:r>
              <a:rPr spc="-10" dirty="0"/>
              <a:t>Ford–Fulkerson:</a:t>
            </a:r>
            <a:r>
              <a:rPr dirty="0"/>
              <a:t>	exponential</a:t>
            </a:r>
            <a:r>
              <a:rPr spc="51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1700" y="2603500"/>
            <a:ext cx="2008505" cy="35064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90"/>
              </a:spcBef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i="1" spc="-1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Symbol"/>
                <a:cs typeface="Symbol"/>
              </a:rPr>
              <a:t></a:t>
            </a:r>
            <a:r>
              <a:rPr sz="2400" i="1" spc="-10" dirty="0">
                <a:latin typeface="Times New Roman"/>
                <a:cs typeface="Times New Roman"/>
              </a:rPr>
              <a:t>v</a:t>
            </a:r>
            <a:r>
              <a:rPr sz="2400" spc="-10" dirty="0">
                <a:latin typeface="Symbol"/>
                <a:cs typeface="Symbol"/>
              </a:rPr>
              <a:t></a:t>
            </a:r>
            <a:r>
              <a:rPr sz="2400" i="1" spc="-10" dirty="0">
                <a:latin typeface="Times New Roman"/>
                <a:cs typeface="Times New Roman"/>
              </a:rPr>
              <a:t>w</a:t>
            </a:r>
            <a:r>
              <a:rPr sz="2400" spc="-10" dirty="0">
                <a:latin typeface="Symbol"/>
                <a:cs typeface="Symbol"/>
              </a:rPr>
              <a:t></a:t>
            </a:r>
            <a:r>
              <a:rPr sz="2400" i="1" spc="-10" dirty="0"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  <a:p>
            <a:pPr marL="38100">
              <a:lnSpc>
                <a:spcPts val="3800"/>
              </a:lnSpc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i="1" spc="-1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Symbol"/>
                <a:cs typeface="Symbol"/>
              </a:rPr>
              <a:t></a:t>
            </a:r>
            <a:r>
              <a:rPr sz="2400" i="1" spc="-10" dirty="0">
                <a:latin typeface="Times New Roman"/>
                <a:cs typeface="Times New Roman"/>
              </a:rPr>
              <a:t>w</a:t>
            </a:r>
            <a:r>
              <a:rPr sz="2400" spc="-10" dirty="0">
                <a:latin typeface="Symbol"/>
                <a:cs typeface="Symbol"/>
              </a:rPr>
              <a:t></a:t>
            </a:r>
            <a:r>
              <a:rPr sz="2400" i="1" spc="-10" dirty="0">
                <a:latin typeface="Times New Roman"/>
                <a:cs typeface="Times New Roman"/>
              </a:rPr>
              <a:t>v</a:t>
            </a:r>
            <a:r>
              <a:rPr sz="2400" spc="-10" dirty="0">
                <a:latin typeface="Symbol"/>
                <a:cs typeface="Symbol"/>
              </a:rPr>
              <a:t></a:t>
            </a:r>
            <a:r>
              <a:rPr sz="2400" i="1" spc="-10" dirty="0"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  <a:p>
            <a:pPr marL="38100">
              <a:lnSpc>
                <a:spcPts val="3800"/>
              </a:lnSpc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i="1" spc="-1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Symbol"/>
                <a:cs typeface="Symbol"/>
              </a:rPr>
              <a:t></a:t>
            </a:r>
            <a:r>
              <a:rPr sz="2400" i="1" spc="-10" dirty="0">
                <a:latin typeface="Times New Roman"/>
                <a:cs typeface="Times New Roman"/>
              </a:rPr>
              <a:t>v</a:t>
            </a:r>
            <a:r>
              <a:rPr sz="2400" spc="-10" dirty="0">
                <a:latin typeface="Symbol"/>
                <a:cs typeface="Symbol"/>
              </a:rPr>
              <a:t></a:t>
            </a:r>
            <a:r>
              <a:rPr sz="2400" i="1" spc="-10" dirty="0">
                <a:latin typeface="Times New Roman"/>
                <a:cs typeface="Times New Roman"/>
              </a:rPr>
              <a:t>w</a:t>
            </a:r>
            <a:r>
              <a:rPr sz="2400" spc="-10" dirty="0">
                <a:latin typeface="Symbol"/>
                <a:cs typeface="Symbol"/>
              </a:rPr>
              <a:t></a:t>
            </a:r>
            <a:r>
              <a:rPr sz="2400" i="1" spc="-10" dirty="0"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  <a:p>
            <a:pPr marL="38100">
              <a:lnSpc>
                <a:spcPts val="3800"/>
              </a:lnSpc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i="1" spc="-1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Symbol"/>
                <a:cs typeface="Symbol"/>
              </a:rPr>
              <a:t></a:t>
            </a:r>
            <a:r>
              <a:rPr sz="2400" i="1" spc="-10" dirty="0">
                <a:latin typeface="Times New Roman"/>
                <a:cs typeface="Times New Roman"/>
              </a:rPr>
              <a:t>w</a:t>
            </a:r>
            <a:r>
              <a:rPr sz="2400" spc="-10" dirty="0">
                <a:latin typeface="Symbol"/>
                <a:cs typeface="Symbol"/>
              </a:rPr>
              <a:t></a:t>
            </a:r>
            <a:r>
              <a:rPr sz="2400" i="1" spc="-10" dirty="0">
                <a:latin typeface="Times New Roman"/>
                <a:cs typeface="Times New Roman"/>
              </a:rPr>
              <a:t>v</a:t>
            </a:r>
            <a:r>
              <a:rPr sz="2400" spc="-10" dirty="0">
                <a:latin typeface="Symbol"/>
                <a:cs typeface="Symbol"/>
              </a:rPr>
              <a:t></a:t>
            </a:r>
            <a:r>
              <a:rPr sz="2400" i="1" spc="-10" dirty="0"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  <a:p>
            <a:pPr marL="381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i="1" spc="-50" dirty="0"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  <a:p>
            <a:pPr marL="38100">
              <a:lnSpc>
                <a:spcPts val="3800"/>
              </a:lnSpc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i="1" spc="-1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Symbol"/>
                <a:cs typeface="Symbol"/>
              </a:rPr>
              <a:t></a:t>
            </a:r>
            <a:r>
              <a:rPr sz="2400" i="1" spc="-10" dirty="0">
                <a:latin typeface="Times New Roman"/>
                <a:cs typeface="Times New Roman"/>
              </a:rPr>
              <a:t>v</a:t>
            </a:r>
            <a:r>
              <a:rPr sz="2400" spc="-10" dirty="0">
                <a:latin typeface="Symbol"/>
                <a:cs typeface="Symbol"/>
              </a:rPr>
              <a:t></a:t>
            </a:r>
            <a:r>
              <a:rPr sz="2400" i="1" spc="-10" dirty="0">
                <a:latin typeface="Times New Roman"/>
                <a:cs typeface="Times New Roman"/>
              </a:rPr>
              <a:t>w</a:t>
            </a:r>
            <a:r>
              <a:rPr sz="2400" spc="-10" dirty="0">
                <a:latin typeface="Symbol"/>
                <a:cs typeface="Symbol"/>
              </a:rPr>
              <a:t></a:t>
            </a:r>
            <a:r>
              <a:rPr sz="2400" i="1" spc="-10" dirty="0"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  <a:p>
            <a:pPr marL="38100">
              <a:lnSpc>
                <a:spcPts val="4210"/>
              </a:lnSpc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i="1" spc="-1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Symbol"/>
                <a:cs typeface="Symbol"/>
              </a:rPr>
              <a:t></a:t>
            </a:r>
            <a:r>
              <a:rPr sz="2400" i="1" spc="-10" dirty="0">
                <a:latin typeface="Times New Roman"/>
                <a:cs typeface="Times New Roman"/>
              </a:rPr>
              <a:t>w</a:t>
            </a:r>
            <a:r>
              <a:rPr sz="2400" spc="-10" dirty="0">
                <a:latin typeface="Symbol"/>
                <a:cs typeface="Symbol"/>
              </a:rPr>
              <a:t></a:t>
            </a:r>
            <a:r>
              <a:rPr sz="2400" i="1" spc="-10" dirty="0">
                <a:latin typeface="Times New Roman"/>
                <a:cs typeface="Times New Roman"/>
              </a:rPr>
              <a:t>v</a:t>
            </a:r>
            <a:r>
              <a:rPr sz="2400" spc="-10" dirty="0">
                <a:latin typeface="Symbol"/>
                <a:cs typeface="Symbol"/>
              </a:rPr>
              <a:t></a:t>
            </a:r>
            <a:r>
              <a:rPr sz="2400" i="1" spc="-10" dirty="0"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1338580"/>
            <a:ext cx="10025380" cy="135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84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Q.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generic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Ford–Fulkerson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poly-</a:t>
            </a:r>
            <a:r>
              <a:rPr sz="2400" spc="-25" dirty="0">
                <a:latin typeface="Lucida Sans Unicode"/>
                <a:cs typeface="Lucida Sans Unicode"/>
              </a:rPr>
              <a:t>time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input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size?</a:t>
            </a:r>
            <a:endParaRPr sz="2400">
              <a:latin typeface="Lucida Sans Unicode"/>
              <a:cs typeface="Lucida Sans Unicode"/>
            </a:endParaRPr>
          </a:p>
          <a:p>
            <a:pPr marR="1592580" algn="r">
              <a:lnSpc>
                <a:spcPct val="100000"/>
              </a:lnSpc>
              <a:spcBef>
                <a:spcPts val="1610"/>
              </a:spcBef>
            </a:pP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m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,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n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,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and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lang="en-GB" sz="1800" dirty="0">
                <a:solidFill>
                  <a:srgbClr val="8D3124"/>
                </a:solidFill>
                <a:latin typeface="Times New Roman"/>
                <a:cs typeface="Times New Roman"/>
              </a:rPr>
              <a:t>log</a:t>
            </a:r>
            <a:r>
              <a:rPr sz="1800" spc="-1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spc="-50" dirty="0">
                <a:solidFill>
                  <a:srgbClr val="8D3124"/>
                </a:solidFill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  <a:tabLst>
                <a:tab pos="60769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No.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max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capacity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take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≥</a:t>
            </a:r>
            <a:r>
              <a:rPr sz="2400" spc="38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iterations.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280349" y="1753003"/>
            <a:ext cx="392430" cy="241300"/>
            <a:chOff x="9280349" y="1753003"/>
            <a:chExt cx="392430" cy="241300"/>
          </a:xfrm>
        </p:grpSpPr>
        <p:sp>
          <p:nvSpPr>
            <p:cNvPr id="6" name="object 6"/>
            <p:cNvSpPr/>
            <p:nvPr/>
          </p:nvSpPr>
          <p:spPr>
            <a:xfrm>
              <a:off x="9293049" y="1793605"/>
              <a:ext cx="312420" cy="187960"/>
            </a:xfrm>
            <a:custGeom>
              <a:avLst/>
              <a:gdLst/>
              <a:ahLst/>
              <a:cxnLst/>
              <a:rect l="l" t="t" r="r" b="b"/>
              <a:pathLst>
                <a:path w="312420" h="187960">
                  <a:moveTo>
                    <a:pt x="312224" y="0"/>
                  </a:moveTo>
                  <a:lnTo>
                    <a:pt x="301342" y="6548"/>
                  </a:lnTo>
                  <a:lnTo>
                    <a:pt x="0" y="187889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536843" y="1753003"/>
              <a:ext cx="135890" cy="115570"/>
            </a:xfrm>
            <a:custGeom>
              <a:avLst/>
              <a:gdLst/>
              <a:ahLst/>
              <a:cxnLst/>
              <a:rect l="l" t="t" r="r" b="b"/>
              <a:pathLst>
                <a:path w="135890" h="115569">
                  <a:moveTo>
                    <a:pt x="135895" y="0"/>
                  </a:moveTo>
                  <a:lnTo>
                    <a:pt x="0" y="10636"/>
                  </a:lnTo>
                  <a:lnTo>
                    <a:pt x="57548" y="47150"/>
                  </a:lnTo>
                  <a:lnTo>
                    <a:pt x="62867" y="115097"/>
                  </a:lnTo>
                  <a:lnTo>
                    <a:pt x="135895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69830" y="3276600"/>
            <a:ext cx="2665730" cy="7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ts val="2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each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augmenting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path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sends only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1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unit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flow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(#</a:t>
            </a:r>
            <a:r>
              <a:rPr sz="16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augmenting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paths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8D3124"/>
                </a:solidFill>
                <a:latin typeface="Times New Roman"/>
                <a:cs typeface="Times New Roman"/>
              </a:rPr>
              <a:t>2</a:t>
            </a:r>
            <a:r>
              <a:rPr sz="1800" i="1" spc="-25" dirty="0">
                <a:solidFill>
                  <a:srgbClr val="8D3124"/>
                </a:solidFill>
                <a:latin typeface="Times New Roman"/>
                <a:cs typeface="Times New Roman"/>
              </a:rPr>
              <a:t>C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)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05253" y="3622737"/>
            <a:ext cx="654685" cy="121920"/>
            <a:chOff x="3405253" y="3622737"/>
            <a:chExt cx="654685" cy="121920"/>
          </a:xfrm>
        </p:grpSpPr>
        <p:sp>
          <p:nvSpPr>
            <p:cNvPr id="10" name="object 10"/>
            <p:cNvSpPr/>
            <p:nvPr/>
          </p:nvSpPr>
          <p:spPr>
            <a:xfrm>
              <a:off x="3483993" y="3683697"/>
              <a:ext cx="575945" cy="0"/>
            </a:xfrm>
            <a:custGeom>
              <a:avLst/>
              <a:gdLst/>
              <a:ahLst/>
              <a:cxnLst/>
              <a:rect l="l" t="t" r="r" b="b"/>
              <a:pathLst>
                <a:path w="575945">
                  <a:moveTo>
                    <a:pt x="0" y="0"/>
                  </a:moveTo>
                  <a:lnTo>
                    <a:pt x="12700" y="0"/>
                  </a:lnTo>
                  <a:lnTo>
                    <a:pt x="575617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05253" y="362273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60959"/>
                  </a:lnTo>
                  <a:lnTo>
                    <a:pt x="121920" y="121919"/>
                  </a:lnTo>
                  <a:lnTo>
                    <a:pt x="91439" y="6095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175000" y="2984500"/>
            <a:ext cx="0" cy="3014980"/>
          </a:xfrm>
          <a:custGeom>
            <a:avLst/>
            <a:gdLst/>
            <a:ahLst/>
            <a:cxnLst/>
            <a:rect l="l" t="t" r="r" b="b"/>
            <a:pathLst>
              <a:path h="3014979">
                <a:moveTo>
                  <a:pt x="0" y="0"/>
                </a:moveTo>
                <a:lnTo>
                  <a:pt x="0" y="3014648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47379" y="1540633"/>
            <a:ext cx="746220" cy="68580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6267858" y="4131299"/>
            <a:ext cx="5070475" cy="4806950"/>
            <a:chOff x="6267858" y="4131299"/>
            <a:chExt cx="5070475" cy="4806950"/>
          </a:xfrm>
        </p:grpSpPr>
        <p:sp>
          <p:nvSpPr>
            <p:cNvPr id="15" name="object 15"/>
            <p:cNvSpPr/>
            <p:nvPr/>
          </p:nvSpPr>
          <p:spPr>
            <a:xfrm>
              <a:off x="9130533" y="6674041"/>
              <a:ext cx="2188845" cy="2188845"/>
            </a:xfrm>
            <a:custGeom>
              <a:avLst/>
              <a:gdLst/>
              <a:ahLst/>
              <a:cxnLst/>
              <a:rect l="l" t="t" r="r" b="b"/>
              <a:pathLst>
                <a:path w="2188845" h="2188845">
                  <a:moveTo>
                    <a:pt x="0" y="2188638"/>
                  </a:moveTo>
                  <a:lnTo>
                    <a:pt x="13470" y="2175168"/>
                  </a:lnTo>
                  <a:lnTo>
                    <a:pt x="2188639" y="0"/>
                  </a:lnTo>
                </a:path>
              </a:pathLst>
            </a:custGeom>
            <a:ln w="38099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055098" y="8760305"/>
              <a:ext cx="178435" cy="178435"/>
            </a:xfrm>
            <a:custGeom>
              <a:avLst/>
              <a:gdLst/>
              <a:ahLst/>
              <a:cxnLst/>
              <a:rect l="l" t="t" r="r" b="b"/>
              <a:pathLst>
                <a:path w="178434" h="178434">
                  <a:moveTo>
                    <a:pt x="59269" y="0"/>
                  </a:moveTo>
                  <a:lnTo>
                    <a:pt x="0" y="177809"/>
                  </a:lnTo>
                  <a:lnTo>
                    <a:pt x="177810" y="118539"/>
                  </a:lnTo>
                  <a:lnTo>
                    <a:pt x="88905" y="88904"/>
                  </a:lnTo>
                  <a:lnTo>
                    <a:pt x="59269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86908" y="6661934"/>
              <a:ext cx="2190115" cy="2185035"/>
            </a:xfrm>
            <a:custGeom>
              <a:avLst/>
              <a:gdLst/>
              <a:ahLst/>
              <a:cxnLst/>
              <a:rect l="l" t="t" r="r" b="b"/>
              <a:pathLst>
                <a:path w="2190115" h="2185034">
                  <a:moveTo>
                    <a:pt x="2190061" y="2184962"/>
                  </a:moveTo>
                  <a:lnTo>
                    <a:pt x="2176575" y="2171508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74615" y="8744503"/>
              <a:ext cx="178435" cy="177800"/>
            </a:xfrm>
            <a:custGeom>
              <a:avLst/>
              <a:gdLst/>
              <a:ahLst/>
              <a:cxnLst/>
              <a:rect l="l" t="t" r="r" b="b"/>
              <a:pathLst>
                <a:path w="178434" h="177800">
                  <a:moveTo>
                    <a:pt x="118400" y="0"/>
                  </a:moveTo>
                  <a:lnTo>
                    <a:pt x="88869" y="88938"/>
                  </a:lnTo>
                  <a:lnTo>
                    <a:pt x="0" y="118677"/>
                  </a:lnTo>
                  <a:lnTo>
                    <a:pt x="177877" y="177739"/>
                  </a:lnTo>
                  <a:lnTo>
                    <a:pt x="11840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20606" y="6629412"/>
              <a:ext cx="4384040" cy="0"/>
            </a:xfrm>
            <a:custGeom>
              <a:avLst/>
              <a:gdLst/>
              <a:ahLst/>
              <a:cxnLst/>
              <a:rect l="l" t="t" r="r" b="b"/>
              <a:pathLst>
                <a:path w="4384040">
                  <a:moveTo>
                    <a:pt x="2556703" y="0"/>
                  </a:moveTo>
                  <a:lnTo>
                    <a:pt x="4383699" y="0"/>
                  </a:lnTo>
                </a:path>
                <a:path w="4384040">
                  <a:moveTo>
                    <a:pt x="0" y="0"/>
                  </a:moveTo>
                  <a:lnTo>
                    <a:pt x="2074103" y="0"/>
                  </a:lnTo>
                </a:path>
              </a:pathLst>
            </a:custGeom>
            <a:ln w="38116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43346" y="6545583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10" y="83819"/>
                  </a:lnTo>
                  <a:lnTo>
                    <a:pt x="1" y="167639"/>
                  </a:lnTo>
                  <a:lnTo>
                    <a:pt x="167637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98060" y="4232986"/>
              <a:ext cx="2136775" cy="2136775"/>
            </a:xfrm>
            <a:custGeom>
              <a:avLst/>
              <a:gdLst/>
              <a:ahLst/>
              <a:cxnLst/>
              <a:rect l="l" t="t" r="r" b="b"/>
              <a:pathLst>
                <a:path w="2136775" h="2136775">
                  <a:moveTo>
                    <a:pt x="0" y="0"/>
                  </a:moveTo>
                  <a:lnTo>
                    <a:pt x="2123099" y="2123099"/>
                  </a:lnTo>
                  <a:lnTo>
                    <a:pt x="2136570" y="2136569"/>
                  </a:lnTo>
                </a:path>
              </a:pathLst>
            </a:custGeom>
            <a:ln w="38099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32256" y="6267180"/>
              <a:ext cx="178435" cy="178435"/>
            </a:xfrm>
            <a:custGeom>
              <a:avLst/>
              <a:gdLst/>
              <a:ahLst/>
              <a:cxnLst/>
              <a:rect l="l" t="t" r="r" b="b"/>
              <a:pathLst>
                <a:path w="178434" h="178435">
                  <a:moveTo>
                    <a:pt x="118539" y="0"/>
                  </a:moveTo>
                  <a:lnTo>
                    <a:pt x="88905" y="88905"/>
                  </a:lnTo>
                  <a:lnTo>
                    <a:pt x="0" y="118539"/>
                  </a:lnTo>
                  <a:lnTo>
                    <a:pt x="177808" y="177808"/>
                  </a:lnTo>
                  <a:lnTo>
                    <a:pt x="118539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559090" y="4150349"/>
              <a:ext cx="2239645" cy="2182495"/>
            </a:xfrm>
            <a:custGeom>
              <a:avLst/>
              <a:gdLst/>
              <a:ahLst/>
              <a:cxnLst/>
              <a:rect l="l" t="t" r="r" b="b"/>
              <a:pathLst>
                <a:path w="2239645" h="2182495">
                  <a:moveTo>
                    <a:pt x="0" y="2182092"/>
                  </a:moveTo>
                  <a:lnTo>
                    <a:pt x="13644" y="2168797"/>
                  </a:lnTo>
                  <a:lnTo>
                    <a:pt x="2239515" y="0"/>
                  </a:lnTo>
                </a:path>
              </a:pathLst>
            </a:custGeom>
            <a:ln w="38099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82683" y="6229864"/>
              <a:ext cx="179070" cy="177165"/>
            </a:xfrm>
            <a:custGeom>
              <a:avLst/>
              <a:gdLst/>
              <a:ahLst/>
              <a:cxnLst/>
              <a:rect l="l" t="t" r="r" b="b"/>
              <a:pathLst>
                <a:path w="179070" h="177164">
                  <a:moveTo>
                    <a:pt x="61573" y="0"/>
                  </a:moveTo>
                  <a:lnTo>
                    <a:pt x="0" y="177025"/>
                  </a:lnTo>
                  <a:lnTo>
                    <a:pt x="178563" y="120069"/>
                  </a:lnTo>
                  <a:lnTo>
                    <a:pt x="90050" y="89282"/>
                  </a:lnTo>
                  <a:lnTo>
                    <a:pt x="61573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759809" y="6448408"/>
            <a:ext cx="15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166371" y="7534856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287367" y="0"/>
                </a:moveTo>
                <a:lnTo>
                  <a:pt x="0" y="287367"/>
                </a:lnTo>
                <a:lnTo>
                  <a:pt x="341250" y="628618"/>
                </a:lnTo>
                <a:lnTo>
                  <a:pt x="628618" y="341250"/>
                </a:lnTo>
                <a:lnTo>
                  <a:pt x="2873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 rot="2700000">
            <a:off x="7310027" y="7740191"/>
            <a:ext cx="305387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sz="2000" i="1" spc="-60" dirty="0"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584127" y="4918530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287367" y="0"/>
                </a:moveTo>
                <a:lnTo>
                  <a:pt x="0" y="287367"/>
                </a:lnTo>
                <a:lnTo>
                  <a:pt x="341249" y="628618"/>
                </a:lnTo>
                <a:lnTo>
                  <a:pt x="628618" y="341250"/>
                </a:lnTo>
                <a:lnTo>
                  <a:pt x="28736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 rot="2700000">
            <a:off x="9727782" y="5123864"/>
            <a:ext cx="305387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sz="2000" i="1" spc="-60" dirty="0"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67453" y="7596316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341250" y="0"/>
                </a:moveTo>
                <a:lnTo>
                  <a:pt x="0" y="341249"/>
                </a:lnTo>
                <a:lnTo>
                  <a:pt x="287367" y="628616"/>
                </a:lnTo>
                <a:lnTo>
                  <a:pt x="628618" y="287367"/>
                </a:lnTo>
                <a:lnTo>
                  <a:pt x="34125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 rot="18900000">
            <a:off x="9947093" y="7801585"/>
            <a:ext cx="305387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sz="2000" i="1" spc="-60" dirty="0"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329051" y="5000255"/>
            <a:ext cx="628650" cy="628650"/>
          </a:xfrm>
          <a:custGeom>
            <a:avLst/>
            <a:gdLst/>
            <a:ahLst/>
            <a:cxnLst/>
            <a:rect l="l" t="t" r="r" b="b"/>
            <a:pathLst>
              <a:path w="628650" h="628650">
                <a:moveTo>
                  <a:pt x="341249" y="0"/>
                </a:moveTo>
                <a:lnTo>
                  <a:pt x="0" y="341250"/>
                </a:lnTo>
                <a:lnTo>
                  <a:pt x="287367" y="628618"/>
                </a:lnTo>
                <a:lnTo>
                  <a:pt x="628618" y="287367"/>
                </a:lnTo>
                <a:lnTo>
                  <a:pt x="341249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 rot="18900000">
            <a:off x="7508692" y="5205525"/>
            <a:ext cx="305387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sz="2000" i="1" spc="-60" dirty="0"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514553" y="8880522"/>
            <a:ext cx="596900" cy="596900"/>
            <a:chOff x="8514553" y="8880522"/>
            <a:chExt cx="596900" cy="596900"/>
          </a:xfrm>
        </p:grpSpPr>
        <p:sp>
          <p:nvSpPr>
            <p:cNvPr id="35" name="object 35"/>
            <p:cNvSpPr/>
            <p:nvPr/>
          </p:nvSpPr>
          <p:spPr>
            <a:xfrm>
              <a:off x="8527253" y="8893222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42010" y="3347"/>
                  </a:lnTo>
                  <a:lnTo>
                    <a:pt x="199103" y="13391"/>
                  </a:lnTo>
                  <a:lnTo>
                    <a:pt x="157860" y="30129"/>
                  </a:lnTo>
                  <a:lnTo>
                    <a:pt x="119113" y="53564"/>
                  </a:lnTo>
                  <a:lnTo>
                    <a:pt x="83694" y="83694"/>
                  </a:lnTo>
                  <a:lnTo>
                    <a:pt x="53564" y="119113"/>
                  </a:lnTo>
                  <a:lnTo>
                    <a:pt x="30129" y="157860"/>
                  </a:lnTo>
                  <a:lnTo>
                    <a:pt x="13391" y="199103"/>
                  </a:lnTo>
                  <a:lnTo>
                    <a:pt x="3347" y="242010"/>
                  </a:lnTo>
                  <a:lnTo>
                    <a:pt x="0" y="285749"/>
                  </a:lnTo>
                  <a:lnTo>
                    <a:pt x="3347" y="329488"/>
                  </a:lnTo>
                  <a:lnTo>
                    <a:pt x="13391" y="372396"/>
                  </a:lnTo>
                  <a:lnTo>
                    <a:pt x="30129" y="413639"/>
                  </a:lnTo>
                  <a:lnTo>
                    <a:pt x="53564" y="452386"/>
                  </a:lnTo>
                  <a:lnTo>
                    <a:pt x="83694" y="487805"/>
                  </a:lnTo>
                  <a:lnTo>
                    <a:pt x="119113" y="517935"/>
                  </a:lnTo>
                  <a:lnTo>
                    <a:pt x="157860" y="541369"/>
                  </a:lnTo>
                  <a:lnTo>
                    <a:pt x="199103" y="558108"/>
                  </a:lnTo>
                  <a:lnTo>
                    <a:pt x="242010" y="568151"/>
                  </a:lnTo>
                  <a:lnTo>
                    <a:pt x="285750" y="571499"/>
                  </a:lnTo>
                  <a:lnTo>
                    <a:pt x="329489" y="568151"/>
                  </a:lnTo>
                  <a:lnTo>
                    <a:pt x="372396" y="558108"/>
                  </a:lnTo>
                  <a:lnTo>
                    <a:pt x="413639" y="541369"/>
                  </a:lnTo>
                  <a:lnTo>
                    <a:pt x="452386" y="517935"/>
                  </a:lnTo>
                  <a:lnTo>
                    <a:pt x="487805" y="487805"/>
                  </a:lnTo>
                  <a:lnTo>
                    <a:pt x="517935" y="452386"/>
                  </a:lnTo>
                  <a:lnTo>
                    <a:pt x="541370" y="413639"/>
                  </a:lnTo>
                  <a:lnTo>
                    <a:pt x="558108" y="372396"/>
                  </a:lnTo>
                  <a:lnTo>
                    <a:pt x="568152" y="329488"/>
                  </a:lnTo>
                  <a:lnTo>
                    <a:pt x="571500" y="285749"/>
                  </a:lnTo>
                  <a:lnTo>
                    <a:pt x="568152" y="242010"/>
                  </a:lnTo>
                  <a:lnTo>
                    <a:pt x="558108" y="199103"/>
                  </a:lnTo>
                  <a:lnTo>
                    <a:pt x="541370" y="157860"/>
                  </a:lnTo>
                  <a:lnTo>
                    <a:pt x="517935" y="119113"/>
                  </a:lnTo>
                  <a:lnTo>
                    <a:pt x="487805" y="83694"/>
                  </a:lnTo>
                  <a:lnTo>
                    <a:pt x="452386" y="53564"/>
                  </a:lnTo>
                  <a:lnTo>
                    <a:pt x="413639" y="30129"/>
                  </a:lnTo>
                  <a:lnTo>
                    <a:pt x="372396" y="13391"/>
                  </a:lnTo>
                  <a:lnTo>
                    <a:pt x="329489" y="3347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527253" y="8893222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487805" y="83694"/>
                  </a:moveTo>
                  <a:lnTo>
                    <a:pt x="517935" y="119113"/>
                  </a:lnTo>
                  <a:lnTo>
                    <a:pt x="541369" y="157860"/>
                  </a:lnTo>
                  <a:lnTo>
                    <a:pt x="558108" y="199103"/>
                  </a:lnTo>
                  <a:lnTo>
                    <a:pt x="568152" y="242010"/>
                  </a:lnTo>
                  <a:lnTo>
                    <a:pt x="571500" y="285749"/>
                  </a:lnTo>
                  <a:lnTo>
                    <a:pt x="568152" y="329488"/>
                  </a:lnTo>
                  <a:lnTo>
                    <a:pt x="558108" y="372396"/>
                  </a:lnTo>
                  <a:lnTo>
                    <a:pt x="541369" y="413639"/>
                  </a:lnTo>
                  <a:lnTo>
                    <a:pt x="517935" y="452386"/>
                  </a:lnTo>
                  <a:lnTo>
                    <a:pt x="487805" y="487805"/>
                  </a:lnTo>
                  <a:lnTo>
                    <a:pt x="452386" y="517935"/>
                  </a:lnTo>
                  <a:lnTo>
                    <a:pt x="413639" y="541369"/>
                  </a:lnTo>
                  <a:lnTo>
                    <a:pt x="372396" y="558108"/>
                  </a:lnTo>
                  <a:lnTo>
                    <a:pt x="329488" y="568151"/>
                  </a:lnTo>
                  <a:lnTo>
                    <a:pt x="285749" y="571499"/>
                  </a:lnTo>
                  <a:lnTo>
                    <a:pt x="242010" y="568151"/>
                  </a:lnTo>
                  <a:lnTo>
                    <a:pt x="199103" y="558108"/>
                  </a:lnTo>
                  <a:lnTo>
                    <a:pt x="157860" y="541369"/>
                  </a:lnTo>
                  <a:lnTo>
                    <a:pt x="119113" y="517935"/>
                  </a:lnTo>
                  <a:lnTo>
                    <a:pt x="83694" y="487805"/>
                  </a:lnTo>
                  <a:lnTo>
                    <a:pt x="53564" y="452386"/>
                  </a:lnTo>
                  <a:lnTo>
                    <a:pt x="30129" y="413639"/>
                  </a:lnTo>
                  <a:lnTo>
                    <a:pt x="13391" y="372396"/>
                  </a:lnTo>
                  <a:lnTo>
                    <a:pt x="3347" y="329488"/>
                  </a:lnTo>
                  <a:lnTo>
                    <a:pt x="0" y="285749"/>
                  </a:lnTo>
                  <a:lnTo>
                    <a:pt x="3347" y="242010"/>
                  </a:lnTo>
                  <a:lnTo>
                    <a:pt x="13391" y="199103"/>
                  </a:lnTo>
                  <a:lnTo>
                    <a:pt x="30129" y="157860"/>
                  </a:lnTo>
                  <a:lnTo>
                    <a:pt x="53564" y="119113"/>
                  </a:lnTo>
                  <a:lnTo>
                    <a:pt x="83694" y="83694"/>
                  </a:lnTo>
                  <a:lnTo>
                    <a:pt x="119113" y="53564"/>
                  </a:lnTo>
                  <a:lnTo>
                    <a:pt x="157860" y="30129"/>
                  </a:lnTo>
                  <a:lnTo>
                    <a:pt x="199103" y="13391"/>
                  </a:lnTo>
                  <a:lnTo>
                    <a:pt x="242010" y="3347"/>
                  </a:lnTo>
                  <a:lnTo>
                    <a:pt x="285749" y="0"/>
                  </a:lnTo>
                  <a:lnTo>
                    <a:pt x="329488" y="3347"/>
                  </a:lnTo>
                  <a:lnTo>
                    <a:pt x="372396" y="13391"/>
                  </a:lnTo>
                  <a:lnTo>
                    <a:pt x="413639" y="30129"/>
                  </a:lnTo>
                  <a:lnTo>
                    <a:pt x="452386" y="53564"/>
                  </a:lnTo>
                  <a:lnTo>
                    <a:pt x="487805" y="8369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757961" y="8970017"/>
            <a:ext cx="110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0" dirty="0"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527253" y="3798769"/>
            <a:ext cx="596900" cy="596900"/>
            <a:chOff x="8527253" y="3798769"/>
            <a:chExt cx="596900" cy="596900"/>
          </a:xfrm>
        </p:grpSpPr>
        <p:sp>
          <p:nvSpPr>
            <p:cNvPr id="39" name="object 39"/>
            <p:cNvSpPr/>
            <p:nvPr/>
          </p:nvSpPr>
          <p:spPr>
            <a:xfrm>
              <a:off x="8539953" y="381146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42010" y="3347"/>
                  </a:lnTo>
                  <a:lnTo>
                    <a:pt x="199103" y="13391"/>
                  </a:lnTo>
                  <a:lnTo>
                    <a:pt x="157860" y="30129"/>
                  </a:lnTo>
                  <a:lnTo>
                    <a:pt x="119113" y="53564"/>
                  </a:lnTo>
                  <a:lnTo>
                    <a:pt x="83694" y="83694"/>
                  </a:lnTo>
                  <a:lnTo>
                    <a:pt x="53564" y="119113"/>
                  </a:lnTo>
                  <a:lnTo>
                    <a:pt x="30129" y="157860"/>
                  </a:lnTo>
                  <a:lnTo>
                    <a:pt x="13391" y="199103"/>
                  </a:lnTo>
                  <a:lnTo>
                    <a:pt x="3347" y="242010"/>
                  </a:lnTo>
                  <a:lnTo>
                    <a:pt x="0" y="285749"/>
                  </a:lnTo>
                  <a:lnTo>
                    <a:pt x="3347" y="329488"/>
                  </a:lnTo>
                  <a:lnTo>
                    <a:pt x="13391" y="372395"/>
                  </a:lnTo>
                  <a:lnTo>
                    <a:pt x="30129" y="413638"/>
                  </a:lnTo>
                  <a:lnTo>
                    <a:pt x="53564" y="452385"/>
                  </a:lnTo>
                  <a:lnTo>
                    <a:pt x="83694" y="487804"/>
                  </a:lnTo>
                  <a:lnTo>
                    <a:pt x="119113" y="517934"/>
                  </a:lnTo>
                  <a:lnTo>
                    <a:pt x="157860" y="541369"/>
                  </a:lnTo>
                  <a:lnTo>
                    <a:pt x="199103" y="558108"/>
                  </a:lnTo>
                  <a:lnTo>
                    <a:pt x="242010" y="568151"/>
                  </a:lnTo>
                  <a:lnTo>
                    <a:pt x="285750" y="571499"/>
                  </a:lnTo>
                  <a:lnTo>
                    <a:pt x="329489" y="568151"/>
                  </a:lnTo>
                  <a:lnTo>
                    <a:pt x="372396" y="558108"/>
                  </a:lnTo>
                  <a:lnTo>
                    <a:pt x="413639" y="541369"/>
                  </a:lnTo>
                  <a:lnTo>
                    <a:pt x="452386" y="517934"/>
                  </a:lnTo>
                  <a:lnTo>
                    <a:pt x="487805" y="487804"/>
                  </a:lnTo>
                  <a:lnTo>
                    <a:pt x="517935" y="452385"/>
                  </a:lnTo>
                  <a:lnTo>
                    <a:pt x="541370" y="413638"/>
                  </a:lnTo>
                  <a:lnTo>
                    <a:pt x="558108" y="372395"/>
                  </a:lnTo>
                  <a:lnTo>
                    <a:pt x="568152" y="329488"/>
                  </a:lnTo>
                  <a:lnTo>
                    <a:pt x="571500" y="285749"/>
                  </a:lnTo>
                  <a:lnTo>
                    <a:pt x="568152" y="242010"/>
                  </a:lnTo>
                  <a:lnTo>
                    <a:pt x="558108" y="199103"/>
                  </a:lnTo>
                  <a:lnTo>
                    <a:pt x="541370" y="157860"/>
                  </a:lnTo>
                  <a:lnTo>
                    <a:pt x="517935" y="119113"/>
                  </a:lnTo>
                  <a:lnTo>
                    <a:pt x="487805" y="83694"/>
                  </a:lnTo>
                  <a:lnTo>
                    <a:pt x="452386" y="53564"/>
                  </a:lnTo>
                  <a:lnTo>
                    <a:pt x="413639" y="30129"/>
                  </a:lnTo>
                  <a:lnTo>
                    <a:pt x="372396" y="13391"/>
                  </a:lnTo>
                  <a:lnTo>
                    <a:pt x="329489" y="3347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539953" y="381146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487805" y="83694"/>
                  </a:moveTo>
                  <a:lnTo>
                    <a:pt x="517935" y="119113"/>
                  </a:lnTo>
                  <a:lnTo>
                    <a:pt x="541369" y="157860"/>
                  </a:lnTo>
                  <a:lnTo>
                    <a:pt x="558108" y="199103"/>
                  </a:lnTo>
                  <a:lnTo>
                    <a:pt x="568152" y="242010"/>
                  </a:lnTo>
                  <a:lnTo>
                    <a:pt x="571500" y="285749"/>
                  </a:lnTo>
                  <a:lnTo>
                    <a:pt x="568152" y="329488"/>
                  </a:lnTo>
                  <a:lnTo>
                    <a:pt x="558108" y="372396"/>
                  </a:lnTo>
                  <a:lnTo>
                    <a:pt x="541369" y="413639"/>
                  </a:lnTo>
                  <a:lnTo>
                    <a:pt x="517935" y="452386"/>
                  </a:lnTo>
                  <a:lnTo>
                    <a:pt x="487805" y="487805"/>
                  </a:lnTo>
                  <a:lnTo>
                    <a:pt x="452386" y="517935"/>
                  </a:lnTo>
                  <a:lnTo>
                    <a:pt x="413639" y="541369"/>
                  </a:lnTo>
                  <a:lnTo>
                    <a:pt x="372396" y="558108"/>
                  </a:lnTo>
                  <a:lnTo>
                    <a:pt x="329488" y="568151"/>
                  </a:lnTo>
                  <a:lnTo>
                    <a:pt x="285749" y="571499"/>
                  </a:lnTo>
                  <a:lnTo>
                    <a:pt x="242010" y="568151"/>
                  </a:lnTo>
                  <a:lnTo>
                    <a:pt x="199103" y="558108"/>
                  </a:lnTo>
                  <a:lnTo>
                    <a:pt x="157860" y="541369"/>
                  </a:lnTo>
                  <a:lnTo>
                    <a:pt x="119113" y="517935"/>
                  </a:lnTo>
                  <a:lnTo>
                    <a:pt x="83694" y="487805"/>
                  </a:lnTo>
                  <a:lnTo>
                    <a:pt x="53564" y="452386"/>
                  </a:lnTo>
                  <a:lnTo>
                    <a:pt x="30129" y="413639"/>
                  </a:lnTo>
                  <a:lnTo>
                    <a:pt x="13391" y="372396"/>
                  </a:lnTo>
                  <a:lnTo>
                    <a:pt x="3347" y="329488"/>
                  </a:lnTo>
                  <a:lnTo>
                    <a:pt x="0" y="285749"/>
                  </a:lnTo>
                  <a:lnTo>
                    <a:pt x="3347" y="242010"/>
                  </a:lnTo>
                  <a:lnTo>
                    <a:pt x="13391" y="199103"/>
                  </a:lnTo>
                  <a:lnTo>
                    <a:pt x="30129" y="157860"/>
                  </a:lnTo>
                  <a:lnTo>
                    <a:pt x="53564" y="119113"/>
                  </a:lnTo>
                  <a:lnTo>
                    <a:pt x="83694" y="83694"/>
                  </a:lnTo>
                  <a:lnTo>
                    <a:pt x="119113" y="53564"/>
                  </a:lnTo>
                  <a:lnTo>
                    <a:pt x="157860" y="30129"/>
                  </a:lnTo>
                  <a:lnTo>
                    <a:pt x="199103" y="13391"/>
                  </a:lnTo>
                  <a:lnTo>
                    <a:pt x="242010" y="3347"/>
                  </a:lnTo>
                  <a:lnTo>
                    <a:pt x="285749" y="0"/>
                  </a:lnTo>
                  <a:lnTo>
                    <a:pt x="329488" y="3347"/>
                  </a:lnTo>
                  <a:lnTo>
                    <a:pt x="372396" y="13391"/>
                  </a:lnTo>
                  <a:lnTo>
                    <a:pt x="413639" y="30129"/>
                  </a:lnTo>
                  <a:lnTo>
                    <a:pt x="452386" y="53564"/>
                  </a:lnTo>
                  <a:lnTo>
                    <a:pt x="487805" y="8369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753695" y="3888264"/>
            <a:ext cx="144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0" dirty="0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971444" y="6333114"/>
            <a:ext cx="596900" cy="596900"/>
            <a:chOff x="5971444" y="6333114"/>
            <a:chExt cx="596900" cy="596900"/>
          </a:xfrm>
        </p:grpSpPr>
        <p:sp>
          <p:nvSpPr>
            <p:cNvPr id="43" name="object 43"/>
            <p:cNvSpPr/>
            <p:nvPr/>
          </p:nvSpPr>
          <p:spPr>
            <a:xfrm>
              <a:off x="5984144" y="6345814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42010" y="3347"/>
                  </a:lnTo>
                  <a:lnTo>
                    <a:pt x="199103" y="13391"/>
                  </a:lnTo>
                  <a:lnTo>
                    <a:pt x="157860" y="30129"/>
                  </a:lnTo>
                  <a:lnTo>
                    <a:pt x="119113" y="53564"/>
                  </a:lnTo>
                  <a:lnTo>
                    <a:pt x="83694" y="83694"/>
                  </a:lnTo>
                  <a:lnTo>
                    <a:pt x="53564" y="119113"/>
                  </a:lnTo>
                  <a:lnTo>
                    <a:pt x="30129" y="157860"/>
                  </a:lnTo>
                  <a:lnTo>
                    <a:pt x="13391" y="199103"/>
                  </a:lnTo>
                  <a:lnTo>
                    <a:pt x="3347" y="242010"/>
                  </a:lnTo>
                  <a:lnTo>
                    <a:pt x="0" y="285750"/>
                  </a:lnTo>
                  <a:lnTo>
                    <a:pt x="3347" y="329489"/>
                  </a:lnTo>
                  <a:lnTo>
                    <a:pt x="13391" y="372396"/>
                  </a:lnTo>
                  <a:lnTo>
                    <a:pt x="30129" y="413639"/>
                  </a:lnTo>
                  <a:lnTo>
                    <a:pt x="53564" y="452386"/>
                  </a:lnTo>
                  <a:lnTo>
                    <a:pt x="83694" y="487805"/>
                  </a:lnTo>
                  <a:lnTo>
                    <a:pt x="119113" y="517935"/>
                  </a:lnTo>
                  <a:lnTo>
                    <a:pt x="157860" y="541370"/>
                  </a:lnTo>
                  <a:lnTo>
                    <a:pt x="199103" y="558108"/>
                  </a:lnTo>
                  <a:lnTo>
                    <a:pt x="242010" y="568152"/>
                  </a:lnTo>
                  <a:lnTo>
                    <a:pt x="285750" y="571499"/>
                  </a:lnTo>
                  <a:lnTo>
                    <a:pt x="329489" y="568152"/>
                  </a:lnTo>
                  <a:lnTo>
                    <a:pt x="372396" y="558108"/>
                  </a:lnTo>
                  <a:lnTo>
                    <a:pt x="413639" y="541370"/>
                  </a:lnTo>
                  <a:lnTo>
                    <a:pt x="452386" y="517935"/>
                  </a:lnTo>
                  <a:lnTo>
                    <a:pt x="487805" y="487805"/>
                  </a:lnTo>
                  <a:lnTo>
                    <a:pt x="517935" y="452386"/>
                  </a:lnTo>
                  <a:lnTo>
                    <a:pt x="541370" y="413639"/>
                  </a:lnTo>
                  <a:lnTo>
                    <a:pt x="558108" y="372396"/>
                  </a:lnTo>
                  <a:lnTo>
                    <a:pt x="568152" y="329489"/>
                  </a:lnTo>
                  <a:lnTo>
                    <a:pt x="571500" y="285750"/>
                  </a:lnTo>
                  <a:lnTo>
                    <a:pt x="568152" y="242010"/>
                  </a:lnTo>
                  <a:lnTo>
                    <a:pt x="558108" y="199103"/>
                  </a:lnTo>
                  <a:lnTo>
                    <a:pt x="541370" y="157860"/>
                  </a:lnTo>
                  <a:lnTo>
                    <a:pt x="517935" y="119113"/>
                  </a:lnTo>
                  <a:lnTo>
                    <a:pt x="487805" y="83694"/>
                  </a:lnTo>
                  <a:lnTo>
                    <a:pt x="452386" y="53564"/>
                  </a:lnTo>
                  <a:lnTo>
                    <a:pt x="413639" y="30129"/>
                  </a:lnTo>
                  <a:lnTo>
                    <a:pt x="372396" y="13391"/>
                  </a:lnTo>
                  <a:lnTo>
                    <a:pt x="329489" y="3347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84144" y="6345814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487805" y="83694"/>
                  </a:moveTo>
                  <a:lnTo>
                    <a:pt x="517935" y="119113"/>
                  </a:lnTo>
                  <a:lnTo>
                    <a:pt x="541369" y="157860"/>
                  </a:lnTo>
                  <a:lnTo>
                    <a:pt x="558108" y="199103"/>
                  </a:lnTo>
                  <a:lnTo>
                    <a:pt x="568152" y="242010"/>
                  </a:lnTo>
                  <a:lnTo>
                    <a:pt x="571500" y="285749"/>
                  </a:lnTo>
                  <a:lnTo>
                    <a:pt x="568152" y="329488"/>
                  </a:lnTo>
                  <a:lnTo>
                    <a:pt x="558108" y="372395"/>
                  </a:lnTo>
                  <a:lnTo>
                    <a:pt x="541369" y="413639"/>
                  </a:lnTo>
                  <a:lnTo>
                    <a:pt x="517935" y="452386"/>
                  </a:lnTo>
                  <a:lnTo>
                    <a:pt x="487805" y="487804"/>
                  </a:lnTo>
                  <a:lnTo>
                    <a:pt x="452386" y="517935"/>
                  </a:lnTo>
                  <a:lnTo>
                    <a:pt x="413639" y="541369"/>
                  </a:lnTo>
                  <a:lnTo>
                    <a:pt x="372396" y="558108"/>
                  </a:lnTo>
                  <a:lnTo>
                    <a:pt x="329488" y="568151"/>
                  </a:lnTo>
                  <a:lnTo>
                    <a:pt x="285749" y="571499"/>
                  </a:lnTo>
                  <a:lnTo>
                    <a:pt x="242010" y="568151"/>
                  </a:lnTo>
                  <a:lnTo>
                    <a:pt x="199103" y="558108"/>
                  </a:lnTo>
                  <a:lnTo>
                    <a:pt x="157860" y="541369"/>
                  </a:lnTo>
                  <a:lnTo>
                    <a:pt x="119113" y="517935"/>
                  </a:lnTo>
                  <a:lnTo>
                    <a:pt x="83694" y="487804"/>
                  </a:lnTo>
                  <a:lnTo>
                    <a:pt x="53564" y="452386"/>
                  </a:lnTo>
                  <a:lnTo>
                    <a:pt x="30129" y="413639"/>
                  </a:lnTo>
                  <a:lnTo>
                    <a:pt x="13391" y="372395"/>
                  </a:lnTo>
                  <a:lnTo>
                    <a:pt x="3347" y="329488"/>
                  </a:lnTo>
                  <a:lnTo>
                    <a:pt x="0" y="285749"/>
                  </a:lnTo>
                  <a:lnTo>
                    <a:pt x="3347" y="242010"/>
                  </a:lnTo>
                  <a:lnTo>
                    <a:pt x="13391" y="199103"/>
                  </a:lnTo>
                  <a:lnTo>
                    <a:pt x="30129" y="157860"/>
                  </a:lnTo>
                  <a:lnTo>
                    <a:pt x="53564" y="119113"/>
                  </a:lnTo>
                  <a:lnTo>
                    <a:pt x="83694" y="83694"/>
                  </a:lnTo>
                  <a:lnTo>
                    <a:pt x="119113" y="53564"/>
                  </a:lnTo>
                  <a:lnTo>
                    <a:pt x="157860" y="30129"/>
                  </a:lnTo>
                  <a:lnTo>
                    <a:pt x="199103" y="13391"/>
                  </a:lnTo>
                  <a:lnTo>
                    <a:pt x="242010" y="3347"/>
                  </a:lnTo>
                  <a:lnTo>
                    <a:pt x="285749" y="0"/>
                  </a:lnTo>
                  <a:lnTo>
                    <a:pt x="329488" y="3347"/>
                  </a:lnTo>
                  <a:lnTo>
                    <a:pt x="372396" y="13391"/>
                  </a:lnTo>
                  <a:lnTo>
                    <a:pt x="413639" y="30129"/>
                  </a:lnTo>
                  <a:lnTo>
                    <a:pt x="452386" y="53564"/>
                  </a:lnTo>
                  <a:lnTo>
                    <a:pt x="487805" y="8369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189552" y="6424395"/>
            <a:ext cx="161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0" dirty="0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1055339" y="6342043"/>
            <a:ext cx="596900" cy="596900"/>
            <a:chOff x="11055339" y="6342043"/>
            <a:chExt cx="596900" cy="596900"/>
          </a:xfrm>
        </p:grpSpPr>
        <p:sp>
          <p:nvSpPr>
            <p:cNvPr id="47" name="object 47"/>
            <p:cNvSpPr/>
            <p:nvPr/>
          </p:nvSpPr>
          <p:spPr>
            <a:xfrm>
              <a:off x="11068039" y="6354743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42010" y="3347"/>
                  </a:lnTo>
                  <a:lnTo>
                    <a:pt x="199103" y="13391"/>
                  </a:lnTo>
                  <a:lnTo>
                    <a:pt x="157860" y="30129"/>
                  </a:lnTo>
                  <a:lnTo>
                    <a:pt x="119113" y="53564"/>
                  </a:lnTo>
                  <a:lnTo>
                    <a:pt x="83694" y="83694"/>
                  </a:lnTo>
                  <a:lnTo>
                    <a:pt x="53564" y="119113"/>
                  </a:lnTo>
                  <a:lnTo>
                    <a:pt x="30129" y="157860"/>
                  </a:lnTo>
                  <a:lnTo>
                    <a:pt x="13391" y="199103"/>
                  </a:lnTo>
                  <a:lnTo>
                    <a:pt x="3347" y="242010"/>
                  </a:lnTo>
                  <a:lnTo>
                    <a:pt x="0" y="285750"/>
                  </a:lnTo>
                  <a:lnTo>
                    <a:pt x="3347" y="329489"/>
                  </a:lnTo>
                  <a:lnTo>
                    <a:pt x="13391" y="372396"/>
                  </a:lnTo>
                  <a:lnTo>
                    <a:pt x="30129" y="413639"/>
                  </a:lnTo>
                  <a:lnTo>
                    <a:pt x="53564" y="452386"/>
                  </a:lnTo>
                  <a:lnTo>
                    <a:pt x="83694" y="487805"/>
                  </a:lnTo>
                  <a:lnTo>
                    <a:pt x="119113" y="517935"/>
                  </a:lnTo>
                  <a:lnTo>
                    <a:pt x="157860" y="541370"/>
                  </a:lnTo>
                  <a:lnTo>
                    <a:pt x="199103" y="558108"/>
                  </a:lnTo>
                  <a:lnTo>
                    <a:pt x="242010" y="568152"/>
                  </a:lnTo>
                  <a:lnTo>
                    <a:pt x="285749" y="571499"/>
                  </a:lnTo>
                  <a:lnTo>
                    <a:pt x="329489" y="568152"/>
                  </a:lnTo>
                  <a:lnTo>
                    <a:pt x="372396" y="558108"/>
                  </a:lnTo>
                  <a:lnTo>
                    <a:pt x="413639" y="541370"/>
                  </a:lnTo>
                  <a:lnTo>
                    <a:pt x="452386" y="517935"/>
                  </a:lnTo>
                  <a:lnTo>
                    <a:pt x="487805" y="487805"/>
                  </a:lnTo>
                  <a:lnTo>
                    <a:pt x="517935" y="452386"/>
                  </a:lnTo>
                  <a:lnTo>
                    <a:pt x="541370" y="413639"/>
                  </a:lnTo>
                  <a:lnTo>
                    <a:pt x="558108" y="372396"/>
                  </a:lnTo>
                  <a:lnTo>
                    <a:pt x="568152" y="329489"/>
                  </a:lnTo>
                  <a:lnTo>
                    <a:pt x="571500" y="285750"/>
                  </a:lnTo>
                  <a:lnTo>
                    <a:pt x="568152" y="242010"/>
                  </a:lnTo>
                  <a:lnTo>
                    <a:pt x="558108" y="199103"/>
                  </a:lnTo>
                  <a:lnTo>
                    <a:pt x="541370" y="157860"/>
                  </a:lnTo>
                  <a:lnTo>
                    <a:pt x="517935" y="119113"/>
                  </a:lnTo>
                  <a:lnTo>
                    <a:pt x="487805" y="83694"/>
                  </a:lnTo>
                  <a:lnTo>
                    <a:pt x="452386" y="53564"/>
                  </a:lnTo>
                  <a:lnTo>
                    <a:pt x="413639" y="30129"/>
                  </a:lnTo>
                  <a:lnTo>
                    <a:pt x="372396" y="13391"/>
                  </a:lnTo>
                  <a:lnTo>
                    <a:pt x="329489" y="3347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068039" y="6354743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487805" y="83694"/>
                  </a:moveTo>
                  <a:lnTo>
                    <a:pt x="517935" y="119113"/>
                  </a:lnTo>
                  <a:lnTo>
                    <a:pt x="541369" y="157860"/>
                  </a:lnTo>
                  <a:lnTo>
                    <a:pt x="558108" y="199103"/>
                  </a:lnTo>
                  <a:lnTo>
                    <a:pt x="568152" y="242010"/>
                  </a:lnTo>
                  <a:lnTo>
                    <a:pt x="571500" y="285749"/>
                  </a:lnTo>
                  <a:lnTo>
                    <a:pt x="568152" y="329488"/>
                  </a:lnTo>
                  <a:lnTo>
                    <a:pt x="558108" y="372395"/>
                  </a:lnTo>
                  <a:lnTo>
                    <a:pt x="541369" y="413639"/>
                  </a:lnTo>
                  <a:lnTo>
                    <a:pt x="517935" y="452386"/>
                  </a:lnTo>
                  <a:lnTo>
                    <a:pt x="487805" y="487804"/>
                  </a:lnTo>
                  <a:lnTo>
                    <a:pt x="452386" y="517935"/>
                  </a:lnTo>
                  <a:lnTo>
                    <a:pt x="413639" y="541369"/>
                  </a:lnTo>
                  <a:lnTo>
                    <a:pt x="372396" y="558108"/>
                  </a:lnTo>
                  <a:lnTo>
                    <a:pt x="329488" y="568151"/>
                  </a:lnTo>
                  <a:lnTo>
                    <a:pt x="285749" y="571499"/>
                  </a:lnTo>
                  <a:lnTo>
                    <a:pt x="242010" y="568151"/>
                  </a:lnTo>
                  <a:lnTo>
                    <a:pt x="199103" y="558108"/>
                  </a:lnTo>
                  <a:lnTo>
                    <a:pt x="157860" y="541369"/>
                  </a:lnTo>
                  <a:lnTo>
                    <a:pt x="119113" y="517935"/>
                  </a:lnTo>
                  <a:lnTo>
                    <a:pt x="83694" y="487804"/>
                  </a:lnTo>
                  <a:lnTo>
                    <a:pt x="53564" y="452386"/>
                  </a:lnTo>
                  <a:lnTo>
                    <a:pt x="30129" y="413639"/>
                  </a:lnTo>
                  <a:lnTo>
                    <a:pt x="13391" y="372395"/>
                  </a:lnTo>
                  <a:lnTo>
                    <a:pt x="3347" y="329488"/>
                  </a:lnTo>
                  <a:lnTo>
                    <a:pt x="0" y="285749"/>
                  </a:lnTo>
                  <a:lnTo>
                    <a:pt x="3347" y="242010"/>
                  </a:lnTo>
                  <a:lnTo>
                    <a:pt x="13391" y="199103"/>
                  </a:lnTo>
                  <a:lnTo>
                    <a:pt x="30129" y="157860"/>
                  </a:lnTo>
                  <a:lnTo>
                    <a:pt x="53564" y="119113"/>
                  </a:lnTo>
                  <a:lnTo>
                    <a:pt x="83694" y="83694"/>
                  </a:lnTo>
                  <a:lnTo>
                    <a:pt x="119113" y="53564"/>
                  </a:lnTo>
                  <a:lnTo>
                    <a:pt x="157860" y="30129"/>
                  </a:lnTo>
                  <a:lnTo>
                    <a:pt x="199103" y="13391"/>
                  </a:lnTo>
                  <a:lnTo>
                    <a:pt x="242010" y="3347"/>
                  </a:lnTo>
                  <a:lnTo>
                    <a:pt x="285749" y="0"/>
                  </a:lnTo>
                  <a:lnTo>
                    <a:pt x="329488" y="3347"/>
                  </a:lnTo>
                  <a:lnTo>
                    <a:pt x="372396" y="13391"/>
                  </a:lnTo>
                  <a:lnTo>
                    <a:pt x="413639" y="30129"/>
                  </a:lnTo>
                  <a:lnTo>
                    <a:pt x="452386" y="53564"/>
                  </a:lnTo>
                  <a:lnTo>
                    <a:pt x="487805" y="8369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1239440" y="6430943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0" dirty="0">
                <a:latin typeface="Times New Roman"/>
                <a:cs typeface="Times New Roman"/>
              </a:rPr>
              <a:t>w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500" y="99049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663163" y="232962"/>
            <a:ext cx="490220" cy="579755"/>
            <a:chOff x="11663163" y="232962"/>
            <a:chExt cx="490220" cy="579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362" y="469167"/>
              <a:ext cx="97795" cy="98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163" y="232962"/>
              <a:ext cx="489949" cy="5795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58802" y="1219200"/>
            <a:ext cx="10839450" cy="4152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100"/>
              </a:spcBef>
            </a:pPr>
            <a:r>
              <a:rPr sz="2400" b="1" spc="55" dirty="0">
                <a:latin typeface="Tahoma"/>
                <a:cs typeface="Tahoma"/>
              </a:rPr>
              <a:t>The</a:t>
            </a:r>
            <a:r>
              <a:rPr sz="2400" b="1" spc="13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Ford–Fulkerson</a:t>
            </a:r>
            <a:r>
              <a:rPr sz="2400" b="1" spc="13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algorithm</a:t>
            </a:r>
            <a:r>
              <a:rPr sz="2400" b="1" spc="135" dirty="0">
                <a:latin typeface="Tahoma"/>
                <a:cs typeface="Tahoma"/>
              </a:rPr>
              <a:t> </a:t>
            </a:r>
            <a:r>
              <a:rPr sz="2400" b="1" spc="80" dirty="0">
                <a:latin typeface="Tahoma"/>
                <a:cs typeface="Tahoma"/>
              </a:rPr>
              <a:t>is</a:t>
            </a:r>
            <a:r>
              <a:rPr sz="2400" b="1" spc="13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guaranteed</a:t>
            </a:r>
            <a:r>
              <a:rPr sz="2400" b="1" spc="13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to</a:t>
            </a:r>
            <a:r>
              <a:rPr sz="2400" b="1" spc="13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terminate</a:t>
            </a:r>
            <a:r>
              <a:rPr sz="2400" b="1" spc="130" dirty="0">
                <a:latin typeface="Tahoma"/>
                <a:cs typeface="Tahoma"/>
              </a:rPr>
              <a:t> </a:t>
            </a:r>
            <a:r>
              <a:rPr sz="2400" b="1" spc="65" dirty="0">
                <a:latin typeface="Tahoma"/>
                <a:cs typeface="Tahoma"/>
              </a:rPr>
              <a:t>if</a:t>
            </a:r>
            <a:r>
              <a:rPr sz="2400" b="1" spc="13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the</a:t>
            </a:r>
            <a:r>
              <a:rPr sz="2400" b="1" spc="135" dirty="0">
                <a:latin typeface="Tahoma"/>
                <a:cs typeface="Tahoma"/>
              </a:rPr>
              <a:t> </a:t>
            </a:r>
            <a:r>
              <a:rPr sz="2400" b="1" spc="-20" dirty="0">
                <a:latin typeface="Tahoma"/>
                <a:cs typeface="Tahoma"/>
              </a:rPr>
              <a:t>edge </a:t>
            </a:r>
            <a:r>
              <a:rPr sz="2400" b="1" dirty="0">
                <a:latin typeface="Tahoma"/>
                <a:cs typeface="Tahoma"/>
              </a:rPr>
              <a:t>capacities</a:t>
            </a:r>
            <a:r>
              <a:rPr sz="2400" b="1" spc="16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are</a:t>
            </a:r>
            <a:r>
              <a:rPr sz="2400" b="1" spc="160" dirty="0">
                <a:latin typeface="Tahoma"/>
                <a:cs typeface="Tahoma"/>
              </a:rPr>
              <a:t> </a:t>
            </a:r>
            <a:r>
              <a:rPr sz="2400" b="1" spc="-50" dirty="0">
                <a:latin typeface="Tahoma"/>
                <a:cs typeface="Tahoma"/>
              </a:rPr>
              <a:t>…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2400">
              <a:latin typeface="Tahoma"/>
              <a:cs typeface="Tahoma"/>
            </a:endParaRPr>
          </a:p>
          <a:p>
            <a:pPr marL="1125220" indent="-752475">
              <a:lnSpc>
                <a:spcPct val="100000"/>
              </a:lnSpc>
              <a:buClr>
                <a:srgbClr val="005493"/>
              </a:buClr>
              <a:buFont typeface="Arial"/>
              <a:buAutoNum type="alphaUcPeriod"/>
              <a:tabLst>
                <a:tab pos="1125220" algn="l"/>
              </a:tabLst>
            </a:pPr>
            <a:r>
              <a:rPr sz="2400" dirty="0">
                <a:latin typeface="Lucida Sans Unicode"/>
                <a:cs typeface="Lucida Sans Unicode"/>
              </a:rPr>
              <a:t>Rational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numbers.</a:t>
            </a:r>
            <a:endParaRPr sz="2400">
              <a:latin typeface="Lucida Sans Unicode"/>
              <a:cs typeface="Lucida Sans Unicode"/>
            </a:endParaRPr>
          </a:p>
          <a:p>
            <a:pPr marL="1125220" indent="-75247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Arial"/>
              <a:buAutoNum type="alphaUcPeriod"/>
              <a:tabLst>
                <a:tab pos="1125220" algn="l"/>
              </a:tabLst>
            </a:pPr>
            <a:r>
              <a:rPr sz="2400" dirty="0">
                <a:latin typeface="Lucida Sans Unicode"/>
                <a:cs typeface="Lucida Sans Unicode"/>
              </a:rPr>
              <a:t>Real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numbers.</a:t>
            </a:r>
            <a:endParaRPr sz="2400">
              <a:latin typeface="Lucida Sans Unicode"/>
              <a:cs typeface="Lucida Sans Unicode"/>
            </a:endParaRPr>
          </a:p>
          <a:p>
            <a:pPr marL="1125220" indent="-75247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Arial"/>
              <a:buAutoNum type="alphaUcPeriod"/>
              <a:tabLst>
                <a:tab pos="1125220" algn="l"/>
              </a:tabLst>
            </a:pPr>
            <a:r>
              <a:rPr sz="2400" dirty="0">
                <a:latin typeface="Lucida Sans Unicode"/>
                <a:cs typeface="Lucida Sans Unicode"/>
              </a:rPr>
              <a:t>Both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B.</a:t>
            </a:r>
            <a:endParaRPr sz="2400">
              <a:latin typeface="Lucida Sans Unicode"/>
              <a:cs typeface="Lucida Sans Unicode"/>
            </a:endParaRPr>
          </a:p>
          <a:p>
            <a:pPr marL="1116965" indent="-74422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Arial"/>
              <a:buAutoNum type="alphaUcPeriod"/>
              <a:tabLst>
                <a:tab pos="1116965" algn="l"/>
              </a:tabLst>
            </a:pPr>
            <a:r>
              <a:rPr sz="2400" dirty="0">
                <a:latin typeface="Lucida Sans Unicode"/>
                <a:cs typeface="Lucida Sans Unicode"/>
              </a:rPr>
              <a:t>Neither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B.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58802" y="354235"/>
            <a:ext cx="3558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3490" algn="l"/>
              </a:tabLst>
            </a:pPr>
            <a:r>
              <a:rPr spc="90" dirty="0"/>
              <a:t>Network</a:t>
            </a:r>
            <a:r>
              <a:rPr spc="114" dirty="0"/>
              <a:t> </a:t>
            </a:r>
            <a:r>
              <a:rPr spc="55" dirty="0"/>
              <a:t>flow:</a:t>
            </a:r>
            <a:r>
              <a:rPr dirty="0"/>
              <a:t>	</a:t>
            </a:r>
            <a:r>
              <a:rPr spc="65" dirty="0"/>
              <a:t>quiz</a:t>
            </a:r>
            <a:r>
              <a:rPr spc="85" dirty="0"/>
              <a:t> </a:t>
            </a:r>
            <a:r>
              <a:rPr spc="105" dirty="0"/>
              <a:t>4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016000" y="2870200"/>
            <a:ext cx="685800" cy="685800"/>
            <a:chOff x="1016000" y="2870200"/>
            <a:chExt cx="685800" cy="685800"/>
          </a:xfrm>
        </p:grpSpPr>
        <p:sp>
          <p:nvSpPr>
            <p:cNvPr id="10" name="object 10"/>
            <p:cNvSpPr/>
            <p:nvPr/>
          </p:nvSpPr>
          <p:spPr>
            <a:xfrm>
              <a:off x="1054100" y="29083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508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4100" y="29083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76200">
              <a:solidFill>
                <a:srgbClr val="FBE8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807607" y="3101624"/>
            <a:ext cx="5855970" cy="857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0"/>
              </a:lnSpc>
            </a:pPr>
            <a:r>
              <a:rPr sz="1600" dirty="0">
                <a:solidFill>
                  <a:srgbClr val="A34431"/>
                </a:solidFill>
                <a:latin typeface="Lucida Sans Unicode"/>
                <a:cs typeface="Lucida Sans Unicode"/>
              </a:rPr>
              <a:t>Let</a:t>
            </a:r>
            <a:r>
              <a:rPr sz="1600" spc="-20" dirty="0">
                <a:solidFill>
                  <a:srgbClr val="A34431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A34431"/>
                </a:solidFill>
                <a:latin typeface="Times New Roman"/>
                <a:cs typeface="Times New Roman"/>
              </a:rPr>
              <a:t>D</a:t>
            </a:r>
            <a:r>
              <a:rPr sz="1800" i="1" spc="40" dirty="0">
                <a:solidFill>
                  <a:srgbClr val="A3443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A34431"/>
                </a:solidFill>
                <a:latin typeface="Lucida Sans Unicode"/>
                <a:cs typeface="Lucida Sans Unicode"/>
              </a:rPr>
              <a:t>denote</a:t>
            </a:r>
            <a:r>
              <a:rPr sz="1600" spc="-20" dirty="0">
                <a:solidFill>
                  <a:srgbClr val="A34431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A34431"/>
                </a:solidFill>
                <a:latin typeface="Lucida Sans Unicode"/>
                <a:cs typeface="Lucida Sans Unicode"/>
              </a:rPr>
              <a:t>the</a:t>
            </a:r>
            <a:r>
              <a:rPr sz="1600" spc="-20" dirty="0">
                <a:solidFill>
                  <a:srgbClr val="A34431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A34431"/>
                </a:solidFill>
                <a:latin typeface="Lucida Sans Unicode"/>
                <a:cs typeface="Lucida Sans Unicode"/>
              </a:rPr>
              <a:t>product</a:t>
            </a:r>
            <a:r>
              <a:rPr sz="1600" spc="-20" dirty="0">
                <a:solidFill>
                  <a:srgbClr val="A34431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A34431"/>
                </a:solidFill>
                <a:latin typeface="Lucida Sans Unicode"/>
                <a:cs typeface="Lucida Sans Unicode"/>
              </a:rPr>
              <a:t>(or</a:t>
            </a:r>
            <a:r>
              <a:rPr sz="1600" spc="-20" dirty="0">
                <a:solidFill>
                  <a:srgbClr val="A34431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A34431"/>
                </a:solidFill>
                <a:latin typeface="Lucida Sans Unicode"/>
                <a:cs typeface="Lucida Sans Unicode"/>
              </a:rPr>
              <a:t>lcm)</a:t>
            </a:r>
            <a:r>
              <a:rPr sz="1600" spc="-20" dirty="0">
                <a:solidFill>
                  <a:srgbClr val="A34431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A34431"/>
                </a:solidFill>
                <a:latin typeface="Lucida Sans Unicode"/>
                <a:cs typeface="Lucida Sans Unicode"/>
              </a:rPr>
              <a:t>of</a:t>
            </a:r>
            <a:r>
              <a:rPr sz="1600" spc="-20" dirty="0">
                <a:solidFill>
                  <a:srgbClr val="A34431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A34431"/>
                </a:solidFill>
                <a:latin typeface="Lucida Sans Unicode"/>
                <a:cs typeface="Lucida Sans Unicode"/>
              </a:rPr>
              <a:t>the</a:t>
            </a:r>
            <a:r>
              <a:rPr sz="1600" spc="-20" dirty="0">
                <a:solidFill>
                  <a:srgbClr val="A34431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A34431"/>
                </a:solidFill>
                <a:latin typeface="Lucida Sans Unicode"/>
                <a:cs typeface="Lucida Sans Unicode"/>
              </a:rPr>
              <a:t>denominators.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r>
              <a:rPr sz="1600" dirty="0">
                <a:solidFill>
                  <a:srgbClr val="A34431"/>
                </a:solidFill>
                <a:latin typeface="Lucida Sans Unicode"/>
                <a:cs typeface="Lucida Sans Unicode"/>
              </a:rPr>
              <a:t>Then,</a:t>
            </a:r>
            <a:r>
              <a:rPr sz="1600" spc="35" dirty="0">
                <a:solidFill>
                  <a:srgbClr val="A34431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A34431"/>
                </a:solidFill>
                <a:latin typeface="Lucida Sans Unicode"/>
                <a:cs typeface="Lucida Sans Unicode"/>
              </a:rPr>
              <a:t>every</a:t>
            </a:r>
            <a:r>
              <a:rPr sz="1600" spc="40" dirty="0">
                <a:solidFill>
                  <a:srgbClr val="A34431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A34431"/>
                </a:solidFill>
                <a:latin typeface="Lucida Sans Unicode"/>
                <a:cs typeface="Lucida Sans Unicode"/>
              </a:rPr>
              <a:t>edge</a:t>
            </a:r>
            <a:r>
              <a:rPr sz="1600" spc="40" dirty="0">
                <a:solidFill>
                  <a:srgbClr val="A34431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A34431"/>
                </a:solidFill>
                <a:latin typeface="Lucida Sans Unicode"/>
                <a:cs typeface="Lucida Sans Unicode"/>
              </a:rPr>
              <a:t>flow</a:t>
            </a:r>
            <a:r>
              <a:rPr sz="1600" spc="40" dirty="0">
                <a:solidFill>
                  <a:srgbClr val="A34431"/>
                </a:solidFill>
                <a:latin typeface="Lucida Sans Unicode"/>
                <a:cs typeface="Lucida Sans Unicode"/>
              </a:rPr>
              <a:t> </a:t>
            </a:r>
            <a:r>
              <a:rPr sz="1700" i="1" dirty="0">
                <a:solidFill>
                  <a:srgbClr val="A34431"/>
                </a:solidFill>
                <a:latin typeface="Times New Roman"/>
                <a:cs typeface="Times New Roman"/>
              </a:rPr>
              <a:t>f</a:t>
            </a:r>
            <a:r>
              <a:rPr sz="1700" i="1" spc="-60" dirty="0">
                <a:solidFill>
                  <a:srgbClr val="A34431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A34431"/>
                </a:solidFill>
                <a:latin typeface="Times New Roman"/>
                <a:cs typeface="Times New Roman"/>
              </a:rPr>
              <a:t>(</a:t>
            </a:r>
            <a:r>
              <a:rPr sz="1700" i="1" dirty="0">
                <a:solidFill>
                  <a:srgbClr val="A34431"/>
                </a:solidFill>
                <a:latin typeface="Times New Roman"/>
                <a:cs typeface="Times New Roman"/>
              </a:rPr>
              <a:t>e</a:t>
            </a:r>
            <a:r>
              <a:rPr sz="1700" dirty="0">
                <a:solidFill>
                  <a:srgbClr val="A34431"/>
                </a:solidFill>
                <a:latin typeface="Times New Roman"/>
                <a:cs typeface="Times New Roman"/>
              </a:rPr>
              <a:t>)</a:t>
            </a:r>
            <a:r>
              <a:rPr sz="1700" spc="10" dirty="0">
                <a:solidFill>
                  <a:srgbClr val="A3443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A34431"/>
                </a:solidFill>
                <a:latin typeface="Lucida Sans Unicode"/>
                <a:cs typeface="Lucida Sans Unicode"/>
              </a:rPr>
              <a:t>and</a:t>
            </a:r>
            <a:r>
              <a:rPr sz="1600" spc="40" dirty="0">
                <a:solidFill>
                  <a:srgbClr val="A34431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A34431"/>
                </a:solidFill>
                <a:latin typeface="Lucida Sans Unicode"/>
                <a:cs typeface="Lucida Sans Unicode"/>
              </a:rPr>
              <a:t>every</a:t>
            </a:r>
            <a:r>
              <a:rPr sz="1600" spc="40" dirty="0">
                <a:solidFill>
                  <a:srgbClr val="A34431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A34431"/>
                </a:solidFill>
                <a:latin typeface="Lucida Sans Unicode"/>
                <a:cs typeface="Lucida Sans Unicode"/>
              </a:rPr>
              <a:t>residual</a:t>
            </a:r>
            <a:r>
              <a:rPr sz="1600" spc="40" dirty="0">
                <a:solidFill>
                  <a:srgbClr val="A34431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A34431"/>
                </a:solidFill>
                <a:latin typeface="Lucida Sans Unicode"/>
                <a:cs typeface="Lucida Sans Unicode"/>
              </a:rPr>
              <a:t>capacity</a:t>
            </a:r>
            <a:r>
              <a:rPr sz="1600" spc="35" dirty="0">
                <a:solidFill>
                  <a:srgbClr val="A34431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A34431"/>
                </a:solidFill>
                <a:latin typeface="Times New Roman"/>
                <a:cs typeface="Times New Roman"/>
              </a:rPr>
              <a:t>c</a:t>
            </a:r>
            <a:r>
              <a:rPr sz="1800" i="1" baseline="-23148" dirty="0">
                <a:solidFill>
                  <a:srgbClr val="A34431"/>
                </a:solidFill>
                <a:latin typeface="Times New Roman"/>
                <a:cs typeface="Times New Roman"/>
              </a:rPr>
              <a:t>f</a:t>
            </a:r>
            <a:r>
              <a:rPr sz="1800" i="1" spc="44" baseline="-23148" dirty="0">
                <a:solidFill>
                  <a:srgbClr val="A34431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A34431"/>
                </a:solidFill>
                <a:latin typeface="Times New Roman"/>
                <a:cs typeface="Times New Roman"/>
              </a:rPr>
              <a:t>(</a:t>
            </a:r>
            <a:r>
              <a:rPr sz="1800" i="1" spc="-25" dirty="0">
                <a:solidFill>
                  <a:srgbClr val="A34431"/>
                </a:solidFill>
                <a:latin typeface="Times New Roman"/>
                <a:cs typeface="Times New Roman"/>
              </a:rPr>
              <a:t>e</a:t>
            </a:r>
            <a:r>
              <a:rPr sz="1800" spc="-25" dirty="0">
                <a:solidFill>
                  <a:srgbClr val="A34431"/>
                </a:solidFill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1600" dirty="0">
                <a:solidFill>
                  <a:srgbClr val="A34431"/>
                </a:solidFill>
                <a:latin typeface="Lucida Sans Unicode"/>
                <a:cs typeface="Lucida Sans Unicode"/>
              </a:rPr>
              <a:t>is</a:t>
            </a:r>
            <a:r>
              <a:rPr sz="1600" spc="-20" dirty="0">
                <a:solidFill>
                  <a:srgbClr val="A34431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A34431"/>
                </a:solidFill>
                <a:latin typeface="Lucida Sans Unicode"/>
                <a:cs typeface="Lucida Sans Unicode"/>
              </a:rPr>
              <a:t>a</a:t>
            </a:r>
            <a:r>
              <a:rPr sz="1600" spc="-25" dirty="0">
                <a:solidFill>
                  <a:srgbClr val="A34431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A34431"/>
                </a:solidFill>
                <a:latin typeface="Lucida Sans Unicode"/>
                <a:cs typeface="Lucida Sans Unicode"/>
              </a:rPr>
              <a:t>multiple</a:t>
            </a:r>
            <a:r>
              <a:rPr sz="1600" spc="-20" dirty="0">
                <a:solidFill>
                  <a:srgbClr val="A34431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A34431"/>
                </a:solidFill>
                <a:latin typeface="Lucida Sans Unicode"/>
                <a:cs typeface="Lucida Sans Unicode"/>
              </a:rPr>
              <a:t>of</a:t>
            </a:r>
            <a:r>
              <a:rPr sz="1600" spc="-20" dirty="0">
                <a:solidFill>
                  <a:srgbClr val="A34431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A34431"/>
                </a:solidFill>
                <a:latin typeface="Times New Roman"/>
                <a:cs typeface="Times New Roman"/>
              </a:rPr>
              <a:t>1</a:t>
            </a:r>
            <a:r>
              <a:rPr sz="1800" spc="-10" dirty="0">
                <a:solidFill>
                  <a:srgbClr val="A34431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A34431"/>
                </a:solidFill>
                <a:latin typeface="Times New Roman"/>
                <a:cs typeface="Times New Roman"/>
              </a:rPr>
              <a:t>/</a:t>
            </a:r>
            <a:r>
              <a:rPr sz="1800" spc="40" dirty="0">
                <a:solidFill>
                  <a:srgbClr val="A34431"/>
                </a:solidFill>
                <a:latin typeface="Times New Roman"/>
                <a:cs typeface="Times New Roman"/>
              </a:rPr>
              <a:t> </a:t>
            </a:r>
            <a:r>
              <a:rPr sz="1800" i="1" spc="-25" dirty="0">
                <a:solidFill>
                  <a:srgbClr val="A34431"/>
                </a:solidFill>
                <a:latin typeface="Times New Roman"/>
                <a:cs typeface="Times New Roman"/>
              </a:rPr>
              <a:t>D</a:t>
            </a:r>
            <a:r>
              <a:rPr sz="1600" spc="-25" dirty="0">
                <a:solidFill>
                  <a:srgbClr val="A34431"/>
                </a:solidFill>
                <a:latin typeface="Lucida Sans Unicode"/>
                <a:cs typeface="Lucida Sans Unicode"/>
              </a:rPr>
              <a:t>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6226" y="2666906"/>
            <a:ext cx="6895465" cy="1292225"/>
          </a:xfrm>
          <a:custGeom>
            <a:avLst/>
            <a:gdLst/>
            <a:ahLst/>
            <a:cxnLst/>
            <a:rect l="l" t="t" r="r" b="b"/>
            <a:pathLst>
              <a:path w="6895465" h="1292225">
                <a:moveTo>
                  <a:pt x="6894945" y="0"/>
                </a:moveTo>
                <a:lnTo>
                  <a:pt x="0" y="0"/>
                </a:lnTo>
                <a:lnTo>
                  <a:pt x="0" y="1291663"/>
                </a:lnTo>
                <a:lnTo>
                  <a:pt x="6894945" y="1291663"/>
                </a:lnTo>
                <a:lnTo>
                  <a:pt x="6894945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Choosing</a:t>
            </a:r>
            <a:r>
              <a:rPr spc="105" dirty="0"/>
              <a:t> good</a:t>
            </a:r>
            <a:r>
              <a:rPr spc="110" dirty="0"/>
              <a:t> </a:t>
            </a:r>
            <a:r>
              <a:rPr dirty="0"/>
              <a:t>augmenting</a:t>
            </a:r>
            <a:r>
              <a:rPr spc="110" dirty="0"/>
              <a:t> </a:t>
            </a:r>
            <a:r>
              <a:rPr spc="-10" dirty="0"/>
              <a:t>paths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7465695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Use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care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when</a:t>
            </a:r>
            <a:r>
              <a:rPr sz="24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selecting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augmenting</a:t>
            </a:r>
            <a:r>
              <a:rPr sz="24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paths.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Some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choices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lead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exponential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algorithms.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Clever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choices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lead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 polynomial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algorithms.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3634739"/>
            <a:ext cx="9912350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176657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Pathology.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When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capacities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irrational,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guarantee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Ford–Fulkerson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terminates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(or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converges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maximum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flow)!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4700" y="5681979"/>
            <a:ext cx="6373495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  <a:tabLst>
                <a:tab pos="99060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Goal.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Choose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paths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that: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find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efficiently.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Few</a:t>
            </a:r>
            <a:r>
              <a:rPr sz="2400" spc="1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iterations.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2154" y="3810238"/>
            <a:ext cx="746220" cy="685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  <p:pic>
        <p:nvPicPr>
          <p:cNvPr id="1026" name="Picture 2" descr="Zeno of Citium (c. 334 – c. 262 BC), the founder of the Stoic School of  Philosophy. #stoicism">
            <a:extLst>
              <a:ext uri="{FF2B5EF4-FFF2-40B4-BE49-F238E27FC236}">
                <a16:creationId xmlns:a16="http://schemas.microsoft.com/office/drawing/2014/main" id="{D88F384F-CE5E-D62D-C74A-2845A9AB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4979215"/>
            <a:ext cx="3657600" cy="456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Choosing</a:t>
            </a:r>
            <a:r>
              <a:rPr spc="105" dirty="0"/>
              <a:t> good</a:t>
            </a:r>
            <a:r>
              <a:rPr spc="110" dirty="0"/>
              <a:t> </a:t>
            </a:r>
            <a:r>
              <a:rPr dirty="0"/>
              <a:t>augmenting</a:t>
            </a:r>
            <a:r>
              <a:rPr spc="110" dirty="0"/>
              <a:t> </a:t>
            </a:r>
            <a:r>
              <a:rPr spc="-10" dirty="0"/>
              <a:t>paths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6241415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Choose</a:t>
            </a:r>
            <a:r>
              <a:rPr sz="2400" spc="-10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augmenting</a:t>
            </a:r>
            <a:r>
              <a:rPr sz="2400" spc="-10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paths</a:t>
            </a:r>
            <a:r>
              <a:rPr sz="2400" spc="-10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with: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Max bottleneck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capacity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(“fattest”).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Sufficiently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large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bottleneck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capacity.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2603500"/>
            <a:ext cx="2661920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Fewest</a:t>
            </a:r>
            <a:r>
              <a:rPr sz="2400" spc="1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edges.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4318000"/>
            <a:ext cx="5537200" cy="295953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79695" y="7513637"/>
            <a:ext cx="28486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60" dirty="0">
                <a:latin typeface="Tahoma"/>
                <a:cs typeface="Tahoma"/>
              </a:rPr>
              <a:t>Edmonds-</a:t>
            </a:r>
            <a:r>
              <a:rPr sz="1600" b="1" dirty="0">
                <a:latin typeface="Tahoma"/>
                <a:cs typeface="Tahoma"/>
              </a:rPr>
              <a:t>Karp</a:t>
            </a:r>
            <a:r>
              <a:rPr sz="1600" b="1" spc="14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1972</a:t>
            </a:r>
            <a:r>
              <a:rPr sz="1600" b="1" spc="145" dirty="0">
                <a:latin typeface="Tahoma"/>
                <a:cs typeface="Tahoma"/>
              </a:rPr>
              <a:t> </a:t>
            </a:r>
            <a:r>
              <a:rPr sz="1600" b="1" spc="-35" dirty="0">
                <a:latin typeface="Tahoma"/>
                <a:cs typeface="Tahoma"/>
              </a:rPr>
              <a:t>(USA)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2400" y="4318000"/>
            <a:ext cx="5816600" cy="29591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016427" y="7513637"/>
            <a:ext cx="27889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Dinitz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1970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(Soviet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Union)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950956" y="7848600"/>
            <a:ext cx="436245" cy="756285"/>
            <a:chOff x="7950956" y="7848600"/>
            <a:chExt cx="436245" cy="756285"/>
          </a:xfrm>
        </p:grpSpPr>
        <p:sp>
          <p:nvSpPr>
            <p:cNvPr id="10" name="object 10"/>
            <p:cNvSpPr/>
            <p:nvPr/>
          </p:nvSpPr>
          <p:spPr>
            <a:xfrm>
              <a:off x="7963656" y="7917039"/>
              <a:ext cx="384175" cy="675640"/>
            </a:xfrm>
            <a:custGeom>
              <a:avLst/>
              <a:gdLst/>
              <a:ahLst/>
              <a:cxnLst/>
              <a:rect l="l" t="t" r="r" b="b"/>
              <a:pathLst>
                <a:path w="384175" h="675640">
                  <a:moveTo>
                    <a:pt x="384027" y="0"/>
                  </a:moveTo>
                  <a:lnTo>
                    <a:pt x="377747" y="11038"/>
                  </a:lnTo>
                  <a:lnTo>
                    <a:pt x="0" y="675016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73345" y="7848600"/>
              <a:ext cx="113664" cy="136525"/>
            </a:xfrm>
            <a:custGeom>
              <a:avLst/>
              <a:gdLst/>
              <a:ahLst/>
              <a:cxnLst/>
              <a:rect l="l" t="t" r="r" b="b"/>
              <a:pathLst>
                <a:path w="113665" h="136525">
                  <a:moveTo>
                    <a:pt x="113273" y="0"/>
                  </a:moveTo>
                  <a:lnTo>
                    <a:pt x="0" y="75826"/>
                  </a:lnTo>
                  <a:lnTo>
                    <a:pt x="68058" y="79477"/>
                  </a:lnTo>
                  <a:lnTo>
                    <a:pt x="105971" y="136114"/>
                  </a:lnTo>
                  <a:lnTo>
                    <a:pt x="113273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161065" y="8668999"/>
            <a:ext cx="3080385" cy="5232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95250" marR="5080" indent="-83185">
              <a:lnSpc>
                <a:spcPct val="104200"/>
              </a:lnSpc>
              <a:spcBef>
                <a:spcPts val="2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invented in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response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to a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class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exercises</a:t>
            </a:r>
            <a:r>
              <a:rPr sz="1600" spc="6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by</a:t>
            </a:r>
            <a:r>
              <a:rPr sz="1600" spc="6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60" dirty="0">
                <a:solidFill>
                  <a:srgbClr val="8D3124"/>
                </a:solidFill>
                <a:latin typeface="Lucida Sans Unicode"/>
                <a:cs typeface="Lucida Sans Unicode"/>
              </a:rPr>
              <a:t>Adel’son-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Vel’skiĭ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760567" y="1972899"/>
            <a:ext cx="744855" cy="121920"/>
            <a:chOff x="6760567" y="1972899"/>
            <a:chExt cx="744855" cy="121920"/>
          </a:xfrm>
        </p:grpSpPr>
        <p:sp>
          <p:nvSpPr>
            <p:cNvPr id="14" name="object 14"/>
            <p:cNvSpPr/>
            <p:nvPr/>
          </p:nvSpPr>
          <p:spPr>
            <a:xfrm>
              <a:off x="6839307" y="2033859"/>
              <a:ext cx="666115" cy="0"/>
            </a:xfrm>
            <a:custGeom>
              <a:avLst/>
              <a:gdLst/>
              <a:ahLst/>
              <a:cxnLst/>
              <a:rect l="l" t="t" r="r" b="b"/>
              <a:pathLst>
                <a:path w="666115">
                  <a:moveTo>
                    <a:pt x="0" y="0"/>
                  </a:moveTo>
                  <a:lnTo>
                    <a:pt x="12700" y="0"/>
                  </a:lnTo>
                  <a:lnTo>
                    <a:pt x="666024" y="0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60567" y="197289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20" y="0"/>
                  </a:moveTo>
                  <a:lnTo>
                    <a:pt x="0" y="60959"/>
                  </a:lnTo>
                  <a:lnTo>
                    <a:pt x="121920" y="121920"/>
                  </a:lnTo>
                  <a:lnTo>
                    <a:pt x="91440" y="6095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628663" y="1877801"/>
            <a:ext cx="12496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how</a:t>
            </a:r>
            <a:r>
              <a:rPr sz="1600" spc="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600" spc="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find?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141567" y="2468199"/>
            <a:ext cx="744855" cy="121920"/>
            <a:chOff x="7141567" y="2468199"/>
            <a:chExt cx="744855" cy="121920"/>
          </a:xfrm>
        </p:grpSpPr>
        <p:sp>
          <p:nvSpPr>
            <p:cNvPr id="18" name="object 18"/>
            <p:cNvSpPr/>
            <p:nvPr/>
          </p:nvSpPr>
          <p:spPr>
            <a:xfrm>
              <a:off x="7220307" y="2529159"/>
              <a:ext cx="666115" cy="0"/>
            </a:xfrm>
            <a:custGeom>
              <a:avLst/>
              <a:gdLst/>
              <a:ahLst/>
              <a:cxnLst/>
              <a:rect l="l" t="t" r="r" b="b"/>
              <a:pathLst>
                <a:path w="666115">
                  <a:moveTo>
                    <a:pt x="0" y="0"/>
                  </a:moveTo>
                  <a:lnTo>
                    <a:pt x="12700" y="0"/>
                  </a:lnTo>
                  <a:lnTo>
                    <a:pt x="666024" y="0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41567" y="246819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20" y="0"/>
                  </a:moveTo>
                  <a:lnTo>
                    <a:pt x="0" y="60959"/>
                  </a:lnTo>
                  <a:lnTo>
                    <a:pt x="121920" y="121920"/>
                  </a:lnTo>
                  <a:lnTo>
                    <a:pt x="91440" y="6095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009663" y="2360401"/>
            <a:ext cx="4654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next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49066" y="2950799"/>
            <a:ext cx="744855" cy="121920"/>
            <a:chOff x="3649066" y="2950799"/>
            <a:chExt cx="744855" cy="121920"/>
          </a:xfrm>
        </p:grpSpPr>
        <p:sp>
          <p:nvSpPr>
            <p:cNvPr id="22" name="object 22"/>
            <p:cNvSpPr/>
            <p:nvPr/>
          </p:nvSpPr>
          <p:spPr>
            <a:xfrm>
              <a:off x="3727806" y="3011759"/>
              <a:ext cx="666115" cy="0"/>
            </a:xfrm>
            <a:custGeom>
              <a:avLst/>
              <a:gdLst/>
              <a:ahLst/>
              <a:cxnLst/>
              <a:rect l="l" t="t" r="r" b="b"/>
              <a:pathLst>
                <a:path w="666114">
                  <a:moveTo>
                    <a:pt x="0" y="0"/>
                  </a:moveTo>
                  <a:lnTo>
                    <a:pt x="12700" y="0"/>
                  </a:lnTo>
                  <a:lnTo>
                    <a:pt x="666024" y="0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49066" y="295079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19" y="0"/>
                  </a:moveTo>
                  <a:lnTo>
                    <a:pt x="0" y="60959"/>
                  </a:lnTo>
                  <a:lnTo>
                    <a:pt x="121919" y="121920"/>
                  </a:lnTo>
                  <a:lnTo>
                    <a:pt x="91439" y="60959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517163" y="2843001"/>
            <a:ext cx="6172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ahead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Capacity-scaling</a:t>
            </a:r>
            <a:r>
              <a:rPr spc="125" dirty="0"/>
              <a:t> </a:t>
            </a:r>
            <a:r>
              <a:rPr spc="4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338580"/>
            <a:ext cx="10763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94814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Overview.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Choosing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“large”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bottleneck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capacity.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7100" y="1638300"/>
            <a:ext cx="4938395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Maintain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scaling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parameter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Δ</a:t>
            </a:r>
            <a:r>
              <a:rPr sz="2400" spc="6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000" y="1992477"/>
            <a:ext cx="9356090" cy="1704339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508000" marR="553085" indent="-457200">
              <a:lnSpc>
                <a:spcPct val="113599"/>
              </a:lnSpc>
              <a:spcBef>
                <a:spcPts val="470"/>
              </a:spcBef>
              <a:tabLst>
                <a:tab pos="5504815" algn="l"/>
              </a:tabLst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spc="50" dirty="0">
                <a:latin typeface="Times New Roman"/>
                <a:cs typeface="Times New Roman"/>
              </a:rPr>
              <a:t>G</a:t>
            </a:r>
            <a:r>
              <a:rPr sz="2775" i="1" spc="75" baseline="-18018" dirty="0">
                <a:latin typeface="Times New Roman"/>
                <a:cs typeface="Times New Roman"/>
              </a:rPr>
              <a:t>f</a:t>
            </a:r>
            <a:r>
              <a:rPr sz="2775" i="1" spc="-15" baseline="-18018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(Δ)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part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residual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network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containing </a:t>
            </a:r>
            <a:r>
              <a:rPr sz="2400" dirty="0">
                <a:latin typeface="Lucida Sans Unicode"/>
                <a:cs typeface="Lucida Sans Unicode"/>
              </a:rPr>
              <a:t>only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those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edges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capacity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≥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60" dirty="0">
                <a:latin typeface="Times New Roman"/>
                <a:cs typeface="Times New Roman"/>
              </a:rPr>
              <a:t>Δ</a:t>
            </a:r>
            <a:r>
              <a:rPr sz="2400" spc="6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4090"/>
              </a:lnSpc>
              <a:tabLst>
                <a:tab pos="8988425" algn="l"/>
              </a:tabLst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spc="50" dirty="0">
                <a:latin typeface="Times New Roman"/>
                <a:cs typeface="Times New Roman"/>
              </a:rPr>
              <a:t>G</a:t>
            </a:r>
            <a:r>
              <a:rPr sz="2775" i="1" spc="75" baseline="-18018" dirty="0">
                <a:latin typeface="Times New Roman"/>
                <a:cs typeface="Times New Roman"/>
              </a:rPr>
              <a:t>f</a:t>
            </a:r>
            <a:r>
              <a:rPr sz="2775" i="1" baseline="-18018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(Δ)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bottleneck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capacity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≥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60" dirty="0">
                <a:latin typeface="Times New Roman"/>
                <a:cs typeface="Times New Roman"/>
              </a:rPr>
              <a:t>Δ</a:t>
            </a:r>
            <a:r>
              <a:rPr sz="2400" spc="6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87630" y="9330537"/>
            <a:ext cx="218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43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18309" y="9153921"/>
            <a:ext cx="3359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latin typeface="Tahoma"/>
                <a:cs typeface="Tahoma"/>
              </a:rPr>
              <a:t>G</a:t>
            </a:r>
            <a:r>
              <a:rPr sz="1950" b="1" spc="-37" baseline="-6410" dirty="0">
                <a:latin typeface="Tahoma"/>
                <a:cs typeface="Tahoma"/>
              </a:rPr>
              <a:t>f</a:t>
            </a:r>
            <a:endParaRPr sz="1950" baseline="-641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03071" y="4881313"/>
            <a:ext cx="4164965" cy="3928110"/>
            <a:chOff x="1803071" y="4881313"/>
            <a:chExt cx="4164965" cy="3928110"/>
          </a:xfrm>
        </p:grpSpPr>
        <p:sp>
          <p:nvSpPr>
            <p:cNvPr id="9" name="object 9"/>
            <p:cNvSpPr/>
            <p:nvPr/>
          </p:nvSpPr>
          <p:spPr>
            <a:xfrm>
              <a:off x="4139534" y="6754277"/>
              <a:ext cx="1588135" cy="1588135"/>
            </a:xfrm>
            <a:custGeom>
              <a:avLst/>
              <a:gdLst/>
              <a:ahLst/>
              <a:cxnLst/>
              <a:rect l="l" t="t" r="r" b="b"/>
              <a:pathLst>
                <a:path w="1588135" h="1588134">
                  <a:moveTo>
                    <a:pt x="0" y="1587760"/>
                  </a:moveTo>
                  <a:lnTo>
                    <a:pt x="13470" y="1574290"/>
                  </a:lnTo>
                  <a:lnTo>
                    <a:pt x="1587761" y="0"/>
                  </a:lnTo>
                </a:path>
              </a:pathLst>
            </a:custGeom>
            <a:ln w="380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64100" y="8239663"/>
              <a:ext cx="178435" cy="178435"/>
            </a:xfrm>
            <a:custGeom>
              <a:avLst/>
              <a:gdLst/>
              <a:ahLst/>
              <a:cxnLst/>
              <a:rect l="l" t="t" r="r" b="b"/>
              <a:pathLst>
                <a:path w="178435" h="178434">
                  <a:moveTo>
                    <a:pt x="59269" y="0"/>
                  </a:moveTo>
                  <a:lnTo>
                    <a:pt x="0" y="177808"/>
                  </a:lnTo>
                  <a:lnTo>
                    <a:pt x="177808" y="118539"/>
                  </a:lnTo>
                  <a:lnTo>
                    <a:pt x="88903" y="88905"/>
                  </a:lnTo>
                  <a:lnTo>
                    <a:pt x="5926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30577" y="6745382"/>
              <a:ext cx="1589405" cy="1585595"/>
            </a:xfrm>
            <a:custGeom>
              <a:avLst/>
              <a:gdLst/>
              <a:ahLst/>
              <a:cxnLst/>
              <a:rect l="l" t="t" r="r" b="b"/>
              <a:pathLst>
                <a:path w="1589404" h="1585595">
                  <a:moveTo>
                    <a:pt x="1588783" y="1585084"/>
                  </a:moveTo>
                  <a:lnTo>
                    <a:pt x="1575297" y="1571629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7005" y="8228073"/>
              <a:ext cx="178435" cy="177800"/>
            </a:xfrm>
            <a:custGeom>
              <a:avLst/>
              <a:gdLst/>
              <a:ahLst/>
              <a:cxnLst/>
              <a:rect l="l" t="t" r="r" b="b"/>
              <a:pathLst>
                <a:path w="178435" h="177800">
                  <a:moveTo>
                    <a:pt x="118400" y="0"/>
                  </a:moveTo>
                  <a:lnTo>
                    <a:pt x="88869" y="88938"/>
                  </a:lnTo>
                  <a:lnTo>
                    <a:pt x="0" y="118676"/>
                  </a:lnTo>
                  <a:lnTo>
                    <a:pt x="177877" y="177739"/>
                  </a:lnTo>
                  <a:lnTo>
                    <a:pt x="11840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02252" y="6721492"/>
              <a:ext cx="3192145" cy="0"/>
            </a:xfrm>
            <a:custGeom>
              <a:avLst/>
              <a:gdLst/>
              <a:ahLst/>
              <a:cxnLst/>
              <a:rect l="l" t="t" r="r" b="b"/>
              <a:pathLst>
                <a:path w="3192145">
                  <a:moveTo>
                    <a:pt x="1878162" y="0"/>
                  </a:moveTo>
                  <a:lnTo>
                    <a:pt x="3191969" y="0"/>
                  </a:lnTo>
                </a:path>
                <a:path w="3192145">
                  <a:moveTo>
                    <a:pt x="0" y="0"/>
                  </a:moveTo>
                  <a:lnTo>
                    <a:pt x="1523643" y="0"/>
                  </a:lnTo>
                </a:path>
              </a:pathLst>
            </a:custGeom>
            <a:ln w="3811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33262" y="6637666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0" y="0"/>
                  </a:moveTo>
                  <a:lnTo>
                    <a:pt x="41910" y="83820"/>
                  </a:lnTo>
                  <a:lnTo>
                    <a:pt x="0" y="167640"/>
                  </a:lnTo>
                  <a:lnTo>
                    <a:pt x="167640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48739" y="4961069"/>
              <a:ext cx="1550035" cy="1550035"/>
            </a:xfrm>
            <a:custGeom>
              <a:avLst/>
              <a:gdLst/>
              <a:ahLst/>
              <a:cxnLst/>
              <a:rect l="l" t="t" r="r" b="b"/>
              <a:pathLst>
                <a:path w="1550035" h="1550034">
                  <a:moveTo>
                    <a:pt x="0" y="0"/>
                  </a:moveTo>
                  <a:lnTo>
                    <a:pt x="1536041" y="1536041"/>
                  </a:lnTo>
                  <a:lnTo>
                    <a:pt x="1549511" y="1549511"/>
                  </a:lnTo>
                </a:path>
              </a:pathLst>
            </a:custGeom>
            <a:ln w="380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95876" y="6408205"/>
              <a:ext cx="178435" cy="178435"/>
            </a:xfrm>
            <a:custGeom>
              <a:avLst/>
              <a:gdLst/>
              <a:ahLst/>
              <a:cxnLst/>
              <a:rect l="l" t="t" r="r" b="b"/>
              <a:pathLst>
                <a:path w="178435" h="178434">
                  <a:moveTo>
                    <a:pt x="118539" y="0"/>
                  </a:moveTo>
                  <a:lnTo>
                    <a:pt x="88903" y="88905"/>
                  </a:lnTo>
                  <a:lnTo>
                    <a:pt x="0" y="118540"/>
                  </a:lnTo>
                  <a:lnTo>
                    <a:pt x="177808" y="177810"/>
                  </a:lnTo>
                  <a:lnTo>
                    <a:pt x="11853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50802" y="4900363"/>
              <a:ext cx="1624965" cy="1583690"/>
            </a:xfrm>
            <a:custGeom>
              <a:avLst/>
              <a:gdLst/>
              <a:ahLst/>
              <a:cxnLst/>
              <a:rect l="l" t="t" r="r" b="b"/>
              <a:pathLst>
                <a:path w="1624964" h="1583689">
                  <a:moveTo>
                    <a:pt x="0" y="1583214"/>
                  </a:moveTo>
                  <a:lnTo>
                    <a:pt x="13644" y="1569919"/>
                  </a:lnTo>
                  <a:lnTo>
                    <a:pt x="1624877" y="0"/>
                  </a:lnTo>
                </a:path>
              </a:pathLst>
            </a:custGeom>
            <a:ln w="380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74394" y="6381002"/>
              <a:ext cx="179070" cy="177165"/>
            </a:xfrm>
            <a:custGeom>
              <a:avLst/>
              <a:gdLst/>
              <a:ahLst/>
              <a:cxnLst/>
              <a:rect l="l" t="t" r="r" b="b"/>
              <a:pathLst>
                <a:path w="179069" h="177165">
                  <a:moveTo>
                    <a:pt x="61573" y="0"/>
                  </a:moveTo>
                  <a:lnTo>
                    <a:pt x="0" y="177024"/>
                  </a:lnTo>
                  <a:lnTo>
                    <a:pt x="178563" y="120068"/>
                  </a:lnTo>
                  <a:lnTo>
                    <a:pt x="90050" y="89282"/>
                  </a:lnTo>
                  <a:lnTo>
                    <a:pt x="6157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09420" y="6514415"/>
              <a:ext cx="417830" cy="417830"/>
            </a:xfrm>
            <a:custGeom>
              <a:avLst/>
              <a:gdLst/>
              <a:ahLst/>
              <a:cxnLst/>
              <a:rect l="l" t="t" r="r" b="b"/>
              <a:pathLst>
                <a:path w="417830" h="417829">
                  <a:moveTo>
                    <a:pt x="231644" y="0"/>
                  </a:moveTo>
                  <a:lnTo>
                    <a:pt x="185672" y="0"/>
                  </a:lnTo>
                  <a:lnTo>
                    <a:pt x="140590" y="10037"/>
                  </a:lnTo>
                  <a:lnTo>
                    <a:pt x="98181" y="30113"/>
                  </a:lnTo>
                  <a:lnTo>
                    <a:pt x="60227" y="60227"/>
                  </a:lnTo>
                  <a:lnTo>
                    <a:pt x="30113" y="98181"/>
                  </a:lnTo>
                  <a:lnTo>
                    <a:pt x="10037" y="140589"/>
                  </a:lnTo>
                  <a:lnTo>
                    <a:pt x="0" y="185671"/>
                  </a:lnTo>
                  <a:lnTo>
                    <a:pt x="0" y="231644"/>
                  </a:lnTo>
                  <a:lnTo>
                    <a:pt x="10037" y="276725"/>
                  </a:lnTo>
                  <a:lnTo>
                    <a:pt x="30113" y="319134"/>
                  </a:lnTo>
                  <a:lnTo>
                    <a:pt x="60227" y="357088"/>
                  </a:lnTo>
                  <a:lnTo>
                    <a:pt x="98181" y="387202"/>
                  </a:lnTo>
                  <a:lnTo>
                    <a:pt x="140590" y="407277"/>
                  </a:lnTo>
                  <a:lnTo>
                    <a:pt x="185672" y="417315"/>
                  </a:lnTo>
                  <a:lnTo>
                    <a:pt x="231644" y="417315"/>
                  </a:lnTo>
                  <a:lnTo>
                    <a:pt x="276726" y="407277"/>
                  </a:lnTo>
                  <a:lnTo>
                    <a:pt x="319135" y="387202"/>
                  </a:lnTo>
                  <a:lnTo>
                    <a:pt x="357089" y="357088"/>
                  </a:lnTo>
                  <a:lnTo>
                    <a:pt x="387203" y="319134"/>
                  </a:lnTo>
                  <a:lnTo>
                    <a:pt x="407279" y="276725"/>
                  </a:lnTo>
                  <a:lnTo>
                    <a:pt x="417316" y="231644"/>
                  </a:lnTo>
                  <a:lnTo>
                    <a:pt x="417316" y="185671"/>
                  </a:lnTo>
                  <a:lnTo>
                    <a:pt x="407279" y="140589"/>
                  </a:lnTo>
                  <a:lnTo>
                    <a:pt x="387203" y="98181"/>
                  </a:lnTo>
                  <a:lnTo>
                    <a:pt x="357089" y="60227"/>
                  </a:lnTo>
                  <a:lnTo>
                    <a:pt x="319135" y="30113"/>
                  </a:lnTo>
                  <a:lnTo>
                    <a:pt x="276726" y="10037"/>
                  </a:lnTo>
                  <a:lnTo>
                    <a:pt x="23164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09421" y="6514415"/>
              <a:ext cx="417830" cy="417830"/>
            </a:xfrm>
            <a:custGeom>
              <a:avLst/>
              <a:gdLst/>
              <a:ahLst/>
              <a:cxnLst/>
              <a:rect l="l" t="t" r="r" b="b"/>
              <a:pathLst>
                <a:path w="417830" h="417829">
                  <a:moveTo>
                    <a:pt x="60227" y="60227"/>
                  </a:moveTo>
                  <a:lnTo>
                    <a:pt x="30113" y="98181"/>
                  </a:lnTo>
                  <a:lnTo>
                    <a:pt x="10037" y="140590"/>
                  </a:lnTo>
                  <a:lnTo>
                    <a:pt x="0" y="185671"/>
                  </a:lnTo>
                  <a:lnTo>
                    <a:pt x="0" y="231644"/>
                  </a:lnTo>
                  <a:lnTo>
                    <a:pt x="10037" y="276726"/>
                  </a:lnTo>
                  <a:lnTo>
                    <a:pt x="30113" y="319134"/>
                  </a:lnTo>
                  <a:lnTo>
                    <a:pt x="60227" y="357088"/>
                  </a:lnTo>
                  <a:lnTo>
                    <a:pt x="98181" y="387202"/>
                  </a:lnTo>
                  <a:lnTo>
                    <a:pt x="140590" y="407278"/>
                  </a:lnTo>
                  <a:lnTo>
                    <a:pt x="185672" y="417316"/>
                  </a:lnTo>
                  <a:lnTo>
                    <a:pt x="231644" y="417316"/>
                  </a:lnTo>
                  <a:lnTo>
                    <a:pt x="276726" y="407278"/>
                  </a:lnTo>
                  <a:lnTo>
                    <a:pt x="319135" y="387202"/>
                  </a:lnTo>
                  <a:lnTo>
                    <a:pt x="357089" y="357088"/>
                  </a:lnTo>
                  <a:lnTo>
                    <a:pt x="387202" y="319134"/>
                  </a:lnTo>
                  <a:lnTo>
                    <a:pt x="407278" y="276726"/>
                  </a:lnTo>
                  <a:lnTo>
                    <a:pt x="417316" y="231644"/>
                  </a:lnTo>
                  <a:lnTo>
                    <a:pt x="417316" y="185671"/>
                  </a:lnTo>
                  <a:lnTo>
                    <a:pt x="407278" y="140590"/>
                  </a:lnTo>
                  <a:lnTo>
                    <a:pt x="387202" y="98181"/>
                  </a:lnTo>
                  <a:lnTo>
                    <a:pt x="357089" y="60227"/>
                  </a:lnTo>
                  <a:lnTo>
                    <a:pt x="319135" y="30113"/>
                  </a:lnTo>
                  <a:lnTo>
                    <a:pt x="276726" y="10037"/>
                  </a:lnTo>
                  <a:lnTo>
                    <a:pt x="231644" y="0"/>
                  </a:lnTo>
                  <a:lnTo>
                    <a:pt x="185672" y="0"/>
                  </a:lnTo>
                  <a:lnTo>
                    <a:pt x="140590" y="10037"/>
                  </a:lnTo>
                  <a:lnTo>
                    <a:pt x="98181" y="30113"/>
                  </a:lnTo>
                  <a:lnTo>
                    <a:pt x="60227" y="6022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44067" y="6520975"/>
              <a:ext cx="417830" cy="417830"/>
            </a:xfrm>
            <a:custGeom>
              <a:avLst/>
              <a:gdLst/>
              <a:ahLst/>
              <a:cxnLst/>
              <a:rect l="l" t="t" r="r" b="b"/>
              <a:pathLst>
                <a:path w="417829" h="417829">
                  <a:moveTo>
                    <a:pt x="231645" y="0"/>
                  </a:moveTo>
                  <a:lnTo>
                    <a:pt x="185672" y="0"/>
                  </a:lnTo>
                  <a:lnTo>
                    <a:pt x="140590" y="10037"/>
                  </a:lnTo>
                  <a:lnTo>
                    <a:pt x="98182" y="30113"/>
                  </a:lnTo>
                  <a:lnTo>
                    <a:pt x="60228" y="60227"/>
                  </a:lnTo>
                  <a:lnTo>
                    <a:pt x="30114" y="98181"/>
                  </a:lnTo>
                  <a:lnTo>
                    <a:pt x="10038" y="140590"/>
                  </a:lnTo>
                  <a:lnTo>
                    <a:pt x="0" y="185671"/>
                  </a:lnTo>
                  <a:lnTo>
                    <a:pt x="0" y="231644"/>
                  </a:lnTo>
                  <a:lnTo>
                    <a:pt x="10038" y="276726"/>
                  </a:lnTo>
                  <a:lnTo>
                    <a:pt x="30114" y="319134"/>
                  </a:lnTo>
                  <a:lnTo>
                    <a:pt x="60228" y="357088"/>
                  </a:lnTo>
                  <a:lnTo>
                    <a:pt x="98182" y="387202"/>
                  </a:lnTo>
                  <a:lnTo>
                    <a:pt x="140590" y="407278"/>
                  </a:lnTo>
                  <a:lnTo>
                    <a:pt x="185672" y="417316"/>
                  </a:lnTo>
                  <a:lnTo>
                    <a:pt x="231645" y="417316"/>
                  </a:lnTo>
                  <a:lnTo>
                    <a:pt x="276726" y="407278"/>
                  </a:lnTo>
                  <a:lnTo>
                    <a:pt x="319135" y="387202"/>
                  </a:lnTo>
                  <a:lnTo>
                    <a:pt x="357089" y="357088"/>
                  </a:lnTo>
                  <a:lnTo>
                    <a:pt x="387203" y="319134"/>
                  </a:lnTo>
                  <a:lnTo>
                    <a:pt x="407278" y="276726"/>
                  </a:lnTo>
                  <a:lnTo>
                    <a:pt x="417316" y="231644"/>
                  </a:lnTo>
                  <a:lnTo>
                    <a:pt x="417316" y="185671"/>
                  </a:lnTo>
                  <a:lnTo>
                    <a:pt x="407278" y="140590"/>
                  </a:lnTo>
                  <a:lnTo>
                    <a:pt x="387203" y="98181"/>
                  </a:lnTo>
                  <a:lnTo>
                    <a:pt x="357089" y="60227"/>
                  </a:lnTo>
                  <a:lnTo>
                    <a:pt x="319135" y="30113"/>
                  </a:lnTo>
                  <a:lnTo>
                    <a:pt x="276726" y="10037"/>
                  </a:lnTo>
                  <a:lnTo>
                    <a:pt x="231645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44067" y="6520975"/>
              <a:ext cx="417830" cy="417830"/>
            </a:xfrm>
            <a:custGeom>
              <a:avLst/>
              <a:gdLst/>
              <a:ahLst/>
              <a:cxnLst/>
              <a:rect l="l" t="t" r="r" b="b"/>
              <a:pathLst>
                <a:path w="417829" h="417829">
                  <a:moveTo>
                    <a:pt x="60227" y="60227"/>
                  </a:moveTo>
                  <a:lnTo>
                    <a:pt x="30113" y="98181"/>
                  </a:lnTo>
                  <a:lnTo>
                    <a:pt x="10037" y="140590"/>
                  </a:lnTo>
                  <a:lnTo>
                    <a:pt x="0" y="185671"/>
                  </a:lnTo>
                  <a:lnTo>
                    <a:pt x="0" y="231644"/>
                  </a:lnTo>
                  <a:lnTo>
                    <a:pt x="10037" y="276726"/>
                  </a:lnTo>
                  <a:lnTo>
                    <a:pt x="30113" y="319134"/>
                  </a:lnTo>
                  <a:lnTo>
                    <a:pt x="60227" y="357088"/>
                  </a:lnTo>
                  <a:lnTo>
                    <a:pt x="98181" y="387202"/>
                  </a:lnTo>
                  <a:lnTo>
                    <a:pt x="140590" y="407278"/>
                  </a:lnTo>
                  <a:lnTo>
                    <a:pt x="185672" y="417316"/>
                  </a:lnTo>
                  <a:lnTo>
                    <a:pt x="231644" y="417316"/>
                  </a:lnTo>
                  <a:lnTo>
                    <a:pt x="276726" y="407278"/>
                  </a:lnTo>
                  <a:lnTo>
                    <a:pt x="319135" y="387202"/>
                  </a:lnTo>
                  <a:lnTo>
                    <a:pt x="357089" y="357088"/>
                  </a:lnTo>
                  <a:lnTo>
                    <a:pt x="387202" y="319134"/>
                  </a:lnTo>
                  <a:lnTo>
                    <a:pt x="407278" y="276726"/>
                  </a:lnTo>
                  <a:lnTo>
                    <a:pt x="417316" y="231644"/>
                  </a:lnTo>
                  <a:lnTo>
                    <a:pt x="417316" y="185671"/>
                  </a:lnTo>
                  <a:lnTo>
                    <a:pt x="407278" y="140590"/>
                  </a:lnTo>
                  <a:lnTo>
                    <a:pt x="387202" y="98181"/>
                  </a:lnTo>
                  <a:lnTo>
                    <a:pt x="357089" y="60227"/>
                  </a:lnTo>
                  <a:lnTo>
                    <a:pt x="319135" y="30113"/>
                  </a:lnTo>
                  <a:lnTo>
                    <a:pt x="276726" y="10037"/>
                  </a:lnTo>
                  <a:lnTo>
                    <a:pt x="231644" y="0"/>
                  </a:lnTo>
                  <a:lnTo>
                    <a:pt x="185672" y="0"/>
                  </a:lnTo>
                  <a:lnTo>
                    <a:pt x="140590" y="10037"/>
                  </a:lnTo>
                  <a:lnTo>
                    <a:pt x="98181" y="30113"/>
                  </a:lnTo>
                  <a:lnTo>
                    <a:pt x="60227" y="6022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77597" y="8385750"/>
              <a:ext cx="417830" cy="417830"/>
            </a:xfrm>
            <a:custGeom>
              <a:avLst/>
              <a:gdLst/>
              <a:ahLst/>
              <a:cxnLst/>
              <a:rect l="l" t="t" r="r" b="b"/>
              <a:pathLst>
                <a:path w="417829" h="417829">
                  <a:moveTo>
                    <a:pt x="231644" y="0"/>
                  </a:moveTo>
                  <a:lnTo>
                    <a:pt x="185672" y="0"/>
                  </a:lnTo>
                  <a:lnTo>
                    <a:pt x="140590" y="10037"/>
                  </a:lnTo>
                  <a:lnTo>
                    <a:pt x="98181" y="30113"/>
                  </a:lnTo>
                  <a:lnTo>
                    <a:pt x="60227" y="60227"/>
                  </a:lnTo>
                  <a:lnTo>
                    <a:pt x="30113" y="98181"/>
                  </a:lnTo>
                  <a:lnTo>
                    <a:pt x="10037" y="140590"/>
                  </a:lnTo>
                  <a:lnTo>
                    <a:pt x="0" y="185672"/>
                  </a:lnTo>
                  <a:lnTo>
                    <a:pt x="0" y="231644"/>
                  </a:lnTo>
                  <a:lnTo>
                    <a:pt x="10037" y="276726"/>
                  </a:lnTo>
                  <a:lnTo>
                    <a:pt x="30113" y="319135"/>
                  </a:lnTo>
                  <a:lnTo>
                    <a:pt x="60227" y="357089"/>
                  </a:lnTo>
                  <a:lnTo>
                    <a:pt x="98181" y="387202"/>
                  </a:lnTo>
                  <a:lnTo>
                    <a:pt x="140590" y="407278"/>
                  </a:lnTo>
                  <a:lnTo>
                    <a:pt x="185672" y="417316"/>
                  </a:lnTo>
                  <a:lnTo>
                    <a:pt x="231644" y="417316"/>
                  </a:lnTo>
                  <a:lnTo>
                    <a:pt x="276726" y="407278"/>
                  </a:lnTo>
                  <a:lnTo>
                    <a:pt x="319135" y="387202"/>
                  </a:lnTo>
                  <a:lnTo>
                    <a:pt x="357089" y="357089"/>
                  </a:lnTo>
                  <a:lnTo>
                    <a:pt x="387203" y="319135"/>
                  </a:lnTo>
                  <a:lnTo>
                    <a:pt x="407279" y="276726"/>
                  </a:lnTo>
                  <a:lnTo>
                    <a:pt x="417316" y="231644"/>
                  </a:lnTo>
                  <a:lnTo>
                    <a:pt x="417316" y="185672"/>
                  </a:lnTo>
                  <a:lnTo>
                    <a:pt x="407279" y="140590"/>
                  </a:lnTo>
                  <a:lnTo>
                    <a:pt x="387203" y="98181"/>
                  </a:lnTo>
                  <a:lnTo>
                    <a:pt x="357089" y="60227"/>
                  </a:lnTo>
                  <a:lnTo>
                    <a:pt x="319135" y="30113"/>
                  </a:lnTo>
                  <a:lnTo>
                    <a:pt x="276726" y="10037"/>
                  </a:lnTo>
                  <a:lnTo>
                    <a:pt x="23164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77597" y="8385750"/>
              <a:ext cx="417830" cy="417830"/>
            </a:xfrm>
            <a:custGeom>
              <a:avLst/>
              <a:gdLst/>
              <a:ahLst/>
              <a:cxnLst/>
              <a:rect l="l" t="t" r="r" b="b"/>
              <a:pathLst>
                <a:path w="417829" h="417829">
                  <a:moveTo>
                    <a:pt x="357088" y="60227"/>
                  </a:moveTo>
                  <a:lnTo>
                    <a:pt x="387202" y="98181"/>
                  </a:lnTo>
                  <a:lnTo>
                    <a:pt x="407278" y="140590"/>
                  </a:lnTo>
                  <a:lnTo>
                    <a:pt x="417316" y="185671"/>
                  </a:lnTo>
                  <a:lnTo>
                    <a:pt x="417316" y="231644"/>
                  </a:lnTo>
                  <a:lnTo>
                    <a:pt x="407278" y="276726"/>
                  </a:lnTo>
                  <a:lnTo>
                    <a:pt x="387202" y="319134"/>
                  </a:lnTo>
                  <a:lnTo>
                    <a:pt x="357088" y="357088"/>
                  </a:lnTo>
                  <a:lnTo>
                    <a:pt x="319134" y="387202"/>
                  </a:lnTo>
                  <a:lnTo>
                    <a:pt x="276726" y="407278"/>
                  </a:lnTo>
                  <a:lnTo>
                    <a:pt x="231644" y="417316"/>
                  </a:lnTo>
                  <a:lnTo>
                    <a:pt x="185671" y="417316"/>
                  </a:lnTo>
                  <a:lnTo>
                    <a:pt x="140590" y="407278"/>
                  </a:lnTo>
                  <a:lnTo>
                    <a:pt x="98181" y="387202"/>
                  </a:lnTo>
                  <a:lnTo>
                    <a:pt x="60227" y="357088"/>
                  </a:lnTo>
                  <a:lnTo>
                    <a:pt x="30113" y="319134"/>
                  </a:lnTo>
                  <a:lnTo>
                    <a:pt x="10037" y="276726"/>
                  </a:lnTo>
                  <a:lnTo>
                    <a:pt x="0" y="231644"/>
                  </a:lnTo>
                  <a:lnTo>
                    <a:pt x="0" y="185671"/>
                  </a:lnTo>
                  <a:lnTo>
                    <a:pt x="10037" y="140590"/>
                  </a:lnTo>
                  <a:lnTo>
                    <a:pt x="30113" y="98181"/>
                  </a:lnTo>
                  <a:lnTo>
                    <a:pt x="60227" y="60227"/>
                  </a:lnTo>
                  <a:lnTo>
                    <a:pt x="98181" y="30113"/>
                  </a:lnTo>
                  <a:lnTo>
                    <a:pt x="140590" y="10037"/>
                  </a:lnTo>
                  <a:lnTo>
                    <a:pt x="185671" y="0"/>
                  </a:lnTo>
                  <a:lnTo>
                    <a:pt x="231644" y="0"/>
                  </a:lnTo>
                  <a:lnTo>
                    <a:pt x="276726" y="10037"/>
                  </a:lnTo>
                  <a:lnTo>
                    <a:pt x="319134" y="30113"/>
                  </a:lnTo>
                  <a:lnTo>
                    <a:pt x="357088" y="60227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830842" y="8407920"/>
            <a:ext cx="11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680576" y="4646326"/>
            <a:ext cx="430530" cy="430530"/>
            <a:chOff x="3680576" y="4646326"/>
            <a:chExt cx="430530" cy="430530"/>
          </a:xfrm>
        </p:grpSpPr>
        <p:sp>
          <p:nvSpPr>
            <p:cNvPr id="27" name="object 27"/>
            <p:cNvSpPr/>
            <p:nvPr/>
          </p:nvSpPr>
          <p:spPr>
            <a:xfrm>
              <a:off x="3686927" y="4652676"/>
              <a:ext cx="417830" cy="417830"/>
            </a:xfrm>
            <a:custGeom>
              <a:avLst/>
              <a:gdLst/>
              <a:ahLst/>
              <a:cxnLst/>
              <a:rect l="l" t="t" r="r" b="b"/>
              <a:pathLst>
                <a:path w="417829" h="417829">
                  <a:moveTo>
                    <a:pt x="231645" y="0"/>
                  </a:moveTo>
                  <a:lnTo>
                    <a:pt x="185672" y="0"/>
                  </a:lnTo>
                  <a:lnTo>
                    <a:pt x="140590" y="10037"/>
                  </a:lnTo>
                  <a:lnTo>
                    <a:pt x="98182" y="30113"/>
                  </a:lnTo>
                  <a:lnTo>
                    <a:pt x="60228" y="60227"/>
                  </a:lnTo>
                  <a:lnTo>
                    <a:pt x="30114" y="98181"/>
                  </a:lnTo>
                  <a:lnTo>
                    <a:pt x="10038" y="140589"/>
                  </a:lnTo>
                  <a:lnTo>
                    <a:pt x="0" y="185671"/>
                  </a:lnTo>
                  <a:lnTo>
                    <a:pt x="0" y="231644"/>
                  </a:lnTo>
                  <a:lnTo>
                    <a:pt x="10038" y="276725"/>
                  </a:lnTo>
                  <a:lnTo>
                    <a:pt x="30114" y="319134"/>
                  </a:lnTo>
                  <a:lnTo>
                    <a:pt x="60228" y="357088"/>
                  </a:lnTo>
                  <a:lnTo>
                    <a:pt x="98182" y="387202"/>
                  </a:lnTo>
                  <a:lnTo>
                    <a:pt x="140590" y="407277"/>
                  </a:lnTo>
                  <a:lnTo>
                    <a:pt x="185672" y="417315"/>
                  </a:lnTo>
                  <a:lnTo>
                    <a:pt x="231645" y="417315"/>
                  </a:lnTo>
                  <a:lnTo>
                    <a:pt x="276726" y="407277"/>
                  </a:lnTo>
                  <a:lnTo>
                    <a:pt x="319135" y="387202"/>
                  </a:lnTo>
                  <a:lnTo>
                    <a:pt x="357089" y="357088"/>
                  </a:lnTo>
                  <a:lnTo>
                    <a:pt x="387203" y="319134"/>
                  </a:lnTo>
                  <a:lnTo>
                    <a:pt x="407278" y="276725"/>
                  </a:lnTo>
                  <a:lnTo>
                    <a:pt x="417316" y="231644"/>
                  </a:lnTo>
                  <a:lnTo>
                    <a:pt x="417316" y="185671"/>
                  </a:lnTo>
                  <a:lnTo>
                    <a:pt x="407278" y="140589"/>
                  </a:lnTo>
                  <a:lnTo>
                    <a:pt x="387203" y="98181"/>
                  </a:lnTo>
                  <a:lnTo>
                    <a:pt x="357089" y="60227"/>
                  </a:lnTo>
                  <a:lnTo>
                    <a:pt x="319135" y="30113"/>
                  </a:lnTo>
                  <a:lnTo>
                    <a:pt x="276726" y="10037"/>
                  </a:lnTo>
                  <a:lnTo>
                    <a:pt x="231645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686926" y="4652676"/>
              <a:ext cx="417830" cy="417830"/>
            </a:xfrm>
            <a:custGeom>
              <a:avLst/>
              <a:gdLst/>
              <a:ahLst/>
              <a:cxnLst/>
              <a:rect l="l" t="t" r="r" b="b"/>
              <a:pathLst>
                <a:path w="417829" h="417829">
                  <a:moveTo>
                    <a:pt x="357088" y="60227"/>
                  </a:moveTo>
                  <a:lnTo>
                    <a:pt x="387202" y="98181"/>
                  </a:lnTo>
                  <a:lnTo>
                    <a:pt x="407278" y="140590"/>
                  </a:lnTo>
                  <a:lnTo>
                    <a:pt x="417316" y="185671"/>
                  </a:lnTo>
                  <a:lnTo>
                    <a:pt x="417316" y="231644"/>
                  </a:lnTo>
                  <a:lnTo>
                    <a:pt x="407278" y="276726"/>
                  </a:lnTo>
                  <a:lnTo>
                    <a:pt x="387202" y="319134"/>
                  </a:lnTo>
                  <a:lnTo>
                    <a:pt x="357088" y="357088"/>
                  </a:lnTo>
                  <a:lnTo>
                    <a:pt x="319134" y="387202"/>
                  </a:lnTo>
                  <a:lnTo>
                    <a:pt x="276726" y="407278"/>
                  </a:lnTo>
                  <a:lnTo>
                    <a:pt x="231644" y="417316"/>
                  </a:lnTo>
                  <a:lnTo>
                    <a:pt x="185671" y="417316"/>
                  </a:lnTo>
                  <a:lnTo>
                    <a:pt x="140590" y="407278"/>
                  </a:lnTo>
                  <a:lnTo>
                    <a:pt x="98181" y="387202"/>
                  </a:lnTo>
                  <a:lnTo>
                    <a:pt x="60227" y="357088"/>
                  </a:lnTo>
                  <a:lnTo>
                    <a:pt x="30113" y="319134"/>
                  </a:lnTo>
                  <a:lnTo>
                    <a:pt x="10037" y="276726"/>
                  </a:lnTo>
                  <a:lnTo>
                    <a:pt x="0" y="231644"/>
                  </a:lnTo>
                  <a:lnTo>
                    <a:pt x="0" y="185671"/>
                  </a:lnTo>
                  <a:lnTo>
                    <a:pt x="10037" y="140590"/>
                  </a:lnTo>
                  <a:lnTo>
                    <a:pt x="30113" y="98181"/>
                  </a:lnTo>
                  <a:lnTo>
                    <a:pt x="60227" y="60227"/>
                  </a:lnTo>
                  <a:lnTo>
                    <a:pt x="98181" y="30113"/>
                  </a:lnTo>
                  <a:lnTo>
                    <a:pt x="140590" y="10037"/>
                  </a:lnTo>
                  <a:lnTo>
                    <a:pt x="185671" y="0"/>
                  </a:lnTo>
                  <a:lnTo>
                    <a:pt x="231644" y="0"/>
                  </a:lnTo>
                  <a:lnTo>
                    <a:pt x="276726" y="10037"/>
                  </a:lnTo>
                  <a:lnTo>
                    <a:pt x="319134" y="30113"/>
                  </a:lnTo>
                  <a:lnTo>
                    <a:pt x="357088" y="60227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824626" y="4674847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Lucida Sans Unicode"/>
                <a:cs typeface="Lucida Sans Unicode"/>
              </a:rPr>
              <a:t>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18103" y="6532174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570956" y="7280175"/>
            <a:ext cx="691515" cy="691515"/>
          </a:xfrm>
          <a:custGeom>
            <a:avLst/>
            <a:gdLst/>
            <a:ahLst/>
            <a:cxnLst/>
            <a:rect l="l" t="t" r="r" b="b"/>
            <a:pathLst>
              <a:path w="691514" h="691515">
                <a:moveTo>
                  <a:pt x="215525" y="0"/>
                </a:moveTo>
                <a:lnTo>
                  <a:pt x="0" y="215525"/>
                </a:lnTo>
                <a:lnTo>
                  <a:pt x="475952" y="691479"/>
                </a:lnTo>
                <a:lnTo>
                  <a:pt x="691479" y="475952"/>
                </a:lnTo>
                <a:lnTo>
                  <a:pt x="215525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 rot="2700000">
            <a:off x="2674021" y="7508989"/>
            <a:ext cx="4908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r>
              <a:rPr sz="1800" spc="-25" dirty="0">
                <a:latin typeface="Lucida Sans Unicode"/>
                <a:cs typeface="Lucida Sans Unicode"/>
              </a:rPr>
              <a:t>122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374314" y="5398960"/>
            <a:ext cx="745490" cy="745490"/>
          </a:xfrm>
          <a:custGeom>
            <a:avLst/>
            <a:gdLst/>
            <a:ahLst/>
            <a:cxnLst/>
            <a:rect l="l" t="t" r="r" b="b"/>
            <a:pathLst>
              <a:path w="745489" h="745489">
                <a:moveTo>
                  <a:pt x="215525" y="0"/>
                </a:moveTo>
                <a:lnTo>
                  <a:pt x="0" y="215526"/>
                </a:lnTo>
                <a:lnTo>
                  <a:pt x="529835" y="745361"/>
                </a:lnTo>
                <a:lnTo>
                  <a:pt x="745360" y="529835"/>
                </a:lnTo>
                <a:lnTo>
                  <a:pt x="215525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 rot="2700000">
            <a:off x="4504321" y="5654715"/>
            <a:ext cx="4908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r>
              <a:rPr sz="1800" spc="-25" dirty="0">
                <a:latin typeface="Lucida Sans Unicode"/>
                <a:cs typeface="Lucida Sans Unicode"/>
              </a:rPr>
              <a:t>102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540343" y="7192938"/>
            <a:ext cx="772795" cy="772795"/>
          </a:xfrm>
          <a:custGeom>
            <a:avLst/>
            <a:gdLst/>
            <a:ahLst/>
            <a:cxnLst/>
            <a:rect l="l" t="t" r="r" b="b"/>
            <a:pathLst>
              <a:path w="772795" h="772795">
                <a:moveTo>
                  <a:pt x="556775" y="0"/>
                </a:moveTo>
                <a:lnTo>
                  <a:pt x="0" y="556775"/>
                </a:lnTo>
                <a:lnTo>
                  <a:pt x="215526" y="772302"/>
                </a:lnTo>
                <a:lnTo>
                  <a:pt x="772302" y="215526"/>
                </a:lnTo>
                <a:lnTo>
                  <a:pt x="556775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 rot="18900000">
            <a:off x="4678457" y="7462049"/>
            <a:ext cx="4908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r>
              <a:rPr sz="1800" spc="-25" dirty="0">
                <a:latin typeface="Lucida Sans Unicode"/>
                <a:cs typeface="Lucida Sans Unicode"/>
              </a:rPr>
              <a:t>170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653325" y="5407168"/>
            <a:ext cx="709930" cy="709930"/>
          </a:xfrm>
          <a:custGeom>
            <a:avLst/>
            <a:gdLst/>
            <a:ahLst/>
            <a:cxnLst/>
            <a:rect l="l" t="t" r="r" b="b"/>
            <a:pathLst>
              <a:path w="709929" h="709929">
                <a:moveTo>
                  <a:pt x="493913" y="0"/>
                </a:moveTo>
                <a:lnTo>
                  <a:pt x="0" y="493913"/>
                </a:lnTo>
                <a:lnTo>
                  <a:pt x="215525" y="709439"/>
                </a:lnTo>
                <a:lnTo>
                  <a:pt x="709439" y="215525"/>
                </a:lnTo>
                <a:lnTo>
                  <a:pt x="49391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 rot="18900000">
            <a:off x="2760008" y="5644848"/>
            <a:ext cx="4908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r>
              <a:rPr sz="1800" spc="-25" dirty="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10277" y="9153921"/>
            <a:ext cx="20554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958215" algn="l"/>
              </a:tabLst>
            </a:pPr>
            <a:r>
              <a:rPr sz="2000" b="1" dirty="0">
                <a:latin typeface="Tahoma"/>
                <a:cs typeface="Tahoma"/>
              </a:rPr>
              <a:t>G</a:t>
            </a:r>
            <a:r>
              <a:rPr sz="1950" b="1" baseline="-6410" dirty="0">
                <a:latin typeface="Tahoma"/>
                <a:cs typeface="Tahoma"/>
              </a:rPr>
              <a:t>f</a:t>
            </a:r>
            <a:r>
              <a:rPr sz="1950" b="1" spc="157" baseline="-6410" dirty="0">
                <a:latin typeface="Tahoma"/>
                <a:cs typeface="Tahoma"/>
              </a:rPr>
              <a:t> </a:t>
            </a:r>
            <a:r>
              <a:rPr sz="2000" b="1" spc="-20" dirty="0">
                <a:latin typeface="Tahoma"/>
                <a:cs typeface="Tahoma"/>
              </a:rPr>
              <a:t>(Δ),</a:t>
            </a:r>
            <a:r>
              <a:rPr sz="2000" b="1" dirty="0">
                <a:latin typeface="Tahoma"/>
                <a:cs typeface="Tahoma"/>
              </a:rPr>
              <a:t>	Δ</a:t>
            </a:r>
            <a:r>
              <a:rPr sz="2000" b="1" spc="65" dirty="0">
                <a:latin typeface="Tahoma"/>
                <a:cs typeface="Tahoma"/>
              </a:rPr>
              <a:t> </a:t>
            </a:r>
            <a:r>
              <a:rPr sz="2000" b="1" dirty="0">
                <a:latin typeface="Tahoma"/>
                <a:cs typeface="Tahoma"/>
              </a:rPr>
              <a:t>=</a:t>
            </a:r>
            <a:r>
              <a:rPr sz="2000" b="1" spc="65" dirty="0">
                <a:latin typeface="Tahoma"/>
                <a:cs typeface="Tahoma"/>
              </a:rPr>
              <a:t> </a:t>
            </a:r>
            <a:r>
              <a:rPr sz="2000" b="1" spc="-25" dirty="0">
                <a:latin typeface="Tahoma"/>
                <a:cs typeface="Tahoma"/>
              </a:rPr>
              <a:t>100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954504" y="4878091"/>
            <a:ext cx="4164965" cy="3928110"/>
            <a:chOff x="6954504" y="4878091"/>
            <a:chExt cx="4164965" cy="3928110"/>
          </a:xfrm>
        </p:grpSpPr>
        <p:sp>
          <p:nvSpPr>
            <p:cNvPr id="41" name="object 41"/>
            <p:cNvSpPr/>
            <p:nvPr/>
          </p:nvSpPr>
          <p:spPr>
            <a:xfrm>
              <a:off x="9290967" y="6751055"/>
              <a:ext cx="1588135" cy="1588135"/>
            </a:xfrm>
            <a:custGeom>
              <a:avLst/>
              <a:gdLst/>
              <a:ahLst/>
              <a:cxnLst/>
              <a:rect l="l" t="t" r="r" b="b"/>
              <a:pathLst>
                <a:path w="1588134" h="1588134">
                  <a:moveTo>
                    <a:pt x="0" y="1587760"/>
                  </a:moveTo>
                  <a:lnTo>
                    <a:pt x="13470" y="1574290"/>
                  </a:lnTo>
                  <a:lnTo>
                    <a:pt x="1587761" y="0"/>
                  </a:lnTo>
                </a:path>
              </a:pathLst>
            </a:custGeom>
            <a:ln w="380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215533" y="8236441"/>
              <a:ext cx="178435" cy="178435"/>
            </a:xfrm>
            <a:custGeom>
              <a:avLst/>
              <a:gdLst/>
              <a:ahLst/>
              <a:cxnLst/>
              <a:rect l="l" t="t" r="r" b="b"/>
              <a:pathLst>
                <a:path w="178434" h="178434">
                  <a:moveTo>
                    <a:pt x="59269" y="0"/>
                  </a:moveTo>
                  <a:lnTo>
                    <a:pt x="0" y="177808"/>
                  </a:lnTo>
                  <a:lnTo>
                    <a:pt x="177808" y="118539"/>
                  </a:lnTo>
                  <a:lnTo>
                    <a:pt x="88903" y="88905"/>
                  </a:lnTo>
                  <a:lnTo>
                    <a:pt x="5926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182011" y="6742160"/>
              <a:ext cx="1589405" cy="1585595"/>
            </a:xfrm>
            <a:custGeom>
              <a:avLst/>
              <a:gdLst/>
              <a:ahLst/>
              <a:cxnLst/>
              <a:rect l="l" t="t" r="r" b="b"/>
              <a:pathLst>
                <a:path w="1589404" h="1585595">
                  <a:moveTo>
                    <a:pt x="1588783" y="1585084"/>
                  </a:moveTo>
                  <a:lnTo>
                    <a:pt x="1575297" y="1571629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668439" y="8224851"/>
              <a:ext cx="178435" cy="177800"/>
            </a:xfrm>
            <a:custGeom>
              <a:avLst/>
              <a:gdLst/>
              <a:ahLst/>
              <a:cxnLst/>
              <a:rect l="l" t="t" r="r" b="b"/>
              <a:pathLst>
                <a:path w="178434" h="177800">
                  <a:moveTo>
                    <a:pt x="118400" y="0"/>
                  </a:moveTo>
                  <a:lnTo>
                    <a:pt x="88869" y="88938"/>
                  </a:lnTo>
                  <a:lnTo>
                    <a:pt x="0" y="118676"/>
                  </a:lnTo>
                  <a:lnTo>
                    <a:pt x="177877" y="177739"/>
                  </a:lnTo>
                  <a:lnTo>
                    <a:pt x="11840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100173" y="4957847"/>
              <a:ext cx="1550035" cy="1550035"/>
            </a:xfrm>
            <a:custGeom>
              <a:avLst/>
              <a:gdLst/>
              <a:ahLst/>
              <a:cxnLst/>
              <a:rect l="l" t="t" r="r" b="b"/>
              <a:pathLst>
                <a:path w="1550034" h="1550034">
                  <a:moveTo>
                    <a:pt x="0" y="0"/>
                  </a:moveTo>
                  <a:lnTo>
                    <a:pt x="1536041" y="1536041"/>
                  </a:lnTo>
                  <a:lnTo>
                    <a:pt x="1549511" y="1549511"/>
                  </a:lnTo>
                </a:path>
              </a:pathLst>
            </a:custGeom>
            <a:ln w="380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547310" y="6404984"/>
              <a:ext cx="178435" cy="178435"/>
            </a:xfrm>
            <a:custGeom>
              <a:avLst/>
              <a:gdLst/>
              <a:ahLst/>
              <a:cxnLst/>
              <a:rect l="l" t="t" r="r" b="b"/>
              <a:pathLst>
                <a:path w="178434" h="178434">
                  <a:moveTo>
                    <a:pt x="118539" y="0"/>
                  </a:moveTo>
                  <a:lnTo>
                    <a:pt x="88903" y="88903"/>
                  </a:lnTo>
                  <a:lnTo>
                    <a:pt x="0" y="118539"/>
                  </a:lnTo>
                  <a:lnTo>
                    <a:pt x="177808" y="177808"/>
                  </a:lnTo>
                  <a:lnTo>
                    <a:pt x="11853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402235" y="4897141"/>
              <a:ext cx="1624965" cy="1583690"/>
            </a:xfrm>
            <a:custGeom>
              <a:avLst/>
              <a:gdLst/>
              <a:ahLst/>
              <a:cxnLst/>
              <a:rect l="l" t="t" r="r" b="b"/>
              <a:pathLst>
                <a:path w="1624965" h="1583689">
                  <a:moveTo>
                    <a:pt x="0" y="1583214"/>
                  </a:moveTo>
                  <a:lnTo>
                    <a:pt x="13644" y="1569919"/>
                  </a:lnTo>
                  <a:lnTo>
                    <a:pt x="1624877" y="0"/>
                  </a:lnTo>
                </a:path>
              </a:pathLst>
            </a:custGeom>
            <a:ln w="380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25828" y="6377780"/>
              <a:ext cx="179070" cy="177165"/>
            </a:xfrm>
            <a:custGeom>
              <a:avLst/>
              <a:gdLst/>
              <a:ahLst/>
              <a:cxnLst/>
              <a:rect l="l" t="t" r="r" b="b"/>
              <a:pathLst>
                <a:path w="179070" h="177165">
                  <a:moveTo>
                    <a:pt x="61573" y="0"/>
                  </a:moveTo>
                  <a:lnTo>
                    <a:pt x="0" y="177024"/>
                  </a:lnTo>
                  <a:lnTo>
                    <a:pt x="178563" y="120068"/>
                  </a:lnTo>
                  <a:lnTo>
                    <a:pt x="90050" y="89282"/>
                  </a:lnTo>
                  <a:lnTo>
                    <a:pt x="6157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960854" y="6511193"/>
              <a:ext cx="417830" cy="417830"/>
            </a:xfrm>
            <a:custGeom>
              <a:avLst/>
              <a:gdLst/>
              <a:ahLst/>
              <a:cxnLst/>
              <a:rect l="l" t="t" r="r" b="b"/>
              <a:pathLst>
                <a:path w="417829" h="417829">
                  <a:moveTo>
                    <a:pt x="231644" y="0"/>
                  </a:moveTo>
                  <a:lnTo>
                    <a:pt x="185672" y="0"/>
                  </a:lnTo>
                  <a:lnTo>
                    <a:pt x="140590" y="10037"/>
                  </a:lnTo>
                  <a:lnTo>
                    <a:pt x="98181" y="30113"/>
                  </a:lnTo>
                  <a:lnTo>
                    <a:pt x="60227" y="60227"/>
                  </a:lnTo>
                  <a:lnTo>
                    <a:pt x="30113" y="98181"/>
                  </a:lnTo>
                  <a:lnTo>
                    <a:pt x="10037" y="140589"/>
                  </a:lnTo>
                  <a:lnTo>
                    <a:pt x="0" y="185671"/>
                  </a:lnTo>
                  <a:lnTo>
                    <a:pt x="0" y="231644"/>
                  </a:lnTo>
                  <a:lnTo>
                    <a:pt x="10037" y="276725"/>
                  </a:lnTo>
                  <a:lnTo>
                    <a:pt x="30113" y="319134"/>
                  </a:lnTo>
                  <a:lnTo>
                    <a:pt x="60227" y="357088"/>
                  </a:lnTo>
                  <a:lnTo>
                    <a:pt x="98181" y="387202"/>
                  </a:lnTo>
                  <a:lnTo>
                    <a:pt x="140590" y="407277"/>
                  </a:lnTo>
                  <a:lnTo>
                    <a:pt x="185672" y="417315"/>
                  </a:lnTo>
                  <a:lnTo>
                    <a:pt x="231644" y="417315"/>
                  </a:lnTo>
                  <a:lnTo>
                    <a:pt x="276726" y="407277"/>
                  </a:lnTo>
                  <a:lnTo>
                    <a:pt x="319135" y="387202"/>
                  </a:lnTo>
                  <a:lnTo>
                    <a:pt x="357089" y="357088"/>
                  </a:lnTo>
                  <a:lnTo>
                    <a:pt x="387203" y="319134"/>
                  </a:lnTo>
                  <a:lnTo>
                    <a:pt x="407279" y="276725"/>
                  </a:lnTo>
                  <a:lnTo>
                    <a:pt x="417316" y="231644"/>
                  </a:lnTo>
                  <a:lnTo>
                    <a:pt x="417316" y="185671"/>
                  </a:lnTo>
                  <a:lnTo>
                    <a:pt x="407279" y="140589"/>
                  </a:lnTo>
                  <a:lnTo>
                    <a:pt x="387203" y="98181"/>
                  </a:lnTo>
                  <a:lnTo>
                    <a:pt x="357089" y="60227"/>
                  </a:lnTo>
                  <a:lnTo>
                    <a:pt x="319135" y="30113"/>
                  </a:lnTo>
                  <a:lnTo>
                    <a:pt x="276726" y="10037"/>
                  </a:lnTo>
                  <a:lnTo>
                    <a:pt x="23164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960854" y="6511193"/>
              <a:ext cx="417830" cy="417830"/>
            </a:xfrm>
            <a:custGeom>
              <a:avLst/>
              <a:gdLst/>
              <a:ahLst/>
              <a:cxnLst/>
              <a:rect l="l" t="t" r="r" b="b"/>
              <a:pathLst>
                <a:path w="417829" h="417829">
                  <a:moveTo>
                    <a:pt x="60227" y="60227"/>
                  </a:moveTo>
                  <a:lnTo>
                    <a:pt x="30113" y="98181"/>
                  </a:lnTo>
                  <a:lnTo>
                    <a:pt x="10037" y="140590"/>
                  </a:lnTo>
                  <a:lnTo>
                    <a:pt x="0" y="185671"/>
                  </a:lnTo>
                  <a:lnTo>
                    <a:pt x="0" y="231644"/>
                  </a:lnTo>
                  <a:lnTo>
                    <a:pt x="10037" y="276726"/>
                  </a:lnTo>
                  <a:lnTo>
                    <a:pt x="30113" y="319134"/>
                  </a:lnTo>
                  <a:lnTo>
                    <a:pt x="60227" y="357088"/>
                  </a:lnTo>
                  <a:lnTo>
                    <a:pt x="98181" y="387202"/>
                  </a:lnTo>
                  <a:lnTo>
                    <a:pt x="140590" y="407278"/>
                  </a:lnTo>
                  <a:lnTo>
                    <a:pt x="185672" y="417316"/>
                  </a:lnTo>
                  <a:lnTo>
                    <a:pt x="231644" y="417316"/>
                  </a:lnTo>
                  <a:lnTo>
                    <a:pt x="276726" y="407278"/>
                  </a:lnTo>
                  <a:lnTo>
                    <a:pt x="319135" y="387202"/>
                  </a:lnTo>
                  <a:lnTo>
                    <a:pt x="357089" y="357088"/>
                  </a:lnTo>
                  <a:lnTo>
                    <a:pt x="387202" y="319134"/>
                  </a:lnTo>
                  <a:lnTo>
                    <a:pt x="407278" y="276726"/>
                  </a:lnTo>
                  <a:lnTo>
                    <a:pt x="417316" y="231644"/>
                  </a:lnTo>
                  <a:lnTo>
                    <a:pt x="417316" y="185671"/>
                  </a:lnTo>
                  <a:lnTo>
                    <a:pt x="407278" y="140590"/>
                  </a:lnTo>
                  <a:lnTo>
                    <a:pt x="387202" y="98181"/>
                  </a:lnTo>
                  <a:lnTo>
                    <a:pt x="357089" y="60227"/>
                  </a:lnTo>
                  <a:lnTo>
                    <a:pt x="319135" y="30113"/>
                  </a:lnTo>
                  <a:lnTo>
                    <a:pt x="276726" y="10037"/>
                  </a:lnTo>
                  <a:lnTo>
                    <a:pt x="231644" y="0"/>
                  </a:lnTo>
                  <a:lnTo>
                    <a:pt x="185672" y="0"/>
                  </a:lnTo>
                  <a:lnTo>
                    <a:pt x="140590" y="10037"/>
                  </a:lnTo>
                  <a:lnTo>
                    <a:pt x="98181" y="30113"/>
                  </a:lnTo>
                  <a:lnTo>
                    <a:pt x="60227" y="6022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695500" y="6517753"/>
              <a:ext cx="417830" cy="417830"/>
            </a:xfrm>
            <a:custGeom>
              <a:avLst/>
              <a:gdLst/>
              <a:ahLst/>
              <a:cxnLst/>
              <a:rect l="l" t="t" r="r" b="b"/>
              <a:pathLst>
                <a:path w="417829" h="417829">
                  <a:moveTo>
                    <a:pt x="231645" y="0"/>
                  </a:moveTo>
                  <a:lnTo>
                    <a:pt x="185672" y="0"/>
                  </a:lnTo>
                  <a:lnTo>
                    <a:pt x="140590" y="10037"/>
                  </a:lnTo>
                  <a:lnTo>
                    <a:pt x="98182" y="30113"/>
                  </a:lnTo>
                  <a:lnTo>
                    <a:pt x="60228" y="60227"/>
                  </a:lnTo>
                  <a:lnTo>
                    <a:pt x="30114" y="98181"/>
                  </a:lnTo>
                  <a:lnTo>
                    <a:pt x="10038" y="140590"/>
                  </a:lnTo>
                  <a:lnTo>
                    <a:pt x="0" y="185672"/>
                  </a:lnTo>
                  <a:lnTo>
                    <a:pt x="0" y="231645"/>
                  </a:lnTo>
                  <a:lnTo>
                    <a:pt x="10038" y="276727"/>
                  </a:lnTo>
                  <a:lnTo>
                    <a:pt x="30114" y="319135"/>
                  </a:lnTo>
                  <a:lnTo>
                    <a:pt x="60228" y="357089"/>
                  </a:lnTo>
                  <a:lnTo>
                    <a:pt x="98182" y="387203"/>
                  </a:lnTo>
                  <a:lnTo>
                    <a:pt x="140590" y="407279"/>
                  </a:lnTo>
                  <a:lnTo>
                    <a:pt x="185672" y="417316"/>
                  </a:lnTo>
                  <a:lnTo>
                    <a:pt x="231645" y="417316"/>
                  </a:lnTo>
                  <a:lnTo>
                    <a:pt x="276726" y="407279"/>
                  </a:lnTo>
                  <a:lnTo>
                    <a:pt x="319135" y="387203"/>
                  </a:lnTo>
                  <a:lnTo>
                    <a:pt x="357089" y="357089"/>
                  </a:lnTo>
                  <a:lnTo>
                    <a:pt x="387203" y="319135"/>
                  </a:lnTo>
                  <a:lnTo>
                    <a:pt x="407278" y="276727"/>
                  </a:lnTo>
                  <a:lnTo>
                    <a:pt x="417316" y="231645"/>
                  </a:lnTo>
                  <a:lnTo>
                    <a:pt x="417316" y="185672"/>
                  </a:lnTo>
                  <a:lnTo>
                    <a:pt x="407278" y="140590"/>
                  </a:lnTo>
                  <a:lnTo>
                    <a:pt x="387203" y="98181"/>
                  </a:lnTo>
                  <a:lnTo>
                    <a:pt x="357089" y="60227"/>
                  </a:lnTo>
                  <a:lnTo>
                    <a:pt x="319135" y="30113"/>
                  </a:lnTo>
                  <a:lnTo>
                    <a:pt x="276726" y="10037"/>
                  </a:lnTo>
                  <a:lnTo>
                    <a:pt x="231645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695500" y="6517753"/>
              <a:ext cx="417830" cy="417830"/>
            </a:xfrm>
            <a:custGeom>
              <a:avLst/>
              <a:gdLst/>
              <a:ahLst/>
              <a:cxnLst/>
              <a:rect l="l" t="t" r="r" b="b"/>
              <a:pathLst>
                <a:path w="417829" h="417829">
                  <a:moveTo>
                    <a:pt x="60227" y="60227"/>
                  </a:moveTo>
                  <a:lnTo>
                    <a:pt x="30113" y="98181"/>
                  </a:lnTo>
                  <a:lnTo>
                    <a:pt x="10037" y="140590"/>
                  </a:lnTo>
                  <a:lnTo>
                    <a:pt x="0" y="185671"/>
                  </a:lnTo>
                  <a:lnTo>
                    <a:pt x="0" y="231644"/>
                  </a:lnTo>
                  <a:lnTo>
                    <a:pt x="10037" y="276726"/>
                  </a:lnTo>
                  <a:lnTo>
                    <a:pt x="30113" y="319134"/>
                  </a:lnTo>
                  <a:lnTo>
                    <a:pt x="60227" y="357088"/>
                  </a:lnTo>
                  <a:lnTo>
                    <a:pt x="98181" y="387202"/>
                  </a:lnTo>
                  <a:lnTo>
                    <a:pt x="140590" y="407278"/>
                  </a:lnTo>
                  <a:lnTo>
                    <a:pt x="185672" y="417316"/>
                  </a:lnTo>
                  <a:lnTo>
                    <a:pt x="231644" y="417316"/>
                  </a:lnTo>
                  <a:lnTo>
                    <a:pt x="276726" y="407278"/>
                  </a:lnTo>
                  <a:lnTo>
                    <a:pt x="319135" y="387202"/>
                  </a:lnTo>
                  <a:lnTo>
                    <a:pt x="357089" y="357088"/>
                  </a:lnTo>
                  <a:lnTo>
                    <a:pt x="387202" y="319134"/>
                  </a:lnTo>
                  <a:lnTo>
                    <a:pt x="407278" y="276726"/>
                  </a:lnTo>
                  <a:lnTo>
                    <a:pt x="417316" y="231644"/>
                  </a:lnTo>
                  <a:lnTo>
                    <a:pt x="417316" y="185671"/>
                  </a:lnTo>
                  <a:lnTo>
                    <a:pt x="407278" y="140590"/>
                  </a:lnTo>
                  <a:lnTo>
                    <a:pt x="387202" y="98181"/>
                  </a:lnTo>
                  <a:lnTo>
                    <a:pt x="357089" y="60227"/>
                  </a:lnTo>
                  <a:lnTo>
                    <a:pt x="319135" y="30113"/>
                  </a:lnTo>
                  <a:lnTo>
                    <a:pt x="276726" y="10037"/>
                  </a:lnTo>
                  <a:lnTo>
                    <a:pt x="231644" y="0"/>
                  </a:lnTo>
                  <a:lnTo>
                    <a:pt x="185672" y="0"/>
                  </a:lnTo>
                  <a:lnTo>
                    <a:pt x="140590" y="10037"/>
                  </a:lnTo>
                  <a:lnTo>
                    <a:pt x="98181" y="30113"/>
                  </a:lnTo>
                  <a:lnTo>
                    <a:pt x="60227" y="6022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829030" y="8382528"/>
              <a:ext cx="417830" cy="417830"/>
            </a:xfrm>
            <a:custGeom>
              <a:avLst/>
              <a:gdLst/>
              <a:ahLst/>
              <a:cxnLst/>
              <a:rect l="l" t="t" r="r" b="b"/>
              <a:pathLst>
                <a:path w="417829" h="417829">
                  <a:moveTo>
                    <a:pt x="231644" y="0"/>
                  </a:moveTo>
                  <a:lnTo>
                    <a:pt x="185672" y="0"/>
                  </a:lnTo>
                  <a:lnTo>
                    <a:pt x="140590" y="10037"/>
                  </a:lnTo>
                  <a:lnTo>
                    <a:pt x="98181" y="30113"/>
                  </a:lnTo>
                  <a:lnTo>
                    <a:pt x="60227" y="60227"/>
                  </a:lnTo>
                  <a:lnTo>
                    <a:pt x="30113" y="98181"/>
                  </a:lnTo>
                  <a:lnTo>
                    <a:pt x="10037" y="140590"/>
                  </a:lnTo>
                  <a:lnTo>
                    <a:pt x="0" y="185672"/>
                  </a:lnTo>
                  <a:lnTo>
                    <a:pt x="0" y="231644"/>
                  </a:lnTo>
                  <a:lnTo>
                    <a:pt x="10037" y="276726"/>
                  </a:lnTo>
                  <a:lnTo>
                    <a:pt x="30113" y="319135"/>
                  </a:lnTo>
                  <a:lnTo>
                    <a:pt x="60227" y="357089"/>
                  </a:lnTo>
                  <a:lnTo>
                    <a:pt x="98181" y="387203"/>
                  </a:lnTo>
                  <a:lnTo>
                    <a:pt x="140590" y="407278"/>
                  </a:lnTo>
                  <a:lnTo>
                    <a:pt x="185672" y="417316"/>
                  </a:lnTo>
                  <a:lnTo>
                    <a:pt x="231644" y="417316"/>
                  </a:lnTo>
                  <a:lnTo>
                    <a:pt x="276726" y="407278"/>
                  </a:lnTo>
                  <a:lnTo>
                    <a:pt x="319135" y="387203"/>
                  </a:lnTo>
                  <a:lnTo>
                    <a:pt x="357089" y="357089"/>
                  </a:lnTo>
                  <a:lnTo>
                    <a:pt x="387203" y="319135"/>
                  </a:lnTo>
                  <a:lnTo>
                    <a:pt x="407279" y="276726"/>
                  </a:lnTo>
                  <a:lnTo>
                    <a:pt x="417316" y="231644"/>
                  </a:lnTo>
                  <a:lnTo>
                    <a:pt x="417316" y="185672"/>
                  </a:lnTo>
                  <a:lnTo>
                    <a:pt x="407279" y="140590"/>
                  </a:lnTo>
                  <a:lnTo>
                    <a:pt x="387203" y="98181"/>
                  </a:lnTo>
                  <a:lnTo>
                    <a:pt x="357089" y="60227"/>
                  </a:lnTo>
                  <a:lnTo>
                    <a:pt x="319135" y="30113"/>
                  </a:lnTo>
                  <a:lnTo>
                    <a:pt x="276726" y="10037"/>
                  </a:lnTo>
                  <a:lnTo>
                    <a:pt x="23164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829030" y="8382528"/>
              <a:ext cx="417830" cy="417830"/>
            </a:xfrm>
            <a:custGeom>
              <a:avLst/>
              <a:gdLst/>
              <a:ahLst/>
              <a:cxnLst/>
              <a:rect l="l" t="t" r="r" b="b"/>
              <a:pathLst>
                <a:path w="417829" h="417829">
                  <a:moveTo>
                    <a:pt x="357088" y="60227"/>
                  </a:moveTo>
                  <a:lnTo>
                    <a:pt x="387202" y="98181"/>
                  </a:lnTo>
                  <a:lnTo>
                    <a:pt x="407278" y="140590"/>
                  </a:lnTo>
                  <a:lnTo>
                    <a:pt x="417316" y="185671"/>
                  </a:lnTo>
                  <a:lnTo>
                    <a:pt x="417316" y="231644"/>
                  </a:lnTo>
                  <a:lnTo>
                    <a:pt x="407278" y="276726"/>
                  </a:lnTo>
                  <a:lnTo>
                    <a:pt x="387202" y="319134"/>
                  </a:lnTo>
                  <a:lnTo>
                    <a:pt x="357088" y="357088"/>
                  </a:lnTo>
                  <a:lnTo>
                    <a:pt x="319134" y="387202"/>
                  </a:lnTo>
                  <a:lnTo>
                    <a:pt x="276726" y="407278"/>
                  </a:lnTo>
                  <a:lnTo>
                    <a:pt x="231644" y="417316"/>
                  </a:lnTo>
                  <a:lnTo>
                    <a:pt x="185671" y="417316"/>
                  </a:lnTo>
                  <a:lnTo>
                    <a:pt x="140590" y="407278"/>
                  </a:lnTo>
                  <a:lnTo>
                    <a:pt x="98181" y="387202"/>
                  </a:lnTo>
                  <a:lnTo>
                    <a:pt x="60227" y="357088"/>
                  </a:lnTo>
                  <a:lnTo>
                    <a:pt x="30113" y="319134"/>
                  </a:lnTo>
                  <a:lnTo>
                    <a:pt x="10037" y="276726"/>
                  </a:lnTo>
                  <a:lnTo>
                    <a:pt x="0" y="231644"/>
                  </a:lnTo>
                  <a:lnTo>
                    <a:pt x="0" y="185671"/>
                  </a:lnTo>
                  <a:lnTo>
                    <a:pt x="10037" y="140590"/>
                  </a:lnTo>
                  <a:lnTo>
                    <a:pt x="30113" y="98181"/>
                  </a:lnTo>
                  <a:lnTo>
                    <a:pt x="60227" y="60227"/>
                  </a:lnTo>
                  <a:lnTo>
                    <a:pt x="98181" y="30113"/>
                  </a:lnTo>
                  <a:lnTo>
                    <a:pt x="140590" y="10037"/>
                  </a:lnTo>
                  <a:lnTo>
                    <a:pt x="185671" y="0"/>
                  </a:lnTo>
                  <a:lnTo>
                    <a:pt x="231644" y="0"/>
                  </a:lnTo>
                  <a:lnTo>
                    <a:pt x="276726" y="10037"/>
                  </a:lnTo>
                  <a:lnTo>
                    <a:pt x="319134" y="30113"/>
                  </a:lnTo>
                  <a:lnTo>
                    <a:pt x="357088" y="60227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8982275" y="8404699"/>
            <a:ext cx="11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832010" y="4643104"/>
            <a:ext cx="430530" cy="430530"/>
            <a:chOff x="8832010" y="4643104"/>
            <a:chExt cx="430530" cy="430530"/>
          </a:xfrm>
        </p:grpSpPr>
        <p:sp>
          <p:nvSpPr>
            <p:cNvPr id="57" name="object 57"/>
            <p:cNvSpPr/>
            <p:nvPr/>
          </p:nvSpPr>
          <p:spPr>
            <a:xfrm>
              <a:off x="8838360" y="4649454"/>
              <a:ext cx="417830" cy="417830"/>
            </a:xfrm>
            <a:custGeom>
              <a:avLst/>
              <a:gdLst/>
              <a:ahLst/>
              <a:cxnLst/>
              <a:rect l="l" t="t" r="r" b="b"/>
              <a:pathLst>
                <a:path w="417829" h="417829">
                  <a:moveTo>
                    <a:pt x="231645" y="0"/>
                  </a:moveTo>
                  <a:lnTo>
                    <a:pt x="185672" y="0"/>
                  </a:lnTo>
                  <a:lnTo>
                    <a:pt x="140590" y="10037"/>
                  </a:lnTo>
                  <a:lnTo>
                    <a:pt x="98182" y="30113"/>
                  </a:lnTo>
                  <a:lnTo>
                    <a:pt x="60228" y="60227"/>
                  </a:lnTo>
                  <a:lnTo>
                    <a:pt x="30114" y="98181"/>
                  </a:lnTo>
                  <a:lnTo>
                    <a:pt x="10038" y="140589"/>
                  </a:lnTo>
                  <a:lnTo>
                    <a:pt x="0" y="185671"/>
                  </a:lnTo>
                  <a:lnTo>
                    <a:pt x="0" y="231644"/>
                  </a:lnTo>
                  <a:lnTo>
                    <a:pt x="10038" y="276725"/>
                  </a:lnTo>
                  <a:lnTo>
                    <a:pt x="30114" y="319134"/>
                  </a:lnTo>
                  <a:lnTo>
                    <a:pt x="60228" y="357088"/>
                  </a:lnTo>
                  <a:lnTo>
                    <a:pt x="98182" y="387202"/>
                  </a:lnTo>
                  <a:lnTo>
                    <a:pt x="140590" y="407278"/>
                  </a:lnTo>
                  <a:lnTo>
                    <a:pt x="185672" y="417316"/>
                  </a:lnTo>
                  <a:lnTo>
                    <a:pt x="231645" y="417316"/>
                  </a:lnTo>
                  <a:lnTo>
                    <a:pt x="276726" y="407278"/>
                  </a:lnTo>
                  <a:lnTo>
                    <a:pt x="319135" y="387202"/>
                  </a:lnTo>
                  <a:lnTo>
                    <a:pt x="357089" y="357088"/>
                  </a:lnTo>
                  <a:lnTo>
                    <a:pt x="387203" y="319134"/>
                  </a:lnTo>
                  <a:lnTo>
                    <a:pt x="407278" y="276725"/>
                  </a:lnTo>
                  <a:lnTo>
                    <a:pt x="417316" y="231644"/>
                  </a:lnTo>
                  <a:lnTo>
                    <a:pt x="417316" y="185671"/>
                  </a:lnTo>
                  <a:lnTo>
                    <a:pt x="407278" y="140589"/>
                  </a:lnTo>
                  <a:lnTo>
                    <a:pt x="387203" y="98181"/>
                  </a:lnTo>
                  <a:lnTo>
                    <a:pt x="357089" y="60227"/>
                  </a:lnTo>
                  <a:lnTo>
                    <a:pt x="319135" y="30113"/>
                  </a:lnTo>
                  <a:lnTo>
                    <a:pt x="276726" y="10037"/>
                  </a:lnTo>
                  <a:lnTo>
                    <a:pt x="231645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838360" y="4649454"/>
              <a:ext cx="417830" cy="417830"/>
            </a:xfrm>
            <a:custGeom>
              <a:avLst/>
              <a:gdLst/>
              <a:ahLst/>
              <a:cxnLst/>
              <a:rect l="l" t="t" r="r" b="b"/>
              <a:pathLst>
                <a:path w="417829" h="417829">
                  <a:moveTo>
                    <a:pt x="357088" y="60227"/>
                  </a:moveTo>
                  <a:lnTo>
                    <a:pt x="387202" y="98181"/>
                  </a:lnTo>
                  <a:lnTo>
                    <a:pt x="407278" y="140590"/>
                  </a:lnTo>
                  <a:lnTo>
                    <a:pt x="417316" y="185671"/>
                  </a:lnTo>
                  <a:lnTo>
                    <a:pt x="417316" y="231644"/>
                  </a:lnTo>
                  <a:lnTo>
                    <a:pt x="407278" y="276726"/>
                  </a:lnTo>
                  <a:lnTo>
                    <a:pt x="387202" y="319134"/>
                  </a:lnTo>
                  <a:lnTo>
                    <a:pt x="357088" y="357088"/>
                  </a:lnTo>
                  <a:lnTo>
                    <a:pt x="319134" y="387202"/>
                  </a:lnTo>
                  <a:lnTo>
                    <a:pt x="276726" y="407278"/>
                  </a:lnTo>
                  <a:lnTo>
                    <a:pt x="231644" y="417316"/>
                  </a:lnTo>
                  <a:lnTo>
                    <a:pt x="185671" y="417316"/>
                  </a:lnTo>
                  <a:lnTo>
                    <a:pt x="140590" y="407278"/>
                  </a:lnTo>
                  <a:lnTo>
                    <a:pt x="98181" y="387202"/>
                  </a:lnTo>
                  <a:lnTo>
                    <a:pt x="60227" y="357088"/>
                  </a:lnTo>
                  <a:lnTo>
                    <a:pt x="30113" y="319134"/>
                  </a:lnTo>
                  <a:lnTo>
                    <a:pt x="10037" y="276726"/>
                  </a:lnTo>
                  <a:lnTo>
                    <a:pt x="0" y="231644"/>
                  </a:lnTo>
                  <a:lnTo>
                    <a:pt x="0" y="185671"/>
                  </a:lnTo>
                  <a:lnTo>
                    <a:pt x="10037" y="140590"/>
                  </a:lnTo>
                  <a:lnTo>
                    <a:pt x="30113" y="98181"/>
                  </a:lnTo>
                  <a:lnTo>
                    <a:pt x="60227" y="60227"/>
                  </a:lnTo>
                  <a:lnTo>
                    <a:pt x="98181" y="30113"/>
                  </a:lnTo>
                  <a:lnTo>
                    <a:pt x="140590" y="10037"/>
                  </a:lnTo>
                  <a:lnTo>
                    <a:pt x="185671" y="0"/>
                  </a:lnTo>
                  <a:lnTo>
                    <a:pt x="231644" y="0"/>
                  </a:lnTo>
                  <a:lnTo>
                    <a:pt x="276726" y="10037"/>
                  </a:lnTo>
                  <a:lnTo>
                    <a:pt x="319134" y="30113"/>
                  </a:lnTo>
                  <a:lnTo>
                    <a:pt x="357088" y="60227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8976060" y="4671625"/>
            <a:ext cx="14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Lucida Sans Unicode"/>
                <a:cs typeface="Lucida Sans Unicode"/>
              </a:rPr>
              <a:t>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722388" y="7276952"/>
            <a:ext cx="691515" cy="691515"/>
          </a:xfrm>
          <a:custGeom>
            <a:avLst/>
            <a:gdLst/>
            <a:ahLst/>
            <a:cxnLst/>
            <a:rect l="l" t="t" r="r" b="b"/>
            <a:pathLst>
              <a:path w="691515" h="691515">
                <a:moveTo>
                  <a:pt x="215526" y="0"/>
                </a:moveTo>
                <a:lnTo>
                  <a:pt x="0" y="215525"/>
                </a:lnTo>
                <a:lnTo>
                  <a:pt x="475954" y="691479"/>
                </a:lnTo>
                <a:lnTo>
                  <a:pt x="691480" y="475952"/>
                </a:lnTo>
                <a:lnTo>
                  <a:pt x="21552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 rot="2700000">
            <a:off x="7825455" y="7505767"/>
            <a:ext cx="4908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r>
              <a:rPr sz="1800" spc="-25" dirty="0">
                <a:latin typeface="Lucida Sans Unicode"/>
                <a:cs typeface="Lucida Sans Unicode"/>
              </a:rPr>
              <a:t>122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525746" y="5395738"/>
            <a:ext cx="745490" cy="745490"/>
          </a:xfrm>
          <a:custGeom>
            <a:avLst/>
            <a:gdLst/>
            <a:ahLst/>
            <a:cxnLst/>
            <a:rect l="l" t="t" r="r" b="b"/>
            <a:pathLst>
              <a:path w="745490" h="745489">
                <a:moveTo>
                  <a:pt x="215526" y="0"/>
                </a:moveTo>
                <a:lnTo>
                  <a:pt x="0" y="215526"/>
                </a:lnTo>
                <a:lnTo>
                  <a:pt x="529835" y="745361"/>
                </a:lnTo>
                <a:lnTo>
                  <a:pt x="745361" y="529835"/>
                </a:lnTo>
                <a:lnTo>
                  <a:pt x="21552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 rot="2700000">
            <a:off x="9655756" y="5651494"/>
            <a:ext cx="4908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r>
              <a:rPr sz="1800" spc="-25" dirty="0">
                <a:latin typeface="Lucida Sans Unicode"/>
                <a:cs typeface="Lucida Sans Unicode"/>
              </a:rPr>
              <a:t>102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9691777" y="7189716"/>
            <a:ext cx="772795" cy="772795"/>
          </a:xfrm>
          <a:custGeom>
            <a:avLst/>
            <a:gdLst/>
            <a:ahLst/>
            <a:cxnLst/>
            <a:rect l="l" t="t" r="r" b="b"/>
            <a:pathLst>
              <a:path w="772795" h="772795">
                <a:moveTo>
                  <a:pt x="556775" y="0"/>
                </a:moveTo>
                <a:lnTo>
                  <a:pt x="0" y="556775"/>
                </a:lnTo>
                <a:lnTo>
                  <a:pt x="215526" y="772302"/>
                </a:lnTo>
                <a:lnTo>
                  <a:pt x="772302" y="215526"/>
                </a:lnTo>
                <a:lnTo>
                  <a:pt x="556775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 rot="18900000">
            <a:off x="9829892" y="7458827"/>
            <a:ext cx="4908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r>
              <a:rPr sz="1800" spc="-25" dirty="0">
                <a:latin typeface="Lucida Sans Unicode"/>
                <a:cs typeface="Lucida Sans Unicode"/>
              </a:rPr>
              <a:t>170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804759" y="5403946"/>
            <a:ext cx="709930" cy="709930"/>
          </a:xfrm>
          <a:custGeom>
            <a:avLst/>
            <a:gdLst/>
            <a:ahLst/>
            <a:cxnLst/>
            <a:rect l="l" t="t" r="r" b="b"/>
            <a:pathLst>
              <a:path w="709929" h="709929">
                <a:moveTo>
                  <a:pt x="493913" y="0"/>
                </a:moveTo>
                <a:lnTo>
                  <a:pt x="0" y="493913"/>
                </a:lnTo>
                <a:lnTo>
                  <a:pt x="215525" y="709439"/>
                </a:lnTo>
                <a:lnTo>
                  <a:pt x="709439" y="215525"/>
                </a:lnTo>
                <a:lnTo>
                  <a:pt x="49391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 rot="18900000">
            <a:off x="7911442" y="5641626"/>
            <a:ext cx="4908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r>
              <a:rPr sz="1800" spc="-25" dirty="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265410" y="1771324"/>
            <a:ext cx="457200" cy="263525"/>
            <a:chOff x="8265410" y="1771324"/>
            <a:chExt cx="457200" cy="263525"/>
          </a:xfrm>
        </p:grpSpPr>
        <p:sp>
          <p:nvSpPr>
            <p:cNvPr id="69" name="object 69"/>
            <p:cNvSpPr/>
            <p:nvPr/>
          </p:nvSpPr>
          <p:spPr>
            <a:xfrm>
              <a:off x="8334024" y="1809950"/>
              <a:ext cx="375920" cy="212090"/>
            </a:xfrm>
            <a:custGeom>
              <a:avLst/>
              <a:gdLst/>
              <a:ahLst/>
              <a:cxnLst/>
              <a:rect l="l" t="t" r="r" b="b"/>
              <a:pathLst>
                <a:path w="375920" h="212089">
                  <a:moveTo>
                    <a:pt x="0" y="0"/>
                  </a:moveTo>
                  <a:lnTo>
                    <a:pt x="11066" y="6230"/>
                  </a:lnTo>
                  <a:lnTo>
                    <a:pt x="375839" y="21158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265410" y="1771324"/>
              <a:ext cx="136525" cy="113030"/>
            </a:xfrm>
            <a:custGeom>
              <a:avLst/>
              <a:gdLst/>
              <a:ahLst/>
              <a:cxnLst/>
              <a:rect l="l" t="t" r="r" b="b"/>
              <a:pathLst>
                <a:path w="136525" h="113030">
                  <a:moveTo>
                    <a:pt x="0" y="0"/>
                  </a:moveTo>
                  <a:lnTo>
                    <a:pt x="76337" y="112929"/>
                  </a:lnTo>
                  <a:lnTo>
                    <a:pt x="79681" y="44856"/>
                  </a:lnTo>
                  <a:lnTo>
                    <a:pt x="136146" y="66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8771663" y="1941301"/>
            <a:ext cx="30168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though</a:t>
            </a:r>
            <a:r>
              <a:rPr sz="16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not</a:t>
            </a:r>
            <a:r>
              <a:rPr sz="16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necessarily</a:t>
            </a:r>
            <a:r>
              <a:rPr sz="16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largest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Capacity-scaling</a:t>
            </a:r>
            <a:r>
              <a:rPr spc="125" dirty="0"/>
              <a:t> </a:t>
            </a:r>
            <a:r>
              <a:rPr spc="40" dirty="0"/>
              <a:t>algorithm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76500" y="1612900"/>
            <a:ext cx="8520430" cy="6628130"/>
            <a:chOff x="2476500" y="1612900"/>
            <a:chExt cx="8520430" cy="6628130"/>
          </a:xfrm>
        </p:grpSpPr>
        <p:sp>
          <p:nvSpPr>
            <p:cNvPr id="4" name="object 4"/>
            <p:cNvSpPr/>
            <p:nvPr/>
          </p:nvSpPr>
          <p:spPr>
            <a:xfrm>
              <a:off x="2476500" y="1612900"/>
              <a:ext cx="8520430" cy="6628130"/>
            </a:xfrm>
            <a:custGeom>
              <a:avLst/>
              <a:gdLst/>
              <a:ahLst/>
              <a:cxnLst/>
              <a:rect l="l" t="t" r="r" b="b"/>
              <a:pathLst>
                <a:path w="8520430" h="6628130">
                  <a:moveTo>
                    <a:pt x="8520045" y="0"/>
                  </a:moveTo>
                  <a:lnTo>
                    <a:pt x="0" y="0"/>
                  </a:lnTo>
                  <a:lnTo>
                    <a:pt x="0" y="6627614"/>
                  </a:lnTo>
                  <a:lnTo>
                    <a:pt x="8520045" y="6627614"/>
                  </a:lnTo>
                  <a:lnTo>
                    <a:pt x="8520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68600" y="2436501"/>
              <a:ext cx="7175500" cy="0"/>
            </a:xfrm>
            <a:custGeom>
              <a:avLst/>
              <a:gdLst/>
              <a:ahLst/>
              <a:cxnLst/>
              <a:rect l="l" t="t" r="r" b="b"/>
              <a:pathLst>
                <a:path w="7175500">
                  <a:moveTo>
                    <a:pt x="0" y="0"/>
                  </a:moveTo>
                  <a:lnTo>
                    <a:pt x="717550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30500" y="1879600"/>
            <a:ext cx="7440930" cy="3941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cap="small" spc="-30" dirty="0">
                <a:solidFill>
                  <a:srgbClr val="003F83"/>
                </a:solidFill>
                <a:latin typeface="Times New Roman"/>
                <a:cs typeface="Times New Roman"/>
              </a:rPr>
              <a:t>Capacity-</a:t>
            </a:r>
            <a:r>
              <a:rPr sz="2400" cap="small" spc="-10" dirty="0">
                <a:solidFill>
                  <a:srgbClr val="003F83"/>
                </a:solidFill>
                <a:latin typeface="Times New Roman"/>
                <a:cs typeface="Times New Roman"/>
              </a:rPr>
              <a:t>Scaling</a:t>
            </a:r>
            <a:r>
              <a:rPr sz="2400" cap="small" spc="-10" dirty="0">
                <a:latin typeface="Times New Roman"/>
                <a:cs typeface="Times New Roman"/>
              </a:rPr>
              <a:t>(</a:t>
            </a:r>
            <a:r>
              <a:rPr sz="2400" i="1" spc="-10" dirty="0">
                <a:latin typeface="Times New Roman"/>
                <a:cs typeface="Times New Roman"/>
              </a:rPr>
              <a:t>G</a:t>
            </a:r>
            <a:r>
              <a:rPr sz="2400" cap="small" spc="-1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19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tabLst>
                <a:tab pos="2941955" algn="l"/>
              </a:tabLst>
            </a:pPr>
            <a:r>
              <a:rPr sz="2400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sz="1900" dirty="0">
                <a:solidFill>
                  <a:srgbClr val="003F83"/>
                </a:solidFill>
                <a:latin typeface="Times New Roman"/>
                <a:cs typeface="Times New Roman"/>
              </a:rPr>
              <a:t>OREACH</a:t>
            </a:r>
            <a:r>
              <a:rPr sz="1900" spc="12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: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0.</a:t>
            </a:r>
            <a:endParaRPr sz="24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335"/>
              </a:spcBef>
              <a:tabLst>
                <a:tab pos="410209" algn="l"/>
                <a:tab pos="3143250" algn="l"/>
                <a:tab pos="3463290" algn="l"/>
              </a:tabLst>
            </a:pPr>
            <a:r>
              <a:rPr sz="2400" spc="130" dirty="0">
                <a:latin typeface="Times New Roman"/>
                <a:cs typeface="Times New Roman"/>
              </a:rPr>
              <a:t>Δ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largest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power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25" dirty="0">
                <a:latin typeface="Times New Roman"/>
                <a:cs typeface="Times New Roman"/>
              </a:rPr>
              <a:t>C</a:t>
            </a:r>
            <a:r>
              <a:rPr sz="2400" spc="-2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75"/>
              </a:spcBef>
            </a:pPr>
            <a:endParaRPr sz="24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5"/>
              </a:spcBef>
              <a:tabLst>
                <a:tab pos="1430655" algn="l"/>
                <a:tab pos="1750695" algn="l"/>
              </a:tabLst>
            </a:pPr>
            <a:r>
              <a:rPr sz="2400" dirty="0">
                <a:solidFill>
                  <a:srgbClr val="003F83"/>
                </a:solidFill>
                <a:latin typeface="Times New Roman"/>
                <a:cs typeface="Times New Roman"/>
              </a:rPr>
              <a:t>W</a:t>
            </a:r>
            <a:r>
              <a:rPr sz="1900" dirty="0">
                <a:solidFill>
                  <a:srgbClr val="003F83"/>
                </a:solidFill>
                <a:latin typeface="Times New Roman"/>
                <a:cs typeface="Times New Roman"/>
              </a:rPr>
              <a:t>HILE</a:t>
            </a:r>
            <a:r>
              <a:rPr sz="1900" spc="10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(Δ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≥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25" dirty="0">
                <a:latin typeface="Times New Roman"/>
                <a:cs typeface="Times New Roman"/>
              </a:rPr>
              <a:t>1)</a:t>
            </a:r>
            <a:endParaRPr sz="2400">
              <a:latin typeface="Times New Roman"/>
              <a:cs typeface="Times New Roman"/>
            </a:endParaRPr>
          </a:p>
          <a:p>
            <a:pPr marL="381000" marR="43180">
              <a:lnSpc>
                <a:spcPct val="104800"/>
              </a:lnSpc>
              <a:spcBef>
                <a:spcPts val="1080"/>
              </a:spcBef>
            </a:pP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baseline="-6944" dirty="0">
                <a:latin typeface="Times New Roman"/>
                <a:cs typeface="Times New Roman"/>
              </a:rPr>
              <a:t>f</a:t>
            </a:r>
            <a:r>
              <a:rPr sz="2400" i="1" spc="-22" baseline="-6944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(Δ)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Δ-</a:t>
            </a:r>
            <a:r>
              <a:rPr sz="2400" dirty="0">
                <a:latin typeface="Times New Roman"/>
                <a:cs typeface="Times New Roman"/>
              </a:rPr>
              <a:t>residual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respect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flow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. </a:t>
            </a:r>
            <a:r>
              <a:rPr sz="2400" dirty="0">
                <a:solidFill>
                  <a:srgbClr val="003F83"/>
                </a:solidFill>
                <a:latin typeface="Times New Roman"/>
                <a:cs typeface="Times New Roman"/>
              </a:rPr>
              <a:t>W</a:t>
            </a:r>
            <a:r>
              <a:rPr sz="1900" dirty="0">
                <a:solidFill>
                  <a:srgbClr val="003F83"/>
                </a:solidFill>
                <a:latin typeface="Times New Roman"/>
                <a:cs typeface="Times New Roman"/>
              </a:rPr>
              <a:t>HILE</a:t>
            </a:r>
            <a:r>
              <a:rPr sz="1900" spc="12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(there exists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 </a:t>
            </a:r>
            <a:r>
              <a:rPr sz="2400" i="1" spc="-245" dirty="0">
                <a:latin typeface="Times New Roman"/>
                <a:cs typeface="Times New Roman"/>
              </a:rPr>
              <a:t>s</a:t>
            </a:r>
            <a:r>
              <a:rPr sz="2400" spc="-245" dirty="0">
                <a:latin typeface="Cambria"/>
                <a:cs typeface="Cambria"/>
              </a:rPr>
              <a:t>↝</a:t>
            </a:r>
            <a:r>
              <a:rPr sz="2400" i="1" spc="-245" dirty="0">
                <a:latin typeface="Times New Roman"/>
                <a:cs typeface="Times New Roman"/>
              </a:rPr>
              <a:t>t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path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baseline="-6944" dirty="0">
                <a:latin typeface="Times New Roman"/>
                <a:cs typeface="Times New Roman"/>
              </a:rPr>
              <a:t>f </a:t>
            </a:r>
            <a:r>
              <a:rPr sz="2400" spc="-20" dirty="0">
                <a:latin typeface="Times New Roman"/>
                <a:cs typeface="Times New Roman"/>
              </a:rPr>
              <a:t>(Δ))</a:t>
            </a:r>
            <a:endParaRPr sz="2400">
              <a:latin typeface="Times New Roman"/>
              <a:cs typeface="Times New Roman"/>
            </a:endParaRPr>
          </a:p>
          <a:p>
            <a:pPr marL="723900">
              <a:lnSpc>
                <a:spcPct val="100000"/>
              </a:lnSpc>
              <a:spcBef>
                <a:spcPts val="1220"/>
              </a:spcBef>
            </a:pP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3F83"/>
                </a:solidFill>
                <a:latin typeface="Times New Roman"/>
                <a:cs typeface="Times New Roman"/>
              </a:rPr>
              <a:t>A</a:t>
            </a:r>
            <a:r>
              <a:rPr sz="1900" spc="-10" dirty="0">
                <a:solidFill>
                  <a:srgbClr val="003F83"/>
                </a:solidFill>
                <a:latin typeface="Times New Roman"/>
                <a:cs typeface="Times New Roman"/>
              </a:rPr>
              <a:t>UGMENT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2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P</a:t>
            </a:r>
            <a:r>
              <a:rPr sz="2400" spc="-25" dirty="0">
                <a:latin typeface="Times New Roman"/>
                <a:cs typeface="Times New Roman"/>
              </a:rPr>
              <a:t>).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86100" y="5810091"/>
            <a:ext cx="2204720" cy="106680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368300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latin typeface="Times New Roman"/>
                <a:cs typeface="Times New Roman"/>
              </a:rPr>
              <a:t>Update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baseline="-6944" dirty="0">
                <a:latin typeface="Times New Roman"/>
                <a:cs typeface="Times New Roman"/>
              </a:rPr>
              <a:t>f</a:t>
            </a:r>
            <a:r>
              <a:rPr sz="2400" i="1" spc="44" baseline="-6944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(Δ).</a:t>
            </a:r>
            <a:endParaRPr sz="24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220"/>
              </a:spcBef>
            </a:pPr>
            <a:r>
              <a:rPr sz="2400" spc="180" dirty="0">
                <a:latin typeface="Times New Roman"/>
                <a:cs typeface="Times New Roman"/>
              </a:rPr>
              <a:t>Δ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Δ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/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68600" y="7389614"/>
            <a:ext cx="1342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167765" algn="l"/>
              </a:tabLst>
            </a:pPr>
            <a:r>
              <a:rPr sz="2400" cap="small" spc="-10" dirty="0">
                <a:solidFill>
                  <a:srgbClr val="003F83"/>
                </a:solidFill>
                <a:latin typeface="Times New Roman"/>
                <a:cs typeface="Times New Roman"/>
              </a:rPr>
              <a:t>Return</a:t>
            </a:r>
            <a:r>
              <a:rPr sz="2400" cap="small" dirty="0">
                <a:solidFill>
                  <a:srgbClr val="003F83"/>
                </a:solidFill>
                <a:latin typeface="Times New Roman"/>
                <a:cs typeface="Times New Roman"/>
              </a:rPr>
              <a:t>	</a:t>
            </a:r>
            <a:r>
              <a:rPr sz="2400" i="1" spc="-135" dirty="0">
                <a:latin typeface="Times New Roman"/>
                <a:cs typeface="Times New Roman"/>
              </a:rPr>
              <a:t>f</a:t>
            </a:r>
            <a:r>
              <a:rPr sz="2400" cap="small" spc="-13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768600" y="4616893"/>
            <a:ext cx="7718425" cy="3329940"/>
            <a:chOff x="2768600" y="4616893"/>
            <a:chExt cx="7718425" cy="3329940"/>
          </a:xfrm>
        </p:grpSpPr>
        <p:sp>
          <p:nvSpPr>
            <p:cNvPr id="10" name="object 10"/>
            <p:cNvSpPr/>
            <p:nvPr/>
          </p:nvSpPr>
          <p:spPr>
            <a:xfrm>
              <a:off x="2768600" y="7946516"/>
              <a:ext cx="7175500" cy="0"/>
            </a:xfrm>
            <a:custGeom>
              <a:avLst/>
              <a:gdLst/>
              <a:ahLst/>
              <a:cxnLst/>
              <a:rect l="l" t="t" r="r" b="b"/>
              <a:pathLst>
                <a:path w="7175500">
                  <a:moveTo>
                    <a:pt x="0" y="0"/>
                  </a:moveTo>
                  <a:lnTo>
                    <a:pt x="717550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425743" y="4633148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09">
                  <a:moveTo>
                    <a:pt x="0" y="2264016"/>
                  </a:moveTo>
                  <a:lnTo>
                    <a:pt x="0" y="2251316"/>
                  </a:lnTo>
                  <a:lnTo>
                    <a:pt x="0" y="127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64783" y="4629593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364783" y="6900720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598530" y="6123289"/>
            <a:ext cx="1582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Δ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-</a:t>
            </a:r>
            <a:r>
              <a:rPr sz="1600" spc="-45" dirty="0">
                <a:solidFill>
                  <a:srgbClr val="8D3124"/>
                </a:solidFill>
                <a:latin typeface="Lucida Sans Unicode"/>
                <a:cs typeface="Lucida Sans Unicode"/>
              </a:rPr>
              <a:t>scaling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phase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78447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20895" algn="l"/>
              </a:tabLst>
            </a:pPr>
            <a:r>
              <a:rPr dirty="0"/>
              <a:t>Capacity-scaling</a:t>
            </a:r>
            <a:r>
              <a:rPr spc="125" dirty="0"/>
              <a:t> </a:t>
            </a:r>
            <a:r>
              <a:rPr spc="40" dirty="0"/>
              <a:t>algorithm:</a:t>
            </a:r>
            <a:r>
              <a:rPr dirty="0"/>
              <a:t>	</a:t>
            </a:r>
            <a:r>
              <a:rPr spc="90" dirty="0"/>
              <a:t>proof </a:t>
            </a:r>
            <a:r>
              <a:rPr spc="80" dirty="0"/>
              <a:t>of</a:t>
            </a:r>
            <a:r>
              <a:rPr spc="90" dirty="0"/>
              <a:t> </a:t>
            </a:r>
            <a:r>
              <a:rPr spc="-30" dirty="0"/>
              <a:t>correctness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49300" y="1338580"/>
            <a:ext cx="10960735" cy="6701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211709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Assumption.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All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capacities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integers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between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C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tabLst>
                <a:tab pos="165544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Invariant.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scaling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parameter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Δ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power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2.</a:t>
            </a:r>
            <a:endParaRPr sz="24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spcBef>
                <a:spcPts val="919"/>
              </a:spcBef>
              <a:tabLst>
                <a:tab pos="632460" algn="l"/>
                <a:tab pos="920686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Initially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power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2;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phase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divides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Δ </a:t>
            </a:r>
            <a:r>
              <a:rPr sz="2400" spc="55" dirty="0">
                <a:latin typeface="Lucida Sans Unicode"/>
                <a:cs typeface="Lucida Sans Unicode"/>
              </a:rPr>
              <a:t>by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exactly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2.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63500" marR="55880">
              <a:lnSpc>
                <a:spcPct val="131900"/>
              </a:lnSpc>
              <a:tabLst>
                <a:tab pos="325882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Integrality</a:t>
            </a:r>
            <a:r>
              <a:rPr sz="2400" spc="-1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invariant.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Throughout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algorithm,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every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and </a:t>
            </a:r>
            <a:r>
              <a:rPr sz="2400" dirty="0">
                <a:latin typeface="Lucida Sans Unicode"/>
                <a:cs typeface="Lucida Sans Unicode"/>
              </a:rPr>
              <a:t>residual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capacity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i="1" baseline="-19097" dirty="0">
                <a:latin typeface="Times New Roman"/>
                <a:cs typeface="Times New Roman"/>
              </a:rPr>
              <a:t>f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integer.</a:t>
            </a:r>
            <a:endParaRPr sz="24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spcBef>
                <a:spcPts val="919"/>
              </a:spcBef>
              <a:tabLst>
                <a:tab pos="632460" algn="l"/>
                <a:tab pos="619442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Same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generic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Ford–Fulkerson.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63500" marR="215265">
              <a:lnSpc>
                <a:spcPct val="131900"/>
              </a:lnSpc>
              <a:tabLst>
                <a:tab pos="167005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capacity-</a:t>
            </a:r>
            <a:r>
              <a:rPr sz="2400" spc="-10" dirty="0">
                <a:latin typeface="Lucida Sans Unicode"/>
                <a:cs typeface="Lucida Sans Unicode"/>
              </a:rPr>
              <a:t>scaling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terminates,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then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max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flow.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3679"/>
              </a:lnSpc>
              <a:tabLst>
                <a:tab pos="5971540" algn="l"/>
                <a:tab pos="6424295" algn="l"/>
                <a:tab pos="7342505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50" dirty="0">
                <a:latin typeface="Lucida Sans Unicode"/>
                <a:cs typeface="Lucida Sans Unicode"/>
              </a:rPr>
              <a:t>By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integrality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invariant,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when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Δ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Symbol"/>
                <a:cs typeface="Symbol"/>
              </a:rPr>
              <a:t>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baseline="-19097" dirty="0">
                <a:latin typeface="Times New Roman"/>
                <a:cs typeface="Times New Roman"/>
              </a:rPr>
              <a:t>f</a:t>
            </a:r>
            <a:r>
              <a:rPr sz="2400" i="1" spc="135" baseline="-19097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Times New Roman"/>
                <a:cs typeface="Times New Roman"/>
              </a:rPr>
              <a:t>(Δ)</a:t>
            </a:r>
            <a:r>
              <a:rPr sz="2400" dirty="0">
                <a:latin typeface="Times New Roman"/>
                <a:cs typeface="Times New Roman"/>
              </a:rPr>
              <a:t>	=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baseline="-19097" dirty="0">
                <a:latin typeface="Times New Roman"/>
                <a:cs typeface="Times New Roman"/>
              </a:rPr>
              <a:t>f</a:t>
            </a:r>
            <a:r>
              <a:rPr sz="2400" i="1" spc="52" baseline="-19097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Upon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termination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180" dirty="0">
                <a:latin typeface="Times New Roman"/>
                <a:cs typeface="Times New Roman"/>
              </a:rPr>
              <a:t>Δ</a:t>
            </a:r>
            <a:r>
              <a:rPr sz="2400" spc="-30" dirty="0">
                <a:latin typeface="Times New Roman"/>
                <a:cs typeface="Times New Roman"/>
              </a:rPr>
              <a:t> =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phase,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paths.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4210"/>
              </a:lnSpc>
              <a:tabLst>
                <a:tab pos="7008495" algn="l"/>
              </a:tabLst>
            </a:pPr>
            <a:r>
              <a:rPr sz="5775" spc="-67" baseline="-4329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Result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follows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theorem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84480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20895" algn="l"/>
              </a:tabLst>
            </a:pPr>
            <a:r>
              <a:rPr dirty="0"/>
              <a:t>Capacity-scaling</a:t>
            </a:r>
            <a:r>
              <a:rPr spc="125" dirty="0"/>
              <a:t> </a:t>
            </a:r>
            <a:r>
              <a:rPr spc="40" dirty="0"/>
              <a:t>algorithm:</a:t>
            </a:r>
            <a:r>
              <a:rPr dirty="0"/>
              <a:t>	analysis</a:t>
            </a:r>
            <a:r>
              <a:rPr spc="110" dirty="0"/>
              <a:t> </a:t>
            </a:r>
            <a:r>
              <a:rPr spc="80" dirty="0"/>
              <a:t>of</a:t>
            </a:r>
            <a:r>
              <a:rPr spc="110" dirty="0"/>
              <a:t> </a:t>
            </a:r>
            <a:r>
              <a:rPr dirty="0"/>
              <a:t>running</a:t>
            </a:r>
            <a:r>
              <a:rPr spc="114" dirty="0"/>
              <a:t> </a:t>
            </a:r>
            <a:r>
              <a:rPr spc="-20" dirty="0"/>
              <a:t>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9300" y="1221740"/>
            <a:ext cx="11114405" cy="292100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19"/>
              </a:spcBef>
              <a:tabLst>
                <a:tab pos="171132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Lemma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1.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</a:t>
            </a:r>
            <a:r>
              <a:rPr sz="2400" dirty="0">
                <a:latin typeface="Times New Roman"/>
                <a:cs typeface="Times New Roman"/>
              </a:rPr>
              <a:t>log</a:t>
            </a:r>
            <a:r>
              <a:rPr sz="2400" baseline="-19097" dirty="0">
                <a:latin typeface="Times New Roman"/>
                <a:cs typeface="Times New Roman"/>
              </a:rPr>
              <a:t>2</a:t>
            </a:r>
            <a:r>
              <a:rPr sz="2400" spc="-7" baseline="-19097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Symbol"/>
                <a:cs typeface="Symbol"/>
              </a:rPr>
              <a:t>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scaling</a:t>
            </a:r>
            <a:r>
              <a:rPr sz="2400" spc="-10" dirty="0">
                <a:latin typeface="Lucida Sans Unicode"/>
                <a:cs typeface="Lucida Sans Unicode"/>
              </a:rPr>
              <a:t> phases.</a:t>
            </a:r>
            <a:endParaRPr sz="24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spcBef>
                <a:spcPts val="919"/>
              </a:spcBef>
              <a:tabLst>
                <a:tab pos="632460" algn="l"/>
                <a:tab pos="2507615" algn="l"/>
                <a:tab pos="2832100" algn="l"/>
                <a:tab pos="3204210" algn="l"/>
                <a:tab pos="3524250" algn="l"/>
                <a:tab pos="4016375" algn="l"/>
                <a:tab pos="1090866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Initially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i="1" spc="-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/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&lt;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130" dirty="0">
                <a:latin typeface="Times New Roman"/>
                <a:cs typeface="Times New Roman"/>
              </a:rPr>
              <a:t>Δ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25" dirty="0">
                <a:latin typeface="Times New Roman"/>
                <a:cs typeface="Times New Roman"/>
              </a:rPr>
              <a:t>C</a:t>
            </a:r>
            <a:r>
              <a:rPr sz="2400" spc="-25" dirty="0">
                <a:latin typeface="Lucida Sans Unicode"/>
                <a:cs typeface="Lucida Sans Unicode"/>
              </a:rPr>
              <a:t>;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180" dirty="0">
                <a:latin typeface="Times New Roman"/>
                <a:cs typeface="Times New Roman"/>
              </a:rPr>
              <a:t>Δ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decreases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by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factor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10" dirty="0">
                <a:latin typeface="Lucida Sans Unicode"/>
                <a:cs typeface="Lucida Sans Unicode"/>
              </a:rPr>
              <a:t> iteration.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63500" marR="2226945">
              <a:lnSpc>
                <a:spcPct val="131900"/>
              </a:lnSpc>
              <a:tabLst>
                <a:tab pos="1711325" algn="l"/>
                <a:tab pos="428942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Lemma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2.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end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Δ</a:t>
            </a:r>
            <a:r>
              <a:rPr sz="2400" dirty="0">
                <a:latin typeface="Lucida Sans Unicode"/>
                <a:cs typeface="Lucida Sans Unicode"/>
              </a:rPr>
              <a:t>-</a:t>
            </a:r>
            <a:r>
              <a:rPr sz="2400" spc="-65" dirty="0">
                <a:latin typeface="Lucida Sans Unicode"/>
                <a:cs typeface="Lucida Sans Unicode"/>
              </a:rPr>
              <a:t>scaling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phase. </a:t>
            </a:r>
            <a:r>
              <a:rPr sz="2400" dirty="0">
                <a:latin typeface="Lucida Sans Unicode"/>
                <a:cs typeface="Lucida Sans Unicode"/>
              </a:rPr>
              <a:t>Then,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max-</a:t>
            </a:r>
            <a:r>
              <a:rPr sz="2400" spc="-25" dirty="0">
                <a:latin typeface="Lucida Sans Unicode"/>
                <a:cs typeface="Lucida Sans Unicode"/>
              </a:rPr>
              <a:t>flow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value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latin typeface="Times New Roman"/>
                <a:cs typeface="Times New Roman"/>
              </a:rPr>
              <a:t>val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i="1" dirty="0">
                <a:latin typeface="Times New Roman"/>
                <a:cs typeface="Times New Roman"/>
              </a:rPr>
              <a:t>m </a:t>
            </a:r>
            <a:r>
              <a:rPr sz="2400" spc="60" dirty="0">
                <a:latin typeface="Times New Roman"/>
                <a:cs typeface="Times New Roman"/>
              </a:rPr>
              <a:t>Δ</a:t>
            </a:r>
            <a:r>
              <a:rPr sz="2400" spc="6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spcBef>
                <a:spcPts val="919"/>
              </a:spcBef>
              <a:tabLst>
                <a:tab pos="63246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Next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slide.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4599939"/>
            <a:ext cx="8896985" cy="1510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166052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Lemma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3.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i="1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augmentations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scaling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phase.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409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beginning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Δ</a:t>
            </a:r>
            <a:r>
              <a:rPr sz="2400" dirty="0">
                <a:latin typeface="Lucida Sans Unicode"/>
                <a:cs typeface="Lucida Sans Unicode"/>
              </a:rPr>
              <a:t>-</a:t>
            </a:r>
            <a:r>
              <a:rPr sz="2400" spc="-65" dirty="0">
                <a:latin typeface="Lucida Sans Unicode"/>
                <a:cs typeface="Lucida Sans Unicode"/>
              </a:rPr>
              <a:t>scaling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phase.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000" y="5981700"/>
            <a:ext cx="10183495" cy="25044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7800">
              <a:lnSpc>
                <a:spcPts val="4210"/>
              </a:lnSpc>
              <a:spcBef>
                <a:spcPts val="90"/>
              </a:spcBef>
              <a:tabLst>
                <a:tab pos="2196465" algn="l"/>
                <a:tab pos="2726055" algn="l"/>
                <a:tab pos="5222240" algn="l"/>
                <a:tab pos="5618480" algn="l"/>
              </a:tabLst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Lemma </a:t>
            </a:r>
            <a:r>
              <a:rPr sz="2400" spc="-50" dirty="0">
                <a:latin typeface="Lucida Sans Unicode"/>
                <a:cs typeface="Lucida Sans Unicode"/>
              </a:rPr>
              <a:t>2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Symbol"/>
                <a:cs typeface="Symbol"/>
              </a:rPr>
              <a:t>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90" dirty="0">
                <a:latin typeface="Lucida Sans Unicode"/>
                <a:cs typeface="Lucida Sans Unicode"/>
              </a:rPr>
              <a:t>max-</a:t>
            </a:r>
            <a:r>
              <a:rPr sz="2400" spc="-25" dirty="0">
                <a:latin typeface="Lucida Sans Unicode"/>
                <a:cs typeface="Lucida Sans Unicode"/>
              </a:rPr>
              <a:t>flow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value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latin typeface="Times New Roman"/>
                <a:cs typeface="Times New Roman"/>
              </a:rPr>
              <a:t>val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 </a:t>
            </a:r>
            <a:r>
              <a:rPr sz="2400" dirty="0">
                <a:latin typeface="Times New Roman"/>
                <a:cs typeface="Times New Roman"/>
              </a:rPr>
              <a:t>(2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Times New Roman"/>
                <a:cs typeface="Times New Roman"/>
              </a:rPr>
              <a:t>Δ</a:t>
            </a:r>
            <a:r>
              <a:rPr sz="2400" spc="35" dirty="0">
                <a:latin typeface="Lucida Sans Unicode"/>
                <a:cs typeface="Lucida Sans Unicode"/>
              </a:rPr>
              <a:t>).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  <a:tabLst>
                <a:tab pos="9990455" algn="l"/>
              </a:tabLst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augmentation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Δ</a:t>
            </a:r>
            <a:r>
              <a:rPr sz="2400" dirty="0">
                <a:latin typeface="Lucida Sans Unicode"/>
                <a:cs typeface="Lucida Sans Unicode"/>
              </a:rPr>
              <a:t>-</a:t>
            </a:r>
            <a:r>
              <a:rPr sz="2400" spc="-95" dirty="0">
                <a:latin typeface="Lucida Sans Unicode"/>
                <a:cs typeface="Lucida Sans Unicode"/>
              </a:rPr>
              <a:t>phase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increases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val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by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least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Times New Roman"/>
                <a:cs typeface="Times New Roman"/>
              </a:rPr>
              <a:t>Δ</a:t>
            </a:r>
            <a:r>
              <a:rPr sz="2400" spc="60" dirty="0">
                <a:latin typeface="Lucida Sans Unicode"/>
                <a:cs typeface="Lucida Sans Unicode"/>
              </a:rPr>
              <a:t>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  <a:p>
            <a:pPr marL="50800" marR="666750">
              <a:lnSpc>
                <a:spcPct val="131900"/>
              </a:lnSpc>
              <a:spcBef>
                <a:spcPts val="3510"/>
              </a:spcBef>
              <a:tabLst>
                <a:tab pos="165735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capacity-</a:t>
            </a:r>
            <a:r>
              <a:rPr sz="2400" spc="-10" dirty="0">
                <a:latin typeface="Lucida Sans Unicode"/>
                <a:cs typeface="Lucida Sans Unicode"/>
              </a:rPr>
              <a:t>scaling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takes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baseline="27777" dirty="0">
                <a:latin typeface="Times New Roman"/>
                <a:cs typeface="Times New Roman"/>
              </a:rPr>
              <a:t>2</a:t>
            </a:r>
            <a:r>
              <a:rPr sz="2400" spc="254" baseline="2777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00" y="8394700"/>
            <a:ext cx="3667760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Lemma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1</a:t>
            </a:r>
            <a:r>
              <a:rPr sz="2400" spc="-140" dirty="0">
                <a:latin typeface="Lucida Sans Unicode"/>
                <a:cs typeface="Lucida Sans Unicode"/>
              </a:rPr>
              <a:t> + </a:t>
            </a:r>
            <a:r>
              <a:rPr sz="2400" dirty="0">
                <a:latin typeface="Lucida Sans Unicode"/>
                <a:cs typeface="Lucida Sans Unicode"/>
              </a:rPr>
              <a:t>Lemma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3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11191" y="8577580"/>
            <a:ext cx="4286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5775" algn="l"/>
              </a:tabLst>
            </a:pPr>
            <a:r>
              <a:rPr sz="2400" spc="-50" dirty="0">
                <a:latin typeface="Symbol"/>
                <a:cs typeface="Symbol"/>
              </a:rPr>
              <a:t>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7100" y="8877300"/>
            <a:ext cx="7511415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343775" algn="l"/>
              </a:tabLst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Finding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takes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87630" y="9330537"/>
            <a:ext cx="218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46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499500" y="5479303"/>
            <a:ext cx="730885" cy="288925"/>
            <a:chOff x="9499500" y="5479303"/>
            <a:chExt cx="730885" cy="288925"/>
          </a:xfrm>
        </p:grpSpPr>
        <p:sp>
          <p:nvSpPr>
            <p:cNvPr id="11" name="object 11"/>
            <p:cNvSpPr/>
            <p:nvPr/>
          </p:nvSpPr>
          <p:spPr>
            <a:xfrm>
              <a:off x="9573517" y="5492003"/>
              <a:ext cx="643890" cy="233679"/>
            </a:xfrm>
            <a:custGeom>
              <a:avLst/>
              <a:gdLst/>
              <a:ahLst/>
              <a:cxnLst/>
              <a:rect l="l" t="t" r="r" b="b"/>
              <a:pathLst>
                <a:path w="643890" h="233679">
                  <a:moveTo>
                    <a:pt x="0" y="233645"/>
                  </a:moveTo>
                  <a:lnTo>
                    <a:pt x="11938" y="229312"/>
                  </a:lnTo>
                  <a:lnTo>
                    <a:pt x="643789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499500" y="5653615"/>
              <a:ext cx="135890" cy="114935"/>
            </a:xfrm>
            <a:custGeom>
              <a:avLst/>
              <a:gdLst/>
              <a:ahLst/>
              <a:cxnLst/>
              <a:rect l="l" t="t" r="r" b="b"/>
              <a:pathLst>
                <a:path w="135890" h="114935">
                  <a:moveTo>
                    <a:pt x="93809" y="0"/>
                  </a:moveTo>
                  <a:lnTo>
                    <a:pt x="0" y="98896"/>
                  </a:lnTo>
                  <a:lnTo>
                    <a:pt x="135403" y="114606"/>
                  </a:lnTo>
                  <a:lnTo>
                    <a:pt x="85954" y="67701"/>
                  </a:lnTo>
                  <a:lnTo>
                    <a:pt x="9380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162168" y="5121906"/>
            <a:ext cx="2149475" cy="78232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04800" marR="297180" algn="ctr">
              <a:lnSpc>
                <a:spcPct val="104200"/>
              </a:lnSpc>
              <a:spcBef>
                <a:spcPts val="2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or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equivalently,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at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the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end</a:t>
            </a:r>
            <a:endParaRPr sz="1600">
              <a:latin typeface="Lucida Sans Unicode"/>
              <a:cs typeface="Lucida Sans Unicode"/>
            </a:endParaRPr>
          </a:p>
          <a:p>
            <a:pPr algn="ctr">
              <a:lnSpc>
                <a:spcPts val="2039"/>
              </a:lnSpc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2Δ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-</a:t>
            </a:r>
            <a:r>
              <a:rPr sz="1600" spc="-45" dirty="0">
                <a:solidFill>
                  <a:srgbClr val="8D3124"/>
                </a:solidFill>
                <a:latin typeface="Lucida Sans Unicode"/>
                <a:cs typeface="Lucida Sans Unicode"/>
              </a:rPr>
              <a:t>scaling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phase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1149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2000" y="1221740"/>
            <a:ext cx="10389870" cy="2957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1515110">
              <a:lnSpc>
                <a:spcPct val="131900"/>
              </a:lnSpc>
              <a:spcBef>
                <a:spcPts val="100"/>
              </a:spcBef>
              <a:tabLst>
                <a:tab pos="1698625" algn="l"/>
                <a:tab pos="4013200" algn="l"/>
                <a:tab pos="437324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Lemma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2.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end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Δ</a:t>
            </a:r>
            <a:r>
              <a:rPr sz="2400" dirty="0">
                <a:latin typeface="Lucida Sans Unicode"/>
                <a:cs typeface="Lucida Sans Unicode"/>
              </a:rPr>
              <a:t>-</a:t>
            </a:r>
            <a:r>
              <a:rPr sz="2400" spc="-65" dirty="0">
                <a:latin typeface="Lucida Sans Unicode"/>
                <a:cs typeface="Lucida Sans Unicode"/>
              </a:rPr>
              <a:t>scaling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phase. </a:t>
            </a:r>
            <a:r>
              <a:rPr sz="2400" dirty="0">
                <a:latin typeface="Lucida Sans Unicode"/>
                <a:cs typeface="Lucida Sans Unicode"/>
              </a:rPr>
              <a:t>Then,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max-</a:t>
            </a:r>
            <a:r>
              <a:rPr sz="2400" spc="-25" dirty="0">
                <a:latin typeface="Lucida Sans Unicode"/>
                <a:cs typeface="Lucida Sans Unicode"/>
              </a:rPr>
              <a:t>flow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value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latin typeface="Times New Roman"/>
                <a:cs typeface="Times New Roman"/>
              </a:rPr>
              <a:t>val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i="1" dirty="0">
                <a:latin typeface="Times New Roman"/>
                <a:cs typeface="Times New Roman"/>
              </a:rPr>
              <a:t>m </a:t>
            </a:r>
            <a:r>
              <a:rPr sz="2400" spc="60" dirty="0">
                <a:latin typeface="Times New Roman"/>
                <a:cs typeface="Times New Roman"/>
              </a:rPr>
              <a:t>Δ</a:t>
            </a:r>
            <a:r>
              <a:rPr sz="2400" spc="6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2615"/>
              </a:lnSpc>
              <a:spcBef>
                <a:spcPts val="919"/>
              </a:spcBef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945"/>
              </a:lnSpc>
              <a:tabLst>
                <a:tab pos="8320405" algn="l"/>
                <a:tab pos="8639810" algn="l"/>
              </a:tabLst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We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show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cut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such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cap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B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latin typeface="Times New Roman"/>
                <a:cs typeface="Times New Roman"/>
              </a:rPr>
              <a:t>val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 </a:t>
            </a:r>
            <a:r>
              <a:rPr sz="2400" i="1" dirty="0">
                <a:latin typeface="Times New Roman"/>
                <a:cs typeface="Times New Roman"/>
              </a:rPr>
              <a:t>m </a:t>
            </a:r>
            <a:r>
              <a:rPr sz="2400" spc="60" dirty="0">
                <a:latin typeface="Times New Roman"/>
                <a:cs typeface="Times New Roman"/>
              </a:rPr>
              <a:t>Δ</a:t>
            </a:r>
            <a:r>
              <a:rPr sz="2400" spc="6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800"/>
              </a:lnSpc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Choose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reachable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from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spc="50" dirty="0">
                <a:latin typeface="Times New Roman"/>
                <a:cs typeface="Times New Roman"/>
              </a:rPr>
              <a:t>G</a:t>
            </a:r>
            <a:r>
              <a:rPr sz="2775" i="1" spc="75" baseline="-18018" dirty="0">
                <a:latin typeface="Times New Roman"/>
                <a:cs typeface="Times New Roman"/>
              </a:rPr>
              <a:t>f</a:t>
            </a:r>
            <a:r>
              <a:rPr sz="2775" i="1" spc="-30" baseline="-18018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(Δ)</a:t>
            </a:r>
            <a:r>
              <a:rPr sz="2400" spc="-2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  <a:tabLst>
                <a:tab pos="3441700" algn="l"/>
              </a:tabLst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spc="50" dirty="0">
                <a:latin typeface="Lucida Sans Unicode"/>
                <a:cs typeface="Lucida Sans Unicode"/>
              </a:rPr>
              <a:t>By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definition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: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4051300"/>
            <a:ext cx="4715510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940175" algn="l"/>
              </a:tabLst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spc="50" dirty="0">
                <a:latin typeface="Lucida Sans Unicode"/>
                <a:cs typeface="Lucida Sans Unicode"/>
              </a:rPr>
              <a:t>By</a:t>
            </a:r>
            <a:r>
              <a:rPr sz="2400" dirty="0">
                <a:latin typeface="Lucida Sans Unicode"/>
                <a:cs typeface="Lucida Sans Unicode"/>
              </a:rPr>
              <a:t> definition of flow </a:t>
            </a:r>
            <a:r>
              <a:rPr sz="2400" i="1" spc="-25" dirty="0">
                <a:latin typeface="Times New Roman"/>
                <a:cs typeface="Times New Roman"/>
              </a:rPr>
              <a:t>f</a:t>
            </a:r>
            <a:r>
              <a:rPr sz="2400" spc="-25" dirty="0">
                <a:latin typeface="Times New Roman"/>
                <a:cs typeface="Times New Roman"/>
              </a:rPr>
              <a:t>: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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13812" y="5417789"/>
            <a:ext cx="1985010" cy="3041650"/>
          </a:xfrm>
          <a:custGeom>
            <a:avLst/>
            <a:gdLst/>
            <a:ahLst/>
            <a:cxnLst/>
            <a:rect l="l" t="t" r="r" b="b"/>
            <a:pathLst>
              <a:path w="1985009" h="3041650">
                <a:moveTo>
                  <a:pt x="1100865" y="0"/>
                </a:moveTo>
                <a:lnTo>
                  <a:pt x="1048821" y="1567"/>
                </a:lnTo>
                <a:lnTo>
                  <a:pt x="1001042" y="5111"/>
                </a:lnTo>
                <a:lnTo>
                  <a:pt x="956461" y="10160"/>
                </a:lnTo>
                <a:lnTo>
                  <a:pt x="914013" y="16243"/>
                </a:lnTo>
                <a:lnTo>
                  <a:pt x="831249" y="29633"/>
                </a:lnTo>
                <a:lnTo>
                  <a:pt x="788801" y="35999"/>
                </a:lnTo>
                <a:lnTo>
                  <a:pt x="744220" y="41518"/>
                </a:lnTo>
                <a:lnTo>
                  <a:pt x="696441" y="45720"/>
                </a:lnTo>
                <a:lnTo>
                  <a:pt x="644397" y="48135"/>
                </a:lnTo>
                <a:lnTo>
                  <a:pt x="587023" y="48292"/>
                </a:lnTo>
                <a:lnTo>
                  <a:pt x="542985" y="69092"/>
                </a:lnTo>
                <a:lnTo>
                  <a:pt x="498885" y="85252"/>
                </a:lnTo>
                <a:lnTo>
                  <a:pt x="454660" y="98527"/>
                </a:lnTo>
                <a:lnTo>
                  <a:pt x="410247" y="110673"/>
                </a:lnTo>
                <a:lnTo>
                  <a:pt x="365582" y="123446"/>
                </a:lnTo>
                <a:lnTo>
                  <a:pt x="320605" y="138603"/>
                </a:lnTo>
                <a:lnTo>
                  <a:pt x="277425" y="155042"/>
                </a:lnTo>
                <a:lnTo>
                  <a:pt x="225778" y="175291"/>
                </a:lnTo>
                <a:lnTo>
                  <a:pt x="175825" y="196387"/>
                </a:lnTo>
                <a:lnTo>
                  <a:pt x="137725" y="215367"/>
                </a:lnTo>
                <a:lnTo>
                  <a:pt x="118039" y="239179"/>
                </a:lnTo>
                <a:lnTo>
                  <a:pt x="110630" y="246976"/>
                </a:lnTo>
                <a:lnTo>
                  <a:pt x="101424" y="251315"/>
                </a:lnTo>
                <a:lnTo>
                  <a:pt x="91158" y="254595"/>
                </a:lnTo>
                <a:lnTo>
                  <a:pt x="80468" y="257453"/>
                </a:lnTo>
                <a:lnTo>
                  <a:pt x="69990" y="260523"/>
                </a:lnTo>
                <a:lnTo>
                  <a:pt x="88088" y="261087"/>
                </a:lnTo>
                <a:lnTo>
                  <a:pt x="89464" y="268425"/>
                </a:lnTo>
                <a:lnTo>
                  <a:pt x="81103" y="291002"/>
                </a:lnTo>
                <a:lnTo>
                  <a:pt x="69990" y="337287"/>
                </a:lnTo>
                <a:lnTo>
                  <a:pt x="47077" y="371311"/>
                </a:lnTo>
                <a:lnTo>
                  <a:pt x="31550" y="416513"/>
                </a:lnTo>
                <a:lnTo>
                  <a:pt x="21946" y="468863"/>
                </a:lnTo>
                <a:lnTo>
                  <a:pt x="16805" y="524333"/>
                </a:lnTo>
                <a:lnTo>
                  <a:pt x="14666" y="578895"/>
                </a:lnTo>
                <a:lnTo>
                  <a:pt x="14067" y="628520"/>
                </a:lnTo>
                <a:lnTo>
                  <a:pt x="13549" y="668963"/>
                </a:lnTo>
                <a:lnTo>
                  <a:pt x="12069" y="719924"/>
                </a:lnTo>
                <a:lnTo>
                  <a:pt x="10717" y="771165"/>
                </a:lnTo>
                <a:lnTo>
                  <a:pt x="9496" y="822084"/>
                </a:lnTo>
                <a:lnTo>
                  <a:pt x="8380" y="872978"/>
                </a:lnTo>
                <a:lnTo>
                  <a:pt x="7350" y="923866"/>
                </a:lnTo>
                <a:lnTo>
                  <a:pt x="6388" y="974766"/>
                </a:lnTo>
                <a:lnTo>
                  <a:pt x="5536" y="1022324"/>
                </a:lnTo>
                <a:lnTo>
                  <a:pt x="2017" y="1226094"/>
                </a:lnTo>
                <a:lnTo>
                  <a:pt x="1005" y="1281462"/>
                </a:lnTo>
                <a:lnTo>
                  <a:pt x="0" y="1332967"/>
                </a:lnTo>
                <a:lnTo>
                  <a:pt x="6881" y="1382672"/>
                </a:lnTo>
                <a:lnTo>
                  <a:pt x="12905" y="1432441"/>
                </a:lnTo>
                <a:lnTo>
                  <a:pt x="18155" y="1482267"/>
                </a:lnTo>
                <a:lnTo>
                  <a:pt x="22714" y="1532142"/>
                </a:lnTo>
                <a:lnTo>
                  <a:pt x="26665" y="1582061"/>
                </a:lnTo>
                <a:lnTo>
                  <a:pt x="30092" y="1632016"/>
                </a:lnTo>
                <a:lnTo>
                  <a:pt x="33078" y="1682001"/>
                </a:lnTo>
                <a:lnTo>
                  <a:pt x="35706" y="1732008"/>
                </a:lnTo>
                <a:lnTo>
                  <a:pt x="38061" y="1782031"/>
                </a:lnTo>
                <a:lnTo>
                  <a:pt x="40223" y="1832062"/>
                </a:lnTo>
                <a:lnTo>
                  <a:pt x="44263" y="1930995"/>
                </a:lnTo>
                <a:lnTo>
                  <a:pt x="46291" y="1979573"/>
                </a:lnTo>
                <a:lnTo>
                  <a:pt x="48630" y="2032139"/>
                </a:lnTo>
                <a:lnTo>
                  <a:pt x="51087" y="2082112"/>
                </a:lnTo>
                <a:lnTo>
                  <a:pt x="53852" y="2132052"/>
                </a:lnTo>
                <a:lnTo>
                  <a:pt x="57010" y="2181954"/>
                </a:lnTo>
                <a:lnTo>
                  <a:pt x="60643" y="2231809"/>
                </a:lnTo>
                <a:lnTo>
                  <a:pt x="64834" y="2281611"/>
                </a:lnTo>
                <a:lnTo>
                  <a:pt x="69667" y="2331354"/>
                </a:lnTo>
                <a:lnTo>
                  <a:pt x="75226" y="2381029"/>
                </a:lnTo>
                <a:lnTo>
                  <a:pt x="81593" y="2430632"/>
                </a:lnTo>
                <a:lnTo>
                  <a:pt x="88851" y="2480154"/>
                </a:lnTo>
                <a:lnTo>
                  <a:pt x="97085" y="2529588"/>
                </a:lnTo>
                <a:lnTo>
                  <a:pt x="116840" y="2564584"/>
                </a:lnTo>
                <a:lnTo>
                  <a:pt x="153529" y="2619901"/>
                </a:lnTo>
                <a:lnTo>
                  <a:pt x="184643" y="2639585"/>
                </a:lnTo>
                <a:lnTo>
                  <a:pt x="194169" y="2646994"/>
                </a:lnTo>
                <a:lnTo>
                  <a:pt x="202247" y="2658212"/>
                </a:lnTo>
                <a:lnTo>
                  <a:pt x="209691" y="2670701"/>
                </a:lnTo>
                <a:lnTo>
                  <a:pt x="216711" y="2683189"/>
                </a:lnTo>
                <a:lnTo>
                  <a:pt x="223520" y="2694407"/>
                </a:lnTo>
                <a:lnTo>
                  <a:pt x="268781" y="2722911"/>
                </a:lnTo>
                <a:lnTo>
                  <a:pt x="304518" y="2753109"/>
                </a:lnTo>
                <a:lnTo>
                  <a:pt x="338137" y="2788387"/>
                </a:lnTo>
                <a:lnTo>
                  <a:pt x="377049" y="2832132"/>
                </a:lnTo>
                <a:lnTo>
                  <a:pt x="409361" y="2847379"/>
                </a:lnTo>
                <a:lnTo>
                  <a:pt x="447019" y="2864556"/>
                </a:lnTo>
                <a:lnTo>
                  <a:pt x="489162" y="2883143"/>
                </a:lnTo>
                <a:lnTo>
                  <a:pt x="534926" y="2902624"/>
                </a:lnTo>
                <a:lnTo>
                  <a:pt x="583450" y="2922482"/>
                </a:lnTo>
                <a:lnTo>
                  <a:pt x="633871" y="2942198"/>
                </a:lnTo>
                <a:lnTo>
                  <a:pt x="685327" y="2961256"/>
                </a:lnTo>
                <a:lnTo>
                  <a:pt x="736956" y="2979138"/>
                </a:lnTo>
                <a:lnTo>
                  <a:pt x="787894" y="2995326"/>
                </a:lnTo>
                <a:lnTo>
                  <a:pt x="837280" y="3009304"/>
                </a:lnTo>
                <a:lnTo>
                  <a:pt x="884252" y="3020554"/>
                </a:lnTo>
                <a:lnTo>
                  <a:pt x="927947" y="3028557"/>
                </a:lnTo>
                <a:lnTo>
                  <a:pt x="983787" y="3035563"/>
                </a:lnTo>
                <a:lnTo>
                  <a:pt x="1039516" y="3039949"/>
                </a:lnTo>
                <a:lnTo>
                  <a:pt x="1094521" y="3041603"/>
                </a:lnTo>
                <a:lnTo>
                  <a:pt x="1148187" y="3040414"/>
                </a:lnTo>
                <a:lnTo>
                  <a:pt x="1199902" y="3036270"/>
                </a:lnTo>
                <a:lnTo>
                  <a:pt x="1249053" y="3029060"/>
                </a:lnTo>
                <a:lnTo>
                  <a:pt x="1295026" y="3018672"/>
                </a:lnTo>
                <a:lnTo>
                  <a:pt x="1337209" y="3004995"/>
                </a:lnTo>
                <a:lnTo>
                  <a:pt x="1374987" y="2987917"/>
                </a:lnTo>
                <a:lnTo>
                  <a:pt x="1420012" y="2933496"/>
                </a:lnTo>
                <a:lnTo>
                  <a:pt x="1443222" y="2885900"/>
                </a:lnTo>
                <a:lnTo>
                  <a:pt x="1466599" y="2830834"/>
                </a:lnTo>
                <a:lnTo>
                  <a:pt x="1489920" y="2772887"/>
                </a:lnTo>
                <a:lnTo>
                  <a:pt x="1512962" y="2716650"/>
                </a:lnTo>
                <a:lnTo>
                  <a:pt x="1535503" y="2666713"/>
                </a:lnTo>
                <a:lnTo>
                  <a:pt x="1557318" y="2627664"/>
                </a:lnTo>
                <a:lnTo>
                  <a:pt x="1578187" y="2604096"/>
                </a:lnTo>
                <a:lnTo>
                  <a:pt x="1601350" y="2567929"/>
                </a:lnTo>
                <a:lnTo>
                  <a:pt x="1622004" y="2527749"/>
                </a:lnTo>
                <a:lnTo>
                  <a:pt x="1641405" y="2484433"/>
                </a:lnTo>
                <a:lnTo>
                  <a:pt x="1660805" y="2438860"/>
                </a:lnTo>
                <a:lnTo>
                  <a:pt x="1681460" y="2391907"/>
                </a:lnTo>
                <a:lnTo>
                  <a:pt x="1704623" y="2344452"/>
                </a:lnTo>
                <a:lnTo>
                  <a:pt x="1726911" y="2310117"/>
                </a:lnTo>
                <a:lnTo>
                  <a:pt x="1754926" y="2265791"/>
                </a:lnTo>
                <a:lnTo>
                  <a:pt x="1785547" y="2215304"/>
                </a:lnTo>
                <a:lnTo>
                  <a:pt x="1815655" y="2162486"/>
                </a:lnTo>
                <a:lnTo>
                  <a:pt x="1842129" y="2111170"/>
                </a:lnTo>
                <a:lnTo>
                  <a:pt x="1861850" y="2065185"/>
                </a:lnTo>
                <a:lnTo>
                  <a:pt x="1871698" y="2028363"/>
                </a:lnTo>
                <a:lnTo>
                  <a:pt x="1876390" y="1979573"/>
                </a:lnTo>
                <a:lnTo>
                  <a:pt x="1880353" y="1932124"/>
                </a:lnTo>
                <a:lnTo>
                  <a:pt x="1884081" y="1881995"/>
                </a:lnTo>
                <a:lnTo>
                  <a:pt x="1887494" y="1832062"/>
                </a:lnTo>
                <a:lnTo>
                  <a:pt x="1900722" y="1771919"/>
                </a:lnTo>
                <a:lnTo>
                  <a:pt x="1912683" y="1716026"/>
                </a:lnTo>
                <a:lnTo>
                  <a:pt x="1923449" y="1663741"/>
                </a:lnTo>
                <a:lnTo>
                  <a:pt x="1933083" y="1614550"/>
                </a:lnTo>
                <a:lnTo>
                  <a:pt x="1941648" y="1567938"/>
                </a:lnTo>
                <a:lnTo>
                  <a:pt x="1949206" y="1523390"/>
                </a:lnTo>
                <a:lnTo>
                  <a:pt x="1955821" y="1480391"/>
                </a:lnTo>
                <a:lnTo>
                  <a:pt x="1961555" y="1438426"/>
                </a:lnTo>
                <a:lnTo>
                  <a:pt x="1966472" y="1396981"/>
                </a:lnTo>
                <a:lnTo>
                  <a:pt x="1970634" y="1355540"/>
                </a:lnTo>
                <a:lnTo>
                  <a:pt x="1974104" y="1313588"/>
                </a:lnTo>
                <a:lnTo>
                  <a:pt x="1976944" y="1270611"/>
                </a:lnTo>
                <a:lnTo>
                  <a:pt x="1979219" y="1226094"/>
                </a:lnTo>
                <a:lnTo>
                  <a:pt x="1980991" y="1179521"/>
                </a:lnTo>
                <a:lnTo>
                  <a:pt x="1982322" y="1130379"/>
                </a:lnTo>
                <a:lnTo>
                  <a:pt x="1983276" y="1078151"/>
                </a:lnTo>
                <a:lnTo>
                  <a:pt x="1983877" y="1025697"/>
                </a:lnTo>
                <a:lnTo>
                  <a:pt x="1983916" y="1022324"/>
                </a:lnTo>
                <a:lnTo>
                  <a:pt x="1984223" y="974766"/>
                </a:lnTo>
                <a:lnTo>
                  <a:pt x="1984304" y="962381"/>
                </a:lnTo>
                <a:lnTo>
                  <a:pt x="1984422" y="923866"/>
                </a:lnTo>
                <a:lnTo>
                  <a:pt x="1984546" y="822084"/>
                </a:lnTo>
                <a:lnTo>
                  <a:pt x="1984587" y="752717"/>
                </a:lnTo>
                <a:lnTo>
                  <a:pt x="1976631" y="720203"/>
                </a:lnTo>
                <a:lnTo>
                  <a:pt x="1976563" y="719924"/>
                </a:lnTo>
                <a:lnTo>
                  <a:pt x="1966607" y="669179"/>
                </a:lnTo>
                <a:lnTo>
                  <a:pt x="1955381" y="607101"/>
                </a:lnTo>
                <a:lnTo>
                  <a:pt x="1943802" y="541605"/>
                </a:lnTo>
                <a:lnTo>
                  <a:pt x="1932619" y="479743"/>
                </a:lnTo>
                <a:lnTo>
                  <a:pt x="1922620" y="428782"/>
                </a:lnTo>
                <a:lnTo>
                  <a:pt x="1914596" y="395988"/>
                </a:lnTo>
                <a:lnTo>
                  <a:pt x="1876737" y="364073"/>
                </a:lnTo>
                <a:lnTo>
                  <a:pt x="1843647" y="326522"/>
                </a:lnTo>
                <a:lnTo>
                  <a:pt x="1814134" y="285286"/>
                </a:lnTo>
                <a:lnTo>
                  <a:pt x="1787004" y="242316"/>
                </a:lnTo>
                <a:lnTo>
                  <a:pt x="1761067" y="199563"/>
                </a:lnTo>
                <a:lnTo>
                  <a:pt x="1718630" y="187016"/>
                </a:lnTo>
                <a:lnTo>
                  <a:pt x="1676469" y="166650"/>
                </a:lnTo>
                <a:lnTo>
                  <a:pt x="1634585" y="141150"/>
                </a:lnTo>
                <a:lnTo>
                  <a:pt x="1551646" y="85488"/>
                </a:lnTo>
                <a:lnTo>
                  <a:pt x="1510592" y="60699"/>
                </a:lnTo>
                <a:lnTo>
                  <a:pt x="1469815" y="41518"/>
                </a:lnTo>
                <a:lnTo>
                  <a:pt x="1435759" y="32549"/>
                </a:lnTo>
                <a:lnTo>
                  <a:pt x="1381008" y="23957"/>
                </a:lnTo>
                <a:lnTo>
                  <a:pt x="1316763" y="16243"/>
                </a:lnTo>
                <a:lnTo>
                  <a:pt x="1316946" y="16243"/>
                </a:lnTo>
                <a:lnTo>
                  <a:pt x="1158240" y="877"/>
                </a:lnTo>
                <a:lnTo>
                  <a:pt x="110086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994213" y="6193649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050174" y="5307234"/>
            <a:ext cx="5153660" cy="3058795"/>
            <a:chOff x="7050174" y="5307234"/>
            <a:chExt cx="5153660" cy="3058795"/>
          </a:xfrm>
        </p:grpSpPr>
        <p:sp>
          <p:nvSpPr>
            <p:cNvPr id="9" name="object 9"/>
            <p:cNvSpPr/>
            <p:nvPr/>
          </p:nvSpPr>
          <p:spPr>
            <a:xfrm>
              <a:off x="11846559" y="6181795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300632" y="51580"/>
                  </a:moveTo>
                  <a:lnTo>
                    <a:pt x="329288" y="89132"/>
                  </a:lnTo>
                  <a:lnTo>
                    <a:pt x="346482" y="131432"/>
                  </a:lnTo>
                  <a:lnTo>
                    <a:pt x="352213" y="176106"/>
                  </a:lnTo>
                  <a:lnTo>
                    <a:pt x="346482" y="220780"/>
                  </a:lnTo>
                  <a:lnTo>
                    <a:pt x="329288" y="263080"/>
                  </a:lnTo>
                  <a:lnTo>
                    <a:pt x="300632" y="300632"/>
                  </a:lnTo>
                  <a:lnTo>
                    <a:pt x="263080" y="329288"/>
                  </a:lnTo>
                  <a:lnTo>
                    <a:pt x="220780" y="346482"/>
                  </a:lnTo>
                  <a:lnTo>
                    <a:pt x="176106" y="352213"/>
                  </a:lnTo>
                  <a:lnTo>
                    <a:pt x="131432" y="346482"/>
                  </a:lnTo>
                  <a:lnTo>
                    <a:pt x="89132" y="329288"/>
                  </a:lnTo>
                  <a:lnTo>
                    <a:pt x="51580" y="300632"/>
                  </a:lnTo>
                  <a:lnTo>
                    <a:pt x="22924" y="263080"/>
                  </a:lnTo>
                  <a:lnTo>
                    <a:pt x="5731" y="220780"/>
                  </a:lnTo>
                  <a:lnTo>
                    <a:pt x="0" y="176106"/>
                  </a:lnTo>
                  <a:lnTo>
                    <a:pt x="5731" y="131432"/>
                  </a:lnTo>
                  <a:lnTo>
                    <a:pt x="22924" y="89132"/>
                  </a:lnTo>
                  <a:lnTo>
                    <a:pt x="51580" y="51580"/>
                  </a:lnTo>
                  <a:lnTo>
                    <a:pt x="89132" y="22924"/>
                  </a:lnTo>
                  <a:lnTo>
                    <a:pt x="131432" y="5731"/>
                  </a:lnTo>
                  <a:lnTo>
                    <a:pt x="176106" y="0"/>
                  </a:lnTo>
                  <a:lnTo>
                    <a:pt x="220780" y="5731"/>
                  </a:lnTo>
                  <a:lnTo>
                    <a:pt x="263080" y="22924"/>
                  </a:lnTo>
                  <a:lnTo>
                    <a:pt x="300632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50174" y="5307234"/>
              <a:ext cx="2355215" cy="3058795"/>
            </a:xfrm>
            <a:custGeom>
              <a:avLst/>
              <a:gdLst/>
              <a:ahLst/>
              <a:cxnLst/>
              <a:rect l="l" t="t" r="r" b="b"/>
              <a:pathLst>
                <a:path w="2355215" h="3058795">
                  <a:moveTo>
                    <a:pt x="1414805" y="3051544"/>
                  </a:moveTo>
                  <a:lnTo>
                    <a:pt x="1138188" y="3051544"/>
                  </a:lnTo>
                  <a:lnTo>
                    <a:pt x="1187538" y="3051975"/>
                  </a:lnTo>
                  <a:lnTo>
                    <a:pt x="1229789" y="3052864"/>
                  </a:lnTo>
                  <a:lnTo>
                    <a:pt x="1265663" y="3054042"/>
                  </a:lnTo>
                  <a:lnTo>
                    <a:pt x="1342988" y="3057641"/>
                  </a:lnTo>
                  <a:lnTo>
                    <a:pt x="1361708" y="3058303"/>
                  </a:lnTo>
                  <a:lnTo>
                    <a:pt x="1374568" y="3058303"/>
                  </a:lnTo>
                  <a:lnTo>
                    <a:pt x="1387299" y="3057641"/>
                  </a:lnTo>
                  <a:lnTo>
                    <a:pt x="1398694" y="3056077"/>
                  </a:lnTo>
                  <a:lnTo>
                    <a:pt x="1409472" y="3053443"/>
                  </a:lnTo>
                  <a:lnTo>
                    <a:pt x="1414805" y="3051544"/>
                  </a:lnTo>
                  <a:close/>
                </a:path>
                <a:path w="2355215" h="3058795">
                  <a:moveTo>
                    <a:pt x="1047680" y="0"/>
                  </a:moveTo>
                  <a:lnTo>
                    <a:pt x="961689" y="10161"/>
                  </a:lnTo>
                  <a:lnTo>
                    <a:pt x="908402" y="19542"/>
                  </a:lnTo>
                  <a:lnTo>
                    <a:pt x="864720" y="34086"/>
                  </a:lnTo>
                  <a:lnTo>
                    <a:pt x="823288" y="63667"/>
                  </a:lnTo>
                  <a:lnTo>
                    <a:pt x="785743" y="101605"/>
                  </a:lnTo>
                  <a:lnTo>
                    <a:pt x="750485" y="142493"/>
                  </a:lnTo>
                  <a:lnTo>
                    <a:pt x="715913" y="180922"/>
                  </a:lnTo>
                  <a:lnTo>
                    <a:pt x="678915" y="217000"/>
                  </a:lnTo>
                  <a:lnTo>
                    <a:pt x="640290" y="252786"/>
                  </a:lnTo>
                  <a:lnTo>
                    <a:pt x="602478" y="289738"/>
                  </a:lnTo>
                  <a:lnTo>
                    <a:pt x="567919" y="329311"/>
                  </a:lnTo>
                  <a:lnTo>
                    <a:pt x="539053" y="372964"/>
                  </a:lnTo>
                  <a:lnTo>
                    <a:pt x="518318" y="422151"/>
                  </a:lnTo>
                  <a:lnTo>
                    <a:pt x="478700" y="455315"/>
                  </a:lnTo>
                  <a:lnTo>
                    <a:pt x="442596" y="494269"/>
                  </a:lnTo>
                  <a:lnTo>
                    <a:pt x="411176" y="537879"/>
                  </a:lnTo>
                  <a:lnTo>
                    <a:pt x="385610" y="585013"/>
                  </a:lnTo>
                  <a:lnTo>
                    <a:pt x="367071" y="634538"/>
                  </a:lnTo>
                  <a:lnTo>
                    <a:pt x="292393" y="687820"/>
                  </a:lnTo>
                  <a:lnTo>
                    <a:pt x="248333" y="719850"/>
                  </a:lnTo>
                  <a:lnTo>
                    <a:pt x="204572" y="753211"/>
                  </a:lnTo>
                  <a:lnTo>
                    <a:pt x="164694" y="786205"/>
                  </a:lnTo>
                  <a:lnTo>
                    <a:pt x="132284" y="817134"/>
                  </a:lnTo>
                  <a:lnTo>
                    <a:pt x="99111" y="871179"/>
                  </a:lnTo>
                  <a:lnTo>
                    <a:pt x="85541" y="929847"/>
                  </a:lnTo>
                  <a:lnTo>
                    <a:pt x="79214" y="959674"/>
                  </a:lnTo>
                  <a:lnTo>
                    <a:pt x="49960" y="1026151"/>
                  </a:lnTo>
                  <a:lnTo>
                    <a:pt x="38415" y="1068076"/>
                  </a:lnTo>
                  <a:lnTo>
                    <a:pt x="28726" y="1114857"/>
                  </a:lnTo>
                  <a:lnTo>
                    <a:pt x="20743" y="1165792"/>
                  </a:lnTo>
                  <a:lnTo>
                    <a:pt x="14314" y="1220177"/>
                  </a:lnTo>
                  <a:lnTo>
                    <a:pt x="9291" y="1277312"/>
                  </a:lnTo>
                  <a:lnTo>
                    <a:pt x="5522" y="1336494"/>
                  </a:lnTo>
                  <a:lnTo>
                    <a:pt x="2859" y="1397021"/>
                  </a:lnTo>
                  <a:lnTo>
                    <a:pt x="1151" y="1458192"/>
                  </a:lnTo>
                  <a:lnTo>
                    <a:pt x="248" y="1519303"/>
                  </a:lnTo>
                  <a:lnTo>
                    <a:pt x="0" y="1579653"/>
                  </a:lnTo>
                  <a:lnTo>
                    <a:pt x="143" y="1612581"/>
                  </a:lnTo>
                  <a:lnTo>
                    <a:pt x="256" y="1638540"/>
                  </a:lnTo>
                  <a:lnTo>
                    <a:pt x="868" y="1695262"/>
                  </a:lnTo>
                  <a:lnTo>
                    <a:pt x="1685" y="1749117"/>
                  </a:lnTo>
                  <a:lnTo>
                    <a:pt x="3332" y="1845417"/>
                  </a:lnTo>
                  <a:lnTo>
                    <a:pt x="3864" y="1886458"/>
                  </a:lnTo>
                  <a:lnTo>
                    <a:pt x="3962" y="1912107"/>
                  </a:lnTo>
                  <a:lnTo>
                    <a:pt x="4000" y="1921823"/>
                  </a:lnTo>
                  <a:lnTo>
                    <a:pt x="3590" y="1950811"/>
                  </a:lnTo>
                  <a:lnTo>
                    <a:pt x="6487" y="1974000"/>
                  </a:lnTo>
                  <a:lnTo>
                    <a:pt x="13958" y="2030128"/>
                  </a:lnTo>
                  <a:lnTo>
                    <a:pt x="24173" y="2099039"/>
                  </a:lnTo>
                  <a:lnTo>
                    <a:pt x="35304" y="2160576"/>
                  </a:lnTo>
                  <a:lnTo>
                    <a:pt x="56344" y="2216950"/>
                  </a:lnTo>
                  <a:lnTo>
                    <a:pt x="68579" y="2244645"/>
                  </a:lnTo>
                  <a:lnTo>
                    <a:pt x="79214" y="2273324"/>
                  </a:lnTo>
                  <a:lnTo>
                    <a:pt x="108171" y="2311939"/>
                  </a:lnTo>
                  <a:lnTo>
                    <a:pt x="130352" y="2355870"/>
                  </a:lnTo>
                  <a:lnTo>
                    <a:pt x="147518" y="2403444"/>
                  </a:lnTo>
                  <a:lnTo>
                    <a:pt x="161432" y="2452983"/>
                  </a:lnTo>
                  <a:lnTo>
                    <a:pt x="173856" y="2502815"/>
                  </a:lnTo>
                  <a:lnTo>
                    <a:pt x="186550" y="2551262"/>
                  </a:lnTo>
                  <a:lnTo>
                    <a:pt x="229775" y="2619846"/>
                  </a:lnTo>
                  <a:lnTo>
                    <a:pt x="247537" y="2648278"/>
                  </a:lnTo>
                  <a:lnTo>
                    <a:pt x="272263" y="2689099"/>
                  </a:lnTo>
                  <a:lnTo>
                    <a:pt x="297224" y="2729415"/>
                  </a:lnTo>
                  <a:lnTo>
                    <a:pt x="323238" y="2768725"/>
                  </a:lnTo>
                  <a:lnTo>
                    <a:pt x="351126" y="2806525"/>
                  </a:lnTo>
                  <a:lnTo>
                    <a:pt x="381707" y="2842310"/>
                  </a:lnTo>
                  <a:lnTo>
                    <a:pt x="425910" y="2860728"/>
                  </a:lnTo>
                  <a:lnTo>
                    <a:pt x="474211" y="2885816"/>
                  </a:lnTo>
                  <a:lnTo>
                    <a:pt x="523098" y="2914805"/>
                  </a:lnTo>
                  <a:lnTo>
                    <a:pt x="569057" y="2944927"/>
                  </a:lnTo>
                  <a:lnTo>
                    <a:pt x="608576" y="2973414"/>
                  </a:lnTo>
                  <a:lnTo>
                    <a:pt x="623595" y="2976978"/>
                  </a:lnTo>
                  <a:lnTo>
                    <a:pt x="669563" y="2989145"/>
                  </a:lnTo>
                  <a:lnTo>
                    <a:pt x="692739" y="3005861"/>
                  </a:lnTo>
                  <a:lnTo>
                    <a:pt x="703869" y="3014588"/>
                  </a:lnTo>
                  <a:lnTo>
                    <a:pt x="753539" y="3030700"/>
                  </a:lnTo>
                  <a:lnTo>
                    <a:pt x="804398" y="3039028"/>
                  </a:lnTo>
                  <a:lnTo>
                    <a:pt x="858885" y="3045720"/>
                  </a:lnTo>
                  <a:lnTo>
                    <a:pt x="940344" y="3054697"/>
                  </a:lnTo>
                  <a:lnTo>
                    <a:pt x="1015311" y="3052735"/>
                  </a:lnTo>
                  <a:lnTo>
                    <a:pt x="1081019" y="3051741"/>
                  </a:lnTo>
                  <a:lnTo>
                    <a:pt x="1414805" y="3051544"/>
                  </a:lnTo>
                  <a:lnTo>
                    <a:pt x="1460835" y="3028794"/>
                  </a:lnTo>
                  <a:lnTo>
                    <a:pt x="1501549" y="3005625"/>
                  </a:lnTo>
                  <a:lnTo>
                    <a:pt x="1528185" y="2990735"/>
                  </a:lnTo>
                  <a:lnTo>
                    <a:pt x="1559968" y="2973414"/>
                  </a:lnTo>
                  <a:lnTo>
                    <a:pt x="1714919" y="2941172"/>
                  </a:lnTo>
                  <a:lnTo>
                    <a:pt x="1760894" y="2929878"/>
                  </a:lnTo>
                  <a:lnTo>
                    <a:pt x="1804198" y="2916728"/>
                  </a:lnTo>
                  <a:lnTo>
                    <a:pt x="1844933" y="2900773"/>
                  </a:lnTo>
                  <a:lnTo>
                    <a:pt x="1883198" y="2881063"/>
                  </a:lnTo>
                  <a:lnTo>
                    <a:pt x="1919094" y="2856648"/>
                  </a:lnTo>
                  <a:lnTo>
                    <a:pt x="1952722" y="2826579"/>
                  </a:lnTo>
                  <a:lnTo>
                    <a:pt x="1968200" y="2778621"/>
                  </a:lnTo>
                  <a:lnTo>
                    <a:pt x="1986386" y="2732080"/>
                  </a:lnTo>
                  <a:lnTo>
                    <a:pt x="2006622" y="2686639"/>
                  </a:lnTo>
                  <a:lnTo>
                    <a:pt x="2028247" y="2641986"/>
                  </a:lnTo>
                  <a:lnTo>
                    <a:pt x="2050605" y="2597804"/>
                  </a:lnTo>
                  <a:lnTo>
                    <a:pt x="2073036" y="2553779"/>
                  </a:lnTo>
                  <a:lnTo>
                    <a:pt x="2094881" y="2509598"/>
                  </a:lnTo>
                  <a:lnTo>
                    <a:pt x="2115483" y="2464944"/>
                  </a:lnTo>
                  <a:lnTo>
                    <a:pt x="2134181" y="2419504"/>
                  </a:lnTo>
                  <a:lnTo>
                    <a:pt x="2150318" y="2372963"/>
                  </a:lnTo>
                  <a:lnTo>
                    <a:pt x="2175220" y="2340655"/>
                  </a:lnTo>
                  <a:lnTo>
                    <a:pt x="2198118" y="2304590"/>
                  </a:lnTo>
                  <a:lnTo>
                    <a:pt x="2219091" y="2265026"/>
                  </a:lnTo>
                  <a:lnTo>
                    <a:pt x="2238214" y="2222227"/>
                  </a:lnTo>
                  <a:lnTo>
                    <a:pt x="2255563" y="2176454"/>
                  </a:lnTo>
                  <a:lnTo>
                    <a:pt x="2271217" y="2127966"/>
                  </a:lnTo>
                  <a:lnTo>
                    <a:pt x="2285250" y="2077027"/>
                  </a:lnTo>
                  <a:lnTo>
                    <a:pt x="2297739" y="2023896"/>
                  </a:lnTo>
                  <a:lnTo>
                    <a:pt x="2308761" y="1968836"/>
                  </a:lnTo>
                  <a:lnTo>
                    <a:pt x="2318392" y="1912107"/>
                  </a:lnTo>
                  <a:lnTo>
                    <a:pt x="2326709" y="1853971"/>
                  </a:lnTo>
                  <a:lnTo>
                    <a:pt x="2333788" y="1794690"/>
                  </a:lnTo>
                  <a:lnTo>
                    <a:pt x="2339706" y="1734523"/>
                  </a:lnTo>
                  <a:lnTo>
                    <a:pt x="2344538" y="1673733"/>
                  </a:lnTo>
                  <a:lnTo>
                    <a:pt x="2348363" y="1612581"/>
                  </a:lnTo>
                  <a:lnTo>
                    <a:pt x="2351255" y="1551328"/>
                  </a:lnTo>
                  <a:lnTo>
                    <a:pt x="2353292" y="1490236"/>
                  </a:lnTo>
                  <a:lnTo>
                    <a:pt x="2354549" y="1429565"/>
                  </a:lnTo>
                  <a:lnTo>
                    <a:pt x="2355105" y="1369576"/>
                  </a:lnTo>
                  <a:lnTo>
                    <a:pt x="2355034" y="1310532"/>
                  </a:lnTo>
                  <a:lnTo>
                    <a:pt x="2354413" y="1252694"/>
                  </a:lnTo>
                  <a:lnTo>
                    <a:pt x="2353320" y="1196322"/>
                  </a:lnTo>
                  <a:lnTo>
                    <a:pt x="2351829" y="1141678"/>
                  </a:lnTo>
                  <a:lnTo>
                    <a:pt x="2350019" y="1089023"/>
                  </a:lnTo>
                  <a:lnTo>
                    <a:pt x="2347965" y="1038618"/>
                  </a:lnTo>
                  <a:lnTo>
                    <a:pt x="2345743" y="990725"/>
                  </a:lnTo>
                  <a:lnTo>
                    <a:pt x="2343431" y="945605"/>
                  </a:lnTo>
                  <a:lnTo>
                    <a:pt x="2341104" y="903520"/>
                  </a:lnTo>
                  <a:lnTo>
                    <a:pt x="2338839" y="864729"/>
                  </a:lnTo>
                  <a:lnTo>
                    <a:pt x="2334802" y="798080"/>
                  </a:lnTo>
                  <a:lnTo>
                    <a:pt x="2333183" y="770744"/>
                  </a:lnTo>
                  <a:lnTo>
                    <a:pt x="2331932" y="747748"/>
                  </a:lnTo>
                  <a:lnTo>
                    <a:pt x="2331125" y="729354"/>
                  </a:lnTo>
                  <a:lnTo>
                    <a:pt x="2330924" y="719850"/>
                  </a:lnTo>
                  <a:lnTo>
                    <a:pt x="2330839" y="715822"/>
                  </a:lnTo>
                  <a:lnTo>
                    <a:pt x="2329238" y="702507"/>
                  </a:lnTo>
                  <a:lnTo>
                    <a:pt x="2325349" y="689929"/>
                  </a:lnTo>
                  <a:lnTo>
                    <a:pt x="2320546" y="677843"/>
                  </a:lnTo>
                  <a:lnTo>
                    <a:pt x="2316201" y="666003"/>
                  </a:lnTo>
                  <a:lnTo>
                    <a:pt x="2293407" y="626959"/>
                  </a:lnTo>
                  <a:lnTo>
                    <a:pt x="2272901" y="587669"/>
                  </a:lnTo>
                  <a:lnTo>
                    <a:pt x="2255139" y="546904"/>
                  </a:lnTo>
                  <a:lnTo>
                    <a:pt x="2240579" y="503435"/>
                  </a:lnTo>
                  <a:lnTo>
                    <a:pt x="2213668" y="466767"/>
                  </a:lnTo>
                  <a:lnTo>
                    <a:pt x="2184471" y="436245"/>
                  </a:lnTo>
                  <a:lnTo>
                    <a:pt x="2153444" y="407197"/>
                  </a:lnTo>
                  <a:lnTo>
                    <a:pt x="2121045" y="374954"/>
                  </a:lnTo>
                  <a:lnTo>
                    <a:pt x="2085994" y="363732"/>
                  </a:lnTo>
                  <a:lnTo>
                    <a:pt x="2068391" y="356915"/>
                  </a:lnTo>
                  <a:lnTo>
                    <a:pt x="2054652" y="347580"/>
                  </a:lnTo>
                  <a:lnTo>
                    <a:pt x="2031194" y="328806"/>
                  </a:lnTo>
                  <a:lnTo>
                    <a:pt x="1984435" y="293670"/>
                  </a:lnTo>
                  <a:lnTo>
                    <a:pt x="1945022" y="275808"/>
                  </a:lnTo>
                  <a:lnTo>
                    <a:pt x="1872600" y="230249"/>
                  </a:lnTo>
                  <a:lnTo>
                    <a:pt x="1833188" y="212387"/>
                  </a:lnTo>
                  <a:lnTo>
                    <a:pt x="1785359" y="199774"/>
                  </a:lnTo>
                  <a:lnTo>
                    <a:pt x="1771306" y="198293"/>
                  </a:lnTo>
                  <a:lnTo>
                    <a:pt x="1749331" y="198293"/>
                  </a:lnTo>
                  <a:lnTo>
                    <a:pt x="1743843" y="197140"/>
                  </a:lnTo>
                  <a:lnTo>
                    <a:pt x="1743476" y="197140"/>
                  </a:lnTo>
                  <a:lnTo>
                    <a:pt x="1733633" y="187198"/>
                  </a:lnTo>
                  <a:lnTo>
                    <a:pt x="1711215" y="162567"/>
                  </a:lnTo>
                  <a:lnTo>
                    <a:pt x="1662933" y="147066"/>
                  </a:lnTo>
                  <a:lnTo>
                    <a:pt x="1621208" y="128544"/>
                  </a:lnTo>
                  <a:lnTo>
                    <a:pt x="1582645" y="106498"/>
                  </a:lnTo>
                  <a:lnTo>
                    <a:pt x="1543848" y="80424"/>
                  </a:lnTo>
                  <a:lnTo>
                    <a:pt x="1501421" y="49819"/>
                  </a:lnTo>
                  <a:lnTo>
                    <a:pt x="1446222" y="30976"/>
                  </a:lnTo>
                  <a:lnTo>
                    <a:pt x="1400048" y="18257"/>
                  </a:lnTo>
                  <a:lnTo>
                    <a:pt x="1340286" y="16027"/>
                  </a:lnTo>
                  <a:lnTo>
                    <a:pt x="1314937" y="15829"/>
                  </a:lnTo>
                  <a:lnTo>
                    <a:pt x="1282407" y="15097"/>
                  </a:lnTo>
                  <a:lnTo>
                    <a:pt x="1241003" y="13488"/>
                  </a:lnTo>
                  <a:lnTo>
                    <a:pt x="1189139" y="10662"/>
                  </a:lnTo>
                  <a:lnTo>
                    <a:pt x="1125227" y="6279"/>
                  </a:lnTo>
                  <a:lnTo>
                    <a:pt x="1047680" y="0"/>
                  </a:lnTo>
                  <a:close/>
                </a:path>
                <a:path w="2355215" h="3058795">
                  <a:moveTo>
                    <a:pt x="1760365" y="197140"/>
                  </a:moveTo>
                  <a:lnTo>
                    <a:pt x="1749331" y="198293"/>
                  </a:lnTo>
                  <a:lnTo>
                    <a:pt x="1771306" y="198293"/>
                  </a:lnTo>
                  <a:lnTo>
                    <a:pt x="1760365" y="197140"/>
                  </a:lnTo>
                  <a:close/>
                </a:path>
              </a:pathLst>
            </a:custGeom>
            <a:solidFill>
              <a:srgbClr val="003F83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04853" y="7507111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76107" y="0"/>
                  </a:moveTo>
                  <a:lnTo>
                    <a:pt x="131433" y="5731"/>
                  </a:lnTo>
                  <a:lnTo>
                    <a:pt x="89133" y="22924"/>
                  </a:lnTo>
                  <a:lnTo>
                    <a:pt x="51580" y="51580"/>
                  </a:lnTo>
                  <a:lnTo>
                    <a:pt x="22924" y="89133"/>
                  </a:lnTo>
                  <a:lnTo>
                    <a:pt x="5731" y="131433"/>
                  </a:lnTo>
                  <a:lnTo>
                    <a:pt x="0" y="176107"/>
                  </a:lnTo>
                  <a:lnTo>
                    <a:pt x="5731" y="220781"/>
                  </a:lnTo>
                  <a:lnTo>
                    <a:pt x="22924" y="263080"/>
                  </a:lnTo>
                  <a:lnTo>
                    <a:pt x="51580" y="300632"/>
                  </a:lnTo>
                  <a:lnTo>
                    <a:pt x="89133" y="329288"/>
                  </a:lnTo>
                  <a:lnTo>
                    <a:pt x="131433" y="346482"/>
                  </a:lnTo>
                  <a:lnTo>
                    <a:pt x="176107" y="352213"/>
                  </a:lnTo>
                  <a:lnTo>
                    <a:pt x="220781" y="346482"/>
                  </a:lnTo>
                  <a:lnTo>
                    <a:pt x="263080" y="329288"/>
                  </a:lnTo>
                  <a:lnTo>
                    <a:pt x="300632" y="300632"/>
                  </a:lnTo>
                  <a:lnTo>
                    <a:pt x="329288" y="263080"/>
                  </a:lnTo>
                  <a:lnTo>
                    <a:pt x="346482" y="220781"/>
                  </a:lnTo>
                  <a:lnTo>
                    <a:pt x="352213" y="176107"/>
                  </a:lnTo>
                  <a:lnTo>
                    <a:pt x="346482" y="131433"/>
                  </a:lnTo>
                  <a:lnTo>
                    <a:pt x="329288" y="89133"/>
                  </a:lnTo>
                  <a:lnTo>
                    <a:pt x="300632" y="51580"/>
                  </a:lnTo>
                  <a:lnTo>
                    <a:pt x="263080" y="22924"/>
                  </a:lnTo>
                  <a:lnTo>
                    <a:pt x="220781" y="5731"/>
                  </a:lnTo>
                  <a:lnTo>
                    <a:pt x="176107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84480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20895" algn="l"/>
              </a:tabLst>
            </a:pPr>
            <a:r>
              <a:rPr dirty="0"/>
              <a:t>Capacity-scaling</a:t>
            </a:r>
            <a:r>
              <a:rPr spc="125" dirty="0"/>
              <a:t> </a:t>
            </a:r>
            <a:r>
              <a:rPr spc="40" dirty="0"/>
              <a:t>algorithm:</a:t>
            </a:r>
            <a:r>
              <a:rPr dirty="0"/>
              <a:t>	analysis</a:t>
            </a:r>
            <a:r>
              <a:rPr spc="110" dirty="0"/>
              <a:t> </a:t>
            </a:r>
            <a:r>
              <a:rPr spc="80" dirty="0"/>
              <a:t>of</a:t>
            </a:r>
            <a:r>
              <a:rPr spc="110" dirty="0"/>
              <a:t> </a:t>
            </a:r>
            <a:r>
              <a:rPr dirty="0"/>
              <a:t>running</a:t>
            </a:r>
            <a:r>
              <a:rPr spc="114" dirty="0"/>
              <a:t> </a:t>
            </a:r>
            <a:r>
              <a:rPr spc="-20" dirty="0"/>
              <a:t>time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387630" y="9330537"/>
            <a:ext cx="218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47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27082" y="7480864"/>
            <a:ext cx="114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240692" y="4940707"/>
            <a:ext cx="4683125" cy="3287395"/>
            <a:chOff x="7240692" y="4940707"/>
            <a:chExt cx="4683125" cy="3287395"/>
          </a:xfrm>
        </p:grpSpPr>
        <p:sp>
          <p:nvSpPr>
            <p:cNvPr id="16" name="object 16"/>
            <p:cNvSpPr/>
            <p:nvPr/>
          </p:nvSpPr>
          <p:spPr>
            <a:xfrm>
              <a:off x="7240689" y="5962802"/>
              <a:ext cx="1777364" cy="2160905"/>
            </a:xfrm>
            <a:custGeom>
              <a:avLst/>
              <a:gdLst/>
              <a:ahLst/>
              <a:cxnLst/>
              <a:rect l="l" t="t" r="r" b="b"/>
              <a:pathLst>
                <a:path w="1777365" h="2160904">
                  <a:moveTo>
                    <a:pt x="352209" y="905370"/>
                  </a:moveTo>
                  <a:lnTo>
                    <a:pt x="346481" y="860691"/>
                  </a:lnTo>
                  <a:lnTo>
                    <a:pt x="329285" y="818388"/>
                  </a:lnTo>
                  <a:lnTo>
                    <a:pt x="300634" y="780834"/>
                  </a:lnTo>
                  <a:lnTo>
                    <a:pt x="263080" y="752182"/>
                  </a:lnTo>
                  <a:lnTo>
                    <a:pt x="220776" y="734987"/>
                  </a:lnTo>
                  <a:lnTo>
                    <a:pt x="176110" y="729259"/>
                  </a:lnTo>
                  <a:lnTo>
                    <a:pt x="131432" y="734987"/>
                  </a:lnTo>
                  <a:lnTo>
                    <a:pt x="89128" y="752182"/>
                  </a:lnTo>
                  <a:lnTo>
                    <a:pt x="51574" y="780834"/>
                  </a:lnTo>
                  <a:lnTo>
                    <a:pt x="22923" y="818388"/>
                  </a:lnTo>
                  <a:lnTo>
                    <a:pt x="5727" y="860691"/>
                  </a:lnTo>
                  <a:lnTo>
                    <a:pt x="0" y="905370"/>
                  </a:lnTo>
                  <a:lnTo>
                    <a:pt x="5727" y="950036"/>
                  </a:lnTo>
                  <a:lnTo>
                    <a:pt x="22923" y="992339"/>
                  </a:lnTo>
                  <a:lnTo>
                    <a:pt x="51574" y="1029893"/>
                  </a:lnTo>
                  <a:lnTo>
                    <a:pt x="89128" y="1058545"/>
                  </a:lnTo>
                  <a:lnTo>
                    <a:pt x="131432" y="1075740"/>
                  </a:lnTo>
                  <a:lnTo>
                    <a:pt x="176110" y="1081468"/>
                  </a:lnTo>
                  <a:lnTo>
                    <a:pt x="220776" y="1075740"/>
                  </a:lnTo>
                  <a:lnTo>
                    <a:pt x="263080" y="1058545"/>
                  </a:lnTo>
                  <a:lnTo>
                    <a:pt x="300634" y="1029893"/>
                  </a:lnTo>
                  <a:lnTo>
                    <a:pt x="329285" y="992339"/>
                  </a:lnTo>
                  <a:lnTo>
                    <a:pt x="346481" y="950036"/>
                  </a:lnTo>
                  <a:lnTo>
                    <a:pt x="352209" y="905370"/>
                  </a:lnTo>
                  <a:close/>
                </a:path>
                <a:path w="1777365" h="2160904">
                  <a:moveTo>
                    <a:pt x="1318539" y="1984578"/>
                  </a:moveTo>
                  <a:lnTo>
                    <a:pt x="1312811" y="1939912"/>
                  </a:lnTo>
                  <a:lnTo>
                    <a:pt x="1295615" y="1897608"/>
                  </a:lnTo>
                  <a:lnTo>
                    <a:pt x="1266964" y="1860054"/>
                  </a:lnTo>
                  <a:lnTo>
                    <a:pt x="1229410" y="1831403"/>
                  </a:lnTo>
                  <a:lnTo>
                    <a:pt x="1187107" y="1814207"/>
                  </a:lnTo>
                  <a:lnTo>
                    <a:pt x="1142428" y="1808480"/>
                  </a:lnTo>
                  <a:lnTo>
                    <a:pt x="1097762" y="1814207"/>
                  </a:lnTo>
                  <a:lnTo>
                    <a:pt x="1055458" y="1831403"/>
                  </a:lnTo>
                  <a:lnTo>
                    <a:pt x="1017905" y="1860054"/>
                  </a:lnTo>
                  <a:lnTo>
                    <a:pt x="989253" y="1897608"/>
                  </a:lnTo>
                  <a:lnTo>
                    <a:pt x="972058" y="1939912"/>
                  </a:lnTo>
                  <a:lnTo>
                    <a:pt x="966330" y="1984578"/>
                  </a:lnTo>
                  <a:lnTo>
                    <a:pt x="972058" y="2029256"/>
                  </a:lnTo>
                  <a:lnTo>
                    <a:pt x="989253" y="2071560"/>
                  </a:lnTo>
                  <a:lnTo>
                    <a:pt x="1017905" y="2109101"/>
                  </a:lnTo>
                  <a:lnTo>
                    <a:pt x="1055458" y="2137765"/>
                  </a:lnTo>
                  <a:lnTo>
                    <a:pt x="1097762" y="2154961"/>
                  </a:lnTo>
                  <a:lnTo>
                    <a:pt x="1142428" y="2160689"/>
                  </a:lnTo>
                  <a:lnTo>
                    <a:pt x="1187107" y="2154961"/>
                  </a:lnTo>
                  <a:lnTo>
                    <a:pt x="1229410" y="2137765"/>
                  </a:lnTo>
                  <a:lnTo>
                    <a:pt x="1266964" y="2109101"/>
                  </a:lnTo>
                  <a:lnTo>
                    <a:pt x="1295615" y="2071560"/>
                  </a:lnTo>
                  <a:lnTo>
                    <a:pt x="1312811" y="2029256"/>
                  </a:lnTo>
                  <a:lnTo>
                    <a:pt x="1318539" y="1984578"/>
                  </a:lnTo>
                  <a:close/>
                </a:path>
                <a:path w="1777365" h="2160904">
                  <a:moveTo>
                    <a:pt x="1562379" y="885050"/>
                  </a:moveTo>
                  <a:lnTo>
                    <a:pt x="1556651" y="840371"/>
                  </a:lnTo>
                  <a:lnTo>
                    <a:pt x="1539455" y="798068"/>
                  </a:lnTo>
                  <a:lnTo>
                    <a:pt x="1510804" y="760514"/>
                  </a:lnTo>
                  <a:lnTo>
                    <a:pt x="1473250" y="731862"/>
                  </a:lnTo>
                  <a:lnTo>
                    <a:pt x="1430947" y="714667"/>
                  </a:lnTo>
                  <a:lnTo>
                    <a:pt x="1386268" y="708939"/>
                  </a:lnTo>
                  <a:lnTo>
                    <a:pt x="1341602" y="714667"/>
                  </a:lnTo>
                  <a:lnTo>
                    <a:pt x="1299298" y="731862"/>
                  </a:lnTo>
                  <a:lnTo>
                    <a:pt x="1261745" y="760514"/>
                  </a:lnTo>
                  <a:lnTo>
                    <a:pt x="1233093" y="798068"/>
                  </a:lnTo>
                  <a:lnTo>
                    <a:pt x="1215898" y="840371"/>
                  </a:lnTo>
                  <a:lnTo>
                    <a:pt x="1210170" y="885050"/>
                  </a:lnTo>
                  <a:lnTo>
                    <a:pt x="1215898" y="929716"/>
                  </a:lnTo>
                  <a:lnTo>
                    <a:pt x="1233093" y="972019"/>
                  </a:lnTo>
                  <a:lnTo>
                    <a:pt x="1261745" y="1009573"/>
                  </a:lnTo>
                  <a:lnTo>
                    <a:pt x="1299298" y="1038225"/>
                  </a:lnTo>
                  <a:lnTo>
                    <a:pt x="1341602" y="1055420"/>
                  </a:lnTo>
                  <a:lnTo>
                    <a:pt x="1386268" y="1061148"/>
                  </a:lnTo>
                  <a:lnTo>
                    <a:pt x="1430947" y="1055420"/>
                  </a:lnTo>
                  <a:lnTo>
                    <a:pt x="1473250" y="1038225"/>
                  </a:lnTo>
                  <a:lnTo>
                    <a:pt x="1510804" y="1009573"/>
                  </a:lnTo>
                  <a:lnTo>
                    <a:pt x="1539455" y="972019"/>
                  </a:lnTo>
                  <a:lnTo>
                    <a:pt x="1556651" y="929716"/>
                  </a:lnTo>
                  <a:lnTo>
                    <a:pt x="1562379" y="885050"/>
                  </a:lnTo>
                  <a:close/>
                </a:path>
                <a:path w="1777365" h="2160904">
                  <a:moveTo>
                    <a:pt x="1776869" y="176098"/>
                  </a:moveTo>
                  <a:lnTo>
                    <a:pt x="1771142" y="131432"/>
                  </a:lnTo>
                  <a:lnTo>
                    <a:pt x="1753946" y="89128"/>
                  </a:lnTo>
                  <a:lnTo>
                    <a:pt x="1725295" y="51574"/>
                  </a:lnTo>
                  <a:lnTo>
                    <a:pt x="1687741" y="22923"/>
                  </a:lnTo>
                  <a:lnTo>
                    <a:pt x="1645437" y="5727"/>
                  </a:lnTo>
                  <a:lnTo>
                    <a:pt x="1600758" y="0"/>
                  </a:lnTo>
                  <a:lnTo>
                    <a:pt x="1556092" y="5727"/>
                  </a:lnTo>
                  <a:lnTo>
                    <a:pt x="1513789" y="22923"/>
                  </a:lnTo>
                  <a:lnTo>
                    <a:pt x="1476235" y="51574"/>
                  </a:lnTo>
                  <a:lnTo>
                    <a:pt x="1447584" y="89128"/>
                  </a:lnTo>
                  <a:lnTo>
                    <a:pt x="1430388" y="131432"/>
                  </a:lnTo>
                  <a:lnTo>
                    <a:pt x="1424660" y="176098"/>
                  </a:lnTo>
                  <a:lnTo>
                    <a:pt x="1430388" y="220776"/>
                  </a:lnTo>
                  <a:lnTo>
                    <a:pt x="1447584" y="263080"/>
                  </a:lnTo>
                  <a:lnTo>
                    <a:pt x="1476235" y="300621"/>
                  </a:lnTo>
                  <a:lnTo>
                    <a:pt x="1513789" y="329285"/>
                  </a:lnTo>
                  <a:lnTo>
                    <a:pt x="1556092" y="346481"/>
                  </a:lnTo>
                  <a:lnTo>
                    <a:pt x="1600758" y="352209"/>
                  </a:lnTo>
                  <a:lnTo>
                    <a:pt x="1645437" y="346481"/>
                  </a:lnTo>
                  <a:lnTo>
                    <a:pt x="1687741" y="329285"/>
                  </a:lnTo>
                  <a:lnTo>
                    <a:pt x="1725295" y="300621"/>
                  </a:lnTo>
                  <a:lnTo>
                    <a:pt x="1753946" y="263080"/>
                  </a:lnTo>
                  <a:lnTo>
                    <a:pt x="1771142" y="220776"/>
                  </a:lnTo>
                  <a:lnTo>
                    <a:pt x="1776869" y="17609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12499" y="6152445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300632" y="51580"/>
                  </a:moveTo>
                  <a:lnTo>
                    <a:pt x="329288" y="89132"/>
                  </a:lnTo>
                  <a:lnTo>
                    <a:pt x="346482" y="131432"/>
                  </a:lnTo>
                  <a:lnTo>
                    <a:pt x="352213" y="176106"/>
                  </a:lnTo>
                  <a:lnTo>
                    <a:pt x="346482" y="220780"/>
                  </a:lnTo>
                  <a:lnTo>
                    <a:pt x="329288" y="263080"/>
                  </a:lnTo>
                  <a:lnTo>
                    <a:pt x="300632" y="300632"/>
                  </a:lnTo>
                  <a:lnTo>
                    <a:pt x="263080" y="329288"/>
                  </a:lnTo>
                  <a:lnTo>
                    <a:pt x="220780" y="346482"/>
                  </a:lnTo>
                  <a:lnTo>
                    <a:pt x="176106" y="352213"/>
                  </a:lnTo>
                  <a:lnTo>
                    <a:pt x="131432" y="346482"/>
                  </a:lnTo>
                  <a:lnTo>
                    <a:pt x="89132" y="329288"/>
                  </a:lnTo>
                  <a:lnTo>
                    <a:pt x="51580" y="300632"/>
                  </a:lnTo>
                  <a:lnTo>
                    <a:pt x="22924" y="263080"/>
                  </a:lnTo>
                  <a:lnTo>
                    <a:pt x="5731" y="220780"/>
                  </a:lnTo>
                  <a:lnTo>
                    <a:pt x="0" y="176106"/>
                  </a:lnTo>
                  <a:lnTo>
                    <a:pt x="5731" y="131432"/>
                  </a:lnTo>
                  <a:lnTo>
                    <a:pt x="22924" y="89132"/>
                  </a:lnTo>
                  <a:lnTo>
                    <a:pt x="51580" y="51580"/>
                  </a:lnTo>
                  <a:lnTo>
                    <a:pt x="89132" y="22924"/>
                  </a:lnTo>
                  <a:lnTo>
                    <a:pt x="131432" y="5731"/>
                  </a:lnTo>
                  <a:lnTo>
                    <a:pt x="176106" y="0"/>
                  </a:lnTo>
                  <a:lnTo>
                    <a:pt x="220780" y="5731"/>
                  </a:lnTo>
                  <a:lnTo>
                    <a:pt x="263080" y="22924"/>
                  </a:lnTo>
                  <a:lnTo>
                    <a:pt x="300632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406293" y="7870612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300632" y="51580"/>
                  </a:moveTo>
                  <a:lnTo>
                    <a:pt x="329288" y="89132"/>
                  </a:lnTo>
                  <a:lnTo>
                    <a:pt x="346482" y="131432"/>
                  </a:lnTo>
                  <a:lnTo>
                    <a:pt x="352213" y="176106"/>
                  </a:lnTo>
                  <a:lnTo>
                    <a:pt x="346482" y="220780"/>
                  </a:lnTo>
                  <a:lnTo>
                    <a:pt x="329288" y="263080"/>
                  </a:lnTo>
                  <a:lnTo>
                    <a:pt x="300632" y="300632"/>
                  </a:lnTo>
                  <a:lnTo>
                    <a:pt x="263080" y="329288"/>
                  </a:lnTo>
                  <a:lnTo>
                    <a:pt x="220780" y="346482"/>
                  </a:lnTo>
                  <a:lnTo>
                    <a:pt x="176106" y="352213"/>
                  </a:lnTo>
                  <a:lnTo>
                    <a:pt x="131432" y="346482"/>
                  </a:lnTo>
                  <a:lnTo>
                    <a:pt x="89132" y="329288"/>
                  </a:lnTo>
                  <a:lnTo>
                    <a:pt x="51580" y="300632"/>
                  </a:lnTo>
                  <a:lnTo>
                    <a:pt x="22924" y="263080"/>
                  </a:lnTo>
                  <a:lnTo>
                    <a:pt x="5731" y="220780"/>
                  </a:lnTo>
                  <a:lnTo>
                    <a:pt x="0" y="176106"/>
                  </a:lnTo>
                  <a:lnTo>
                    <a:pt x="5731" y="131432"/>
                  </a:lnTo>
                  <a:lnTo>
                    <a:pt x="22924" y="89132"/>
                  </a:lnTo>
                  <a:lnTo>
                    <a:pt x="51580" y="51580"/>
                  </a:lnTo>
                  <a:lnTo>
                    <a:pt x="89132" y="22924"/>
                  </a:lnTo>
                  <a:lnTo>
                    <a:pt x="131432" y="5731"/>
                  </a:lnTo>
                  <a:lnTo>
                    <a:pt x="176106" y="0"/>
                  </a:lnTo>
                  <a:lnTo>
                    <a:pt x="220780" y="5731"/>
                  </a:lnTo>
                  <a:lnTo>
                    <a:pt x="263080" y="22924"/>
                  </a:lnTo>
                  <a:lnTo>
                    <a:pt x="300632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322755" y="7137400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300632" y="51580"/>
                  </a:moveTo>
                  <a:lnTo>
                    <a:pt x="329288" y="89132"/>
                  </a:lnTo>
                  <a:lnTo>
                    <a:pt x="346482" y="131432"/>
                  </a:lnTo>
                  <a:lnTo>
                    <a:pt x="352213" y="176106"/>
                  </a:lnTo>
                  <a:lnTo>
                    <a:pt x="346482" y="220780"/>
                  </a:lnTo>
                  <a:lnTo>
                    <a:pt x="329288" y="263080"/>
                  </a:lnTo>
                  <a:lnTo>
                    <a:pt x="300632" y="300632"/>
                  </a:lnTo>
                  <a:lnTo>
                    <a:pt x="263080" y="329288"/>
                  </a:lnTo>
                  <a:lnTo>
                    <a:pt x="220780" y="346482"/>
                  </a:lnTo>
                  <a:lnTo>
                    <a:pt x="176106" y="352213"/>
                  </a:lnTo>
                  <a:lnTo>
                    <a:pt x="131432" y="346482"/>
                  </a:lnTo>
                  <a:lnTo>
                    <a:pt x="89132" y="329288"/>
                  </a:lnTo>
                  <a:lnTo>
                    <a:pt x="51580" y="300632"/>
                  </a:lnTo>
                  <a:lnTo>
                    <a:pt x="22924" y="263080"/>
                  </a:lnTo>
                  <a:lnTo>
                    <a:pt x="5731" y="220780"/>
                  </a:lnTo>
                  <a:lnTo>
                    <a:pt x="0" y="176106"/>
                  </a:lnTo>
                  <a:lnTo>
                    <a:pt x="5731" y="131432"/>
                  </a:lnTo>
                  <a:lnTo>
                    <a:pt x="22924" y="89132"/>
                  </a:lnTo>
                  <a:lnTo>
                    <a:pt x="51580" y="51580"/>
                  </a:lnTo>
                  <a:lnTo>
                    <a:pt x="89132" y="22924"/>
                  </a:lnTo>
                  <a:lnTo>
                    <a:pt x="131432" y="5731"/>
                  </a:lnTo>
                  <a:lnTo>
                    <a:pt x="176106" y="0"/>
                  </a:lnTo>
                  <a:lnTo>
                    <a:pt x="220780" y="5731"/>
                  </a:lnTo>
                  <a:lnTo>
                    <a:pt x="263080" y="22924"/>
                  </a:lnTo>
                  <a:lnTo>
                    <a:pt x="300632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799833" y="6378281"/>
              <a:ext cx="2233930" cy="436245"/>
            </a:xfrm>
            <a:custGeom>
              <a:avLst/>
              <a:gdLst/>
              <a:ahLst/>
              <a:cxnLst/>
              <a:rect l="l" t="t" r="r" b="b"/>
              <a:pathLst>
                <a:path w="2233929" h="436245">
                  <a:moveTo>
                    <a:pt x="0" y="435833"/>
                  </a:moveTo>
                  <a:lnTo>
                    <a:pt x="2221402" y="2434"/>
                  </a:lnTo>
                  <a:lnTo>
                    <a:pt x="223387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979657" y="6326717"/>
              <a:ext cx="131445" cy="120014"/>
            </a:xfrm>
            <a:custGeom>
              <a:avLst/>
              <a:gdLst/>
              <a:ahLst/>
              <a:cxnLst/>
              <a:rect l="l" t="t" r="r" b="b"/>
              <a:pathLst>
                <a:path w="131445" h="120014">
                  <a:moveTo>
                    <a:pt x="0" y="0"/>
                  </a:moveTo>
                  <a:lnTo>
                    <a:pt x="41587" y="53995"/>
                  </a:lnTo>
                  <a:lnTo>
                    <a:pt x="23343" y="119663"/>
                  </a:lnTo>
                  <a:lnTo>
                    <a:pt x="131335" y="36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438308" y="7019791"/>
              <a:ext cx="151130" cy="678815"/>
            </a:xfrm>
            <a:custGeom>
              <a:avLst/>
              <a:gdLst/>
              <a:ahLst/>
              <a:cxnLst/>
              <a:rect l="l" t="t" r="r" b="b"/>
              <a:pathLst>
                <a:path w="151129" h="678815">
                  <a:moveTo>
                    <a:pt x="150527" y="0"/>
                  </a:moveTo>
                  <a:lnTo>
                    <a:pt x="2753" y="666352"/>
                  </a:lnTo>
                  <a:lnTo>
                    <a:pt x="0" y="67876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88141" y="7643200"/>
              <a:ext cx="119380" cy="132715"/>
            </a:xfrm>
            <a:custGeom>
              <a:avLst/>
              <a:gdLst/>
              <a:ahLst/>
              <a:cxnLst/>
              <a:rect l="l" t="t" r="r" b="b"/>
              <a:pathLst>
                <a:path w="119379" h="132715">
                  <a:moveTo>
                    <a:pt x="0" y="0"/>
                  </a:moveTo>
                  <a:lnTo>
                    <a:pt x="33120" y="132226"/>
                  </a:lnTo>
                  <a:lnTo>
                    <a:pt x="119029" y="26395"/>
                  </a:lnTo>
                  <a:lnTo>
                    <a:pt x="52915" y="42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92882" y="6852118"/>
              <a:ext cx="779780" cy="13335"/>
            </a:xfrm>
            <a:custGeom>
              <a:avLst/>
              <a:gdLst/>
              <a:ahLst/>
              <a:cxnLst/>
              <a:rect l="l" t="t" r="r" b="b"/>
              <a:pathLst>
                <a:path w="779779" h="13334">
                  <a:moveTo>
                    <a:pt x="0" y="13084"/>
                  </a:moveTo>
                  <a:lnTo>
                    <a:pt x="766577" y="213"/>
                  </a:lnTo>
                  <a:lnTo>
                    <a:pt x="779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7961" y="6791892"/>
              <a:ext cx="123189" cy="121920"/>
            </a:xfrm>
            <a:custGeom>
              <a:avLst/>
              <a:gdLst/>
              <a:ahLst/>
              <a:cxnLst/>
              <a:rect l="l" t="t" r="r" b="b"/>
              <a:pathLst>
                <a:path w="123190" h="121920">
                  <a:moveTo>
                    <a:pt x="0" y="0"/>
                  </a:moveTo>
                  <a:lnTo>
                    <a:pt x="31498" y="60439"/>
                  </a:lnTo>
                  <a:lnTo>
                    <a:pt x="2045" y="121902"/>
                  </a:lnTo>
                  <a:lnTo>
                    <a:pt x="122925" y="589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878542" y="6888630"/>
              <a:ext cx="2442210" cy="396240"/>
            </a:xfrm>
            <a:custGeom>
              <a:avLst/>
              <a:gdLst/>
              <a:ahLst/>
              <a:cxnLst/>
              <a:rect l="l" t="t" r="r" b="b"/>
              <a:pathLst>
                <a:path w="2442209" h="396240">
                  <a:moveTo>
                    <a:pt x="2441718" y="395916"/>
                  </a:moveTo>
                  <a:lnTo>
                    <a:pt x="12542" y="2034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800817" y="6835367"/>
              <a:ext cx="130175" cy="120650"/>
            </a:xfrm>
            <a:custGeom>
              <a:avLst/>
              <a:gdLst/>
              <a:ahLst/>
              <a:cxnLst/>
              <a:rect l="l" t="t" r="r" b="b"/>
              <a:pathLst>
                <a:path w="130175" h="120650">
                  <a:moveTo>
                    <a:pt x="130105" y="0"/>
                  </a:moveTo>
                  <a:lnTo>
                    <a:pt x="0" y="40661"/>
                  </a:lnTo>
                  <a:lnTo>
                    <a:pt x="110592" y="120349"/>
                  </a:lnTo>
                  <a:lnTo>
                    <a:pt x="90261" y="55297"/>
                  </a:lnTo>
                  <a:lnTo>
                    <a:pt x="1301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95546" y="6158588"/>
              <a:ext cx="2012950" cy="156210"/>
            </a:xfrm>
            <a:custGeom>
              <a:avLst/>
              <a:gdLst/>
              <a:ahLst/>
              <a:cxnLst/>
              <a:rect l="l" t="t" r="r" b="b"/>
              <a:pathLst>
                <a:path w="2012950" h="156210">
                  <a:moveTo>
                    <a:pt x="0" y="0"/>
                  </a:moveTo>
                  <a:lnTo>
                    <a:pt x="12662" y="981"/>
                  </a:lnTo>
                  <a:lnTo>
                    <a:pt x="2012719" y="15598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017041" y="6101148"/>
              <a:ext cx="126364" cy="121920"/>
            </a:xfrm>
            <a:custGeom>
              <a:avLst/>
              <a:gdLst/>
              <a:ahLst/>
              <a:cxnLst/>
              <a:rect l="l" t="t" r="r" b="b"/>
              <a:pathLst>
                <a:path w="126365" h="121920">
                  <a:moveTo>
                    <a:pt x="126265" y="0"/>
                  </a:moveTo>
                  <a:lnTo>
                    <a:pt x="0" y="51356"/>
                  </a:lnTo>
                  <a:lnTo>
                    <a:pt x="116845" y="121555"/>
                  </a:lnTo>
                  <a:lnTo>
                    <a:pt x="91166" y="58422"/>
                  </a:lnTo>
                  <a:lnTo>
                    <a:pt x="1262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559150" y="7952844"/>
              <a:ext cx="2764155" cy="86360"/>
            </a:xfrm>
            <a:custGeom>
              <a:avLst/>
              <a:gdLst/>
              <a:ahLst/>
              <a:cxnLst/>
              <a:rect l="l" t="t" r="r" b="b"/>
              <a:pathLst>
                <a:path w="2764154" h="86359">
                  <a:moveTo>
                    <a:pt x="2763765" y="85818"/>
                  </a:moveTo>
                  <a:lnTo>
                    <a:pt x="2751071" y="85424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77865" y="7976392"/>
              <a:ext cx="123825" cy="121920"/>
            </a:xfrm>
            <a:custGeom>
              <a:avLst/>
              <a:gdLst/>
              <a:ahLst/>
              <a:cxnLst/>
              <a:rect l="l" t="t" r="r" b="b"/>
              <a:pathLst>
                <a:path w="123825" h="121920">
                  <a:moveTo>
                    <a:pt x="3783" y="0"/>
                  </a:moveTo>
                  <a:lnTo>
                    <a:pt x="32357" y="61875"/>
                  </a:lnTo>
                  <a:lnTo>
                    <a:pt x="0" y="121860"/>
                  </a:lnTo>
                  <a:lnTo>
                    <a:pt x="123752" y="64714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808708" y="7015395"/>
              <a:ext cx="626745" cy="546735"/>
            </a:xfrm>
            <a:custGeom>
              <a:avLst/>
              <a:gdLst/>
              <a:ahLst/>
              <a:cxnLst/>
              <a:rect l="l" t="t" r="r" b="b"/>
              <a:pathLst>
                <a:path w="626745" h="546734">
                  <a:moveTo>
                    <a:pt x="0" y="546408"/>
                  </a:moveTo>
                  <a:lnTo>
                    <a:pt x="616656" y="8352"/>
                  </a:lnTo>
                  <a:lnTo>
                    <a:pt x="62622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62323" y="6963627"/>
              <a:ext cx="132080" cy="126364"/>
            </a:xfrm>
            <a:custGeom>
              <a:avLst/>
              <a:gdLst/>
              <a:ahLst/>
              <a:cxnLst/>
              <a:rect l="l" t="t" r="r" b="b"/>
              <a:pathLst>
                <a:path w="132079" h="126365">
                  <a:moveTo>
                    <a:pt x="131944" y="0"/>
                  </a:moveTo>
                  <a:lnTo>
                    <a:pt x="0" y="34223"/>
                  </a:lnTo>
                  <a:lnTo>
                    <a:pt x="63045" y="60116"/>
                  </a:lnTo>
                  <a:lnTo>
                    <a:pt x="80157" y="126089"/>
                  </a:lnTo>
                  <a:lnTo>
                    <a:pt x="131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573604" y="6255040"/>
              <a:ext cx="1041400" cy="533400"/>
            </a:xfrm>
            <a:custGeom>
              <a:avLst/>
              <a:gdLst/>
              <a:ahLst/>
              <a:cxnLst/>
              <a:rect l="l" t="t" r="r" b="b"/>
              <a:pathLst>
                <a:path w="1041400" h="533400">
                  <a:moveTo>
                    <a:pt x="0" y="532853"/>
                  </a:moveTo>
                  <a:lnTo>
                    <a:pt x="1029631" y="5799"/>
                  </a:lnTo>
                  <a:lnTo>
                    <a:pt x="104095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548349" y="6219163"/>
              <a:ext cx="136525" cy="109855"/>
            </a:xfrm>
            <a:custGeom>
              <a:avLst/>
              <a:gdLst/>
              <a:ahLst/>
              <a:cxnLst/>
              <a:rect l="l" t="t" r="r" b="b"/>
              <a:pathLst>
                <a:path w="136525" h="109854">
                  <a:moveTo>
                    <a:pt x="136304" y="0"/>
                  </a:moveTo>
                  <a:lnTo>
                    <a:pt x="0" y="1287"/>
                  </a:lnTo>
                  <a:lnTo>
                    <a:pt x="54907" y="41663"/>
                  </a:lnTo>
                  <a:lnTo>
                    <a:pt x="55551" y="109816"/>
                  </a:lnTo>
                  <a:lnTo>
                    <a:pt x="1363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585179" y="6599464"/>
              <a:ext cx="301625" cy="554990"/>
            </a:xfrm>
            <a:custGeom>
              <a:avLst/>
              <a:gdLst/>
              <a:ahLst/>
              <a:cxnLst/>
              <a:rect l="l" t="t" r="r" b="b"/>
              <a:pathLst>
                <a:path w="301625" h="554990">
                  <a:moveTo>
                    <a:pt x="301046" y="0"/>
                  </a:moveTo>
                  <a:lnTo>
                    <a:pt x="294990" y="11163"/>
                  </a:lnTo>
                  <a:lnTo>
                    <a:pt x="0" y="554929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812053" y="6530252"/>
              <a:ext cx="111760" cy="136525"/>
            </a:xfrm>
            <a:custGeom>
              <a:avLst/>
              <a:gdLst/>
              <a:ahLst/>
              <a:cxnLst/>
              <a:rect l="l" t="t" r="r" b="b"/>
              <a:pathLst>
                <a:path w="111759" h="136525">
                  <a:moveTo>
                    <a:pt x="111718" y="0"/>
                  </a:moveTo>
                  <a:lnTo>
                    <a:pt x="0" y="78098"/>
                  </a:lnTo>
                  <a:lnTo>
                    <a:pt x="68116" y="80374"/>
                  </a:lnTo>
                  <a:lnTo>
                    <a:pt x="107166" y="136234"/>
                  </a:lnTo>
                  <a:lnTo>
                    <a:pt x="1117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326348" y="6505357"/>
              <a:ext cx="118745" cy="554355"/>
            </a:xfrm>
            <a:custGeom>
              <a:avLst/>
              <a:gdLst/>
              <a:ahLst/>
              <a:cxnLst/>
              <a:rect l="l" t="t" r="r" b="b"/>
              <a:pathLst>
                <a:path w="118745" h="554354">
                  <a:moveTo>
                    <a:pt x="118295" y="554156"/>
                  </a:moveTo>
                  <a:lnTo>
                    <a:pt x="115644" y="54173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376013" y="7004560"/>
              <a:ext cx="119380" cy="132080"/>
            </a:xfrm>
            <a:custGeom>
              <a:avLst/>
              <a:gdLst/>
              <a:ahLst/>
              <a:cxnLst/>
              <a:rect l="l" t="t" r="r" b="b"/>
              <a:pathLst>
                <a:path w="119379" h="132079">
                  <a:moveTo>
                    <a:pt x="119233" y="0"/>
                  </a:moveTo>
                  <a:lnTo>
                    <a:pt x="65980" y="42533"/>
                  </a:lnTo>
                  <a:lnTo>
                    <a:pt x="0" y="25450"/>
                  </a:lnTo>
                  <a:lnTo>
                    <a:pt x="85068" y="131959"/>
                  </a:lnTo>
                  <a:lnTo>
                    <a:pt x="1192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528234" y="7571308"/>
              <a:ext cx="34290" cy="295910"/>
            </a:xfrm>
            <a:custGeom>
              <a:avLst/>
              <a:gdLst/>
              <a:ahLst/>
              <a:cxnLst/>
              <a:rect l="l" t="t" r="r" b="b"/>
              <a:pathLst>
                <a:path w="34290" h="295909">
                  <a:moveTo>
                    <a:pt x="0" y="0"/>
                  </a:moveTo>
                  <a:lnTo>
                    <a:pt x="1437" y="12618"/>
                  </a:lnTo>
                  <a:lnTo>
                    <a:pt x="33687" y="295674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472553" y="7493074"/>
              <a:ext cx="121285" cy="128270"/>
            </a:xfrm>
            <a:custGeom>
              <a:avLst/>
              <a:gdLst/>
              <a:ahLst/>
              <a:cxnLst/>
              <a:rect l="l" t="t" r="r" b="b"/>
              <a:pathLst>
                <a:path w="121284" h="128270">
                  <a:moveTo>
                    <a:pt x="46767" y="0"/>
                  </a:moveTo>
                  <a:lnTo>
                    <a:pt x="0" y="128036"/>
                  </a:lnTo>
                  <a:lnTo>
                    <a:pt x="57118" y="90851"/>
                  </a:lnTo>
                  <a:lnTo>
                    <a:pt x="121136" y="114236"/>
                  </a:lnTo>
                  <a:lnTo>
                    <a:pt x="467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826102" y="4953407"/>
              <a:ext cx="457834" cy="1083310"/>
            </a:xfrm>
            <a:custGeom>
              <a:avLst/>
              <a:gdLst/>
              <a:ahLst/>
              <a:cxnLst/>
              <a:rect l="l" t="t" r="r" b="b"/>
              <a:pathLst>
                <a:path w="457834" h="1083310">
                  <a:moveTo>
                    <a:pt x="0" y="1082755"/>
                  </a:moveTo>
                  <a:lnTo>
                    <a:pt x="4940" y="1071055"/>
                  </a:lnTo>
                  <a:lnTo>
                    <a:pt x="457246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86744" y="5972669"/>
              <a:ext cx="112314" cy="13603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8285458" y="5435917"/>
            <a:ext cx="1752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25" dirty="0">
                <a:latin typeface="Tahoma"/>
                <a:cs typeface="Tahoma"/>
              </a:rPr>
              <a:t>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579081" y="5481637"/>
            <a:ext cx="1536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latin typeface="Tahoma"/>
                <a:cs typeface="Tahoma"/>
              </a:rPr>
              <a:t>B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095235" y="4274820"/>
            <a:ext cx="5089525" cy="798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1030" algn="ctr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edge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e 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= (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v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,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w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)</a:t>
            </a:r>
            <a:r>
              <a:rPr sz="1800" spc="5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with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v </a:t>
            </a:r>
            <a:r>
              <a:rPr sz="1800" dirty="0">
                <a:solidFill>
                  <a:srgbClr val="8D3124"/>
                </a:solidFill>
                <a:latin typeface="Symbol"/>
                <a:cs typeface="Symbol"/>
              </a:rPr>
              <a:t>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B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,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w</a:t>
            </a:r>
            <a:r>
              <a:rPr sz="1800" i="1" spc="-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8D3124"/>
                </a:solidFill>
                <a:latin typeface="Symbol"/>
                <a:cs typeface="Symbol"/>
              </a:rPr>
              <a:t>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spc="-50" dirty="0">
                <a:solidFill>
                  <a:srgbClr val="8D3124"/>
                </a:solidFill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  <a:p>
            <a:pPr marL="1891030" algn="ctr">
              <a:lnSpc>
                <a:spcPts val="2060"/>
              </a:lnSpc>
              <a:spcBef>
                <a:spcPts val="4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must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have</a:t>
            </a:r>
            <a:r>
              <a:rPr sz="16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f</a:t>
            </a:r>
            <a:r>
              <a:rPr sz="1800" i="1" spc="-27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(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e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)</a:t>
            </a:r>
            <a:r>
              <a:rPr sz="1800" spc="1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&lt;</a:t>
            </a:r>
            <a:r>
              <a:rPr sz="1800" spc="1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spc="75" dirty="0">
                <a:solidFill>
                  <a:srgbClr val="8D3124"/>
                </a:solidFill>
                <a:latin typeface="Times New Roman"/>
                <a:cs typeface="Times New Roman"/>
              </a:rPr>
              <a:t>Δ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1820"/>
              </a:lnSpc>
            </a:pPr>
            <a:r>
              <a:rPr sz="1600" b="1" dirty="0">
                <a:latin typeface="Tahoma"/>
                <a:cs typeface="Tahoma"/>
              </a:rPr>
              <a:t>original</a:t>
            </a:r>
            <a:r>
              <a:rPr sz="1600" b="1" spc="11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flow</a:t>
            </a:r>
            <a:r>
              <a:rPr sz="1600" b="1" spc="110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network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795376" y="8821419"/>
            <a:ext cx="3197860" cy="57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edge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e 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= (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v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,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w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)</a:t>
            </a:r>
            <a:r>
              <a:rPr sz="1800" spc="5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with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v </a:t>
            </a:r>
            <a:r>
              <a:rPr sz="1800" dirty="0">
                <a:solidFill>
                  <a:srgbClr val="8D3124"/>
                </a:solidFill>
                <a:latin typeface="Symbol"/>
                <a:cs typeface="Symbol"/>
              </a:rPr>
              <a:t>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,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w</a:t>
            </a:r>
            <a:r>
              <a:rPr sz="1800" i="1" spc="-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8D3124"/>
                </a:solidFill>
                <a:latin typeface="Symbol"/>
                <a:cs typeface="Symbol"/>
              </a:rPr>
              <a:t>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spc="-50" dirty="0">
                <a:solidFill>
                  <a:srgbClr val="8D3124"/>
                </a:solidFill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must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have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f</a:t>
            </a:r>
            <a:r>
              <a:rPr sz="1800" i="1" spc="-27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(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e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)</a:t>
            </a:r>
            <a:r>
              <a:rPr sz="1800" spc="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&gt;</a:t>
            </a:r>
            <a:r>
              <a:rPr sz="1800" spc="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c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(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e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)</a:t>
            </a:r>
            <a:r>
              <a:rPr sz="1800" spc="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– </a:t>
            </a:r>
            <a:r>
              <a:rPr sz="1800" spc="75" dirty="0">
                <a:solidFill>
                  <a:srgbClr val="8D3124"/>
                </a:solidFill>
                <a:latin typeface="Times New Roman"/>
                <a:cs typeface="Times New Roman"/>
              </a:rPr>
              <a:t>Δ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451800" y="7035525"/>
            <a:ext cx="2105025" cy="1706245"/>
            <a:chOff x="7451800" y="7035525"/>
            <a:chExt cx="2105025" cy="1706245"/>
          </a:xfrm>
        </p:grpSpPr>
        <p:sp>
          <p:nvSpPr>
            <p:cNvPr id="49" name="object 49"/>
            <p:cNvSpPr/>
            <p:nvPr/>
          </p:nvSpPr>
          <p:spPr>
            <a:xfrm>
              <a:off x="9116386" y="8165735"/>
              <a:ext cx="394970" cy="563245"/>
            </a:xfrm>
            <a:custGeom>
              <a:avLst/>
              <a:gdLst/>
              <a:ahLst/>
              <a:cxnLst/>
              <a:rect l="l" t="t" r="r" b="b"/>
              <a:pathLst>
                <a:path w="394970" h="563245">
                  <a:moveTo>
                    <a:pt x="394628" y="0"/>
                  </a:moveTo>
                  <a:lnTo>
                    <a:pt x="387338" y="10399"/>
                  </a:lnTo>
                  <a:lnTo>
                    <a:pt x="0" y="563016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436311" y="8101256"/>
              <a:ext cx="120014" cy="135255"/>
            </a:xfrm>
            <a:custGeom>
              <a:avLst/>
              <a:gdLst/>
              <a:ahLst/>
              <a:cxnLst/>
              <a:rect l="l" t="t" r="r" b="b"/>
              <a:pathLst>
                <a:path w="120015" h="135254">
                  <a:moveTo>
                    <a:pt x="119896" y="0"/>
                  </a:moveTo>
                  <a:lnTo>
                    <a:pt x="0" y="64850"/>
                  </a:lnTo>
                  <a:lnTo>
                    <a:pt x="67414" y="74879"/>
                  </a:lnTo>
                  <a:lnTo>
                    <a:pt x="99838" y="134827"/>
                  </a:lnTo>
                  <a:lnTo>
                    <a:pt x="119896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496260" y="7110341"/>
              <a:ext cx="123825" cy="377190"/>
            </a:xfrm>
            <a:custGeom>
              <a:avLst/>
              <a:gdLst/>
              <a:ahLst/>
              <a:cxnLst/>
              <a:rect l="l" t="t" r="r" b="b"/>
              <a:pathLst>
                <a:path w="123825" h="377190">
                  <a:moveTo>
                    <a:pt x="123670" y="376925"/>
                  </a:moveTo>
                  <a:lnTo>
                    <a:pt x="3965" y="1208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451800" y="7035525"/>
              <a:ext cx="116205" cy="135255"/>
            </a:xfrm>
            <a:custGeom>
              <a:avLst/>
              <a:gdLst/>
              <a:ahLst/>
              <a:cxnLst/>
              <a:rect l="l" t="t" r="r" b="b"/>
              <a:pathLst>
                <a:path w="116204" h="135254">
                  <a:moveTo>
                    <a:pt x="19912" y="0"/>
                  </a:moveTo>
                  <a:lnTo>
                    <a:pt x="0" y="134848"/>
                  </a:lnTo>
                  <a:lnTo>
                    <a:pt x="48418" y="86883"/>
                  </a:lnTo>
                  <a:lnTo>
                    <a:pt x="115843" y="96840"/>
                  </a:lnTo>
                  <a:lnTo>
                    <a:pt x="199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7" name="图片 76" descr="文本&#10;&#10;AI 生成的内容可能不正确。">
            <a:extLst>
              <a:ext uri="{FF2B5EF4-FFF2-40B4-BE49-F238E27FC236}">
                <a16:creationId xmlns:a16="http://schemas.microsoft.com/office/drawing/2014/main" id="{5E4A96FC-C347-7069-7FCA-B6CC55BD4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9092"/>
            <a:ext cx="6901540" cy="456945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78500" y="2349500"/>
            <a:ext cx="6515100" cy="0"/>
          </a:xfrm>
          <a:custGeom>
            <a:avLst/>
            <a:gdLst/>
            <a:ahLst/>
            <a:cxnLst/>
            <a:rect l="l" t="t" r="r" b="b"/>
            <a:pathLst>
              <a:path w="6515100">
                <a:moveTo>
                  <a:pt x="0" y="0"/>
                </a:moveTo>
                <a:lnTo>
                  <a:pt x="651510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16600" y="1617522"/>
            <a:ext cx="4144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125" algn="l"/>
                <a:tab pos="2789555" algn="l"/>
                <a:tab pos="4015104" algn="l"/>
              </a:tabLst>
            </a:pPr>
            <a:r>
              <a:rPr sz="3600" b="1" cap="small" spc="-25" dirty="0">
                <a:latin typeface="Tahoma"/>
                <a:cs typeface="Tahoma"/>
              </a:rPr>
              <a:t>7.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10" dirty="0">
                <a:latin typeface="Tahoma"/>
                <a:cs typeface="Tahoma"/>
              </a:rPr>
              <a:t>Network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20" dirty="0">
                <a:latin typeface="Tahoma"/>
                <a:cs typeface="Tahoma"/>
              </a:rPr>
              <a:t>Flow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1275" dirty="0">
                <a:latin typeface="Tahoma"/>
                <a:cs typeface="Tahoma"/>
              </a:rPr>
              <a:t>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16600" y="2527300"/>
            <a:ext cx="5423535" cy="447040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5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35" dirty="0">
                <a:solidFill>
                  <a:srgbClr val="D5D5D5"/>
                </a:solidFill>
                <a:latin typeface="Verdana"/>
                <a:cs typeface="Verdana"/>
              </a:rPr>
              <a:t>max-</a:t>
            </a:r>
            <a:r>
              <a:rPr sz="3000" i="1" spc="-265" dirty="0">
                <a:solidFill>
                  <a:srgbClr val="D5D5D5"/>
                </a:solidFill>
                <a:latin typeface="Verdana"/>
                <a:cs typeface="Verdana"/>
              </a:rPr>
              <a:t>flow</a:t>
            </a:r>
            <a:r>
              <a:rPr sz="3000" i="1" spc="-17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50" dirty="0">
                <a:solidFill>
                  <a:srgbClr val="D5D5D5"/>
                </a:solidFill>
                <a:latin typeface="Verdana"/>
                <a:cs typeface="Verdana"/>
              </a:rPr>
              <a:t>and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90" dirty="0">
                <a:solidFill>
                  <a:srgbClr val="D5D5D5"/>
                </a:solidFill>
                <a:latin typeface="Verdana"/>
                <a:cs typeface="Verdana"/>
              </a:rPr>
              <a:t>min-</a:t>
            </a:r>
            <a:r>
              <a:rPr sz="3000" i="1" spc="-345" dirty="0">
                <a:solidFill>
                  <a:srgbClr val="D5D5D5"/>
                </a:solidFill>
                <a:latin typeface="Verdana"/>
                <a:cs typeface="Verdana"/>
              </a:rPr>
              <a:t>cut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10" dirty="0">
                <a:solidFill>
                  <a:srgbClr val="D5D5D5"/>
                </a:solidFill>
                <a:latin typeface="Verdana"/>
                <a:cs typeface="Verdana"/>
              </a:rPr>
              <a:t>problems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00" dirty="0">
                <a:solidFill>
                  <a:srgbClr val="D5D5D5"/>
                </a:solidFill>
                <a:latin typeface="Verdana"/>
                <a:cs typeface="Verdana"/>
              </a:rPr>
              <a:t>Ford–Fulkerson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85" dirty="0">
                <a:solidFill>
                  <a:srgbClr val="D5D5D5"/>
                </a:solidFill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35" dirty="0">
                <a:solidFill>
                  <a:srgbClr val="D5D5D5"/>
                </a:solidFill>
                <a:latin typeface="Verdana"/>
                <a:cs typeface="Verdana"/>
              </a:rPr>
              <a:t>max-</a:t>
            </a:r>
            <a:r>
              <a:rPr sz="3000" i="1" spc="-265" dirty="0">
                <a:solidFill>
                  <a:srgbClr val="D5D5D5"/>
                </a:solidFill>
                <a:latin typeface="Verdana"/>
                <a:cs typeface="Verdana"/>
              </a:rPr>
              <a:t>flow</a:t>
            </a:r>
            <a:r>
              <a:rPr sz="3000" i="1" spc="-17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90" dirty="0">
                <a:solidFill>
                  <a:srgbClr val="D5D5D5"/>
                </a:solidFill>
                <a:latin typeface="Verdana"/>
                <a:cs typeface="Verdana"/>
              </a:rPr>
              <a:t>min-</a:t>
            </a:r>
            <a:r>
              <a:rPr sz="3000" i="1" spc="-345" dirty="0">
                <a:solidFill>
                  <a:srgbClr val="D5D5D5"/>
                </a:solidFill>
                <a:latin typeface="Verdana"/>
                <a:cs typeface="Verdana"/>
              </a:rPr>
              <a:t>cut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75" dirty="0">
                <a:solidFill>
                  <a:srgbClr val="D5D5D5"/>
                </a:solidFill>
                <a:latin typeface="Verdana"/>
                <a:cs typeface="Verdana"/>
              </a:rPr>
              <a:t>theorem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250" dirty="0">
                <a:solidFill>
                  <a:srgbClr val="D5D5D5"/>
                </a:solidFill>
                <a:latin typeface="Verdana"/>
                <a:cs typeface="Verdana"/>
              </a:rPr>
              <a:t>capacity-</a:t>
            </a:r>
            <a:r>
              <a:rPr sz="3000" i="1" spc="-245" dirty="0">
                <a:solidFill>
                  <a:srgbClr val="D5D5D5"/>
                </a:solidFill>
                <a:latin typeface="Verdana"/>
                <a:cs typeface="Verdana"/>
              </a:rPr>
              <a:t>scaling</a:t>
            </a:r>
            <a:r>
              <a:rPr sz="3000" i="1" spc="-8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85" dirty="0">
                <a:solidFill>
                  <a:srgbClr val="D5D5D5"/>
                </a:solidFill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70" dirty="0">
                <a:latin typeface="Verdana"/>
                <a:cs typeface="Verdana"/>
              </a:rPr>
              <a:t>shortest</a:t>
            </a:r>
            <a:r>
              <a:rPr sz="3000" i="1" spc="-165" dirty="0">
                <a:latin typeface="Verdana"/>
                <a:cs typeface="Verdana"/>
              </a:rPr>
              <a:t> </a:t>
            </a:r>
            <a:r>
              <a:rPr sz="3000" i="1" spc="-310" dirty="0">
                <a:latin typeface="Verdana"/>
                <a:cs typeface="Verdana"/>
              </a:rPr>
              <a:t>augmenting</a:t>
            </a:r>
            <a:r>
              <a:rPr sz="3000" i="1" spc="-160" dirty="0">
                <a:latin typeface="Verdana"/>
                <a:cs typeface="Verdana"/>
              </a:rPr>
              <a:t> </a:t>
            </a:r>
            <a:r>
              <a:rPr sz="3000" i="1" spc="-330" dirty="0">
                <a:latin typeface="Verdana"/>
                <a:cs typeface="Verdana"/>
              </a:rPr>
              <a:t>paths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195" dirty="0">
                <a:solidFill>
                  <a:srgbClr val="D5D5D5"/>
                </a:solidFill>
                <a:latin typeface="Verdana"/>
                <a:cs typeface="Verdana"/>
              </a:rPr>
              <a:t>Dinitz’</a:t>
            </a:r>
            <a:r>
              <a:rPr sz="3000" i="1" spc="-14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85" dirty="0">
                <a:solidFill>
                  <a:srgbClr val="D5D5D5"/>
                </a:solidFill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15" dirty="0">
                <a:solidFill>
                  <a:srgbClr val="D5D5D5"/>
                </a:solidFill>
                <a:latin typeface="Verdana"/>
                <a:cs typeface="Verdana"/>
              </a:rPr>
              <a:t>simple</a:t>
            </a:r>
            <a:r>
              <a:rPr sz="3000" i="1" spc="-17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60" dirty="0">
                <a:solidFill>
                  <a:srgbClr val="D5D5D5"/>
                </a:solidFill>
                <a:latin typeface="Verdana"/>
                <a:cs typeface="Verdana"/>
              </a:rPr>
              <a:t>unit-</a:t>
            </a:r>
            <a:r>
              <a:rPr sz="3000" i="1" spc="-280" dirty="0">
                <a:solidFill>
                  <a:srgbClr val="D5D5D5"/>
                </a:solidFill>
                <a:latin typeface="Verdana"/>
                <a:cs typeface="Verdana"/>
              </a:rPr>
              <a:t>capacity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55" dirty="0">
                <a:solidFill>
                  <a:srgbClr val="D5D5D5"/>
                </a:solidFill>
                <a:latin typeface="Verdana"/>
                <a:cs typeface="Verdana"/>
              </a:rPr>
              <a:t>networks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4851" y="1739900"/>
            <a:ext cx="3911600" cy="510916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149504" y="6918652"/>
            <a:ext cx="1458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cap="small" dirty="0">
                <a:solidFill>
                  <a:srgbClr val="606060"/>
                </a:solidFill>
                <a:latin typeface="Tahoma"/>
                <a:cs typeface="Tahoma"/>
              </a:rPr>
              <a:t>Section</a:t>
            </a:r>
            <a:r>
              <a:rPr sz="1800" b="1" cap="small" spc="10" dirty="0">
                <a:solidFill>
                  <a:srgbClr val="606060"/>
                </a:solidFill>
                <a:latin typeface="Tahoma"/>
                <a:cs typeface="Tahoma"/>
              </a:rPr>
              <a:t> </a:t>
            </a:r>
            <a:r>
              <a:rPr sz="1800" b="1" cap="small" spc="-70" dirty="0">
                <a:solidFill>
                  <a:srgbClr val="606060"/>
                </a:solidFill>
                <a:latin typeface="Tahoma"/>
                <a:cs typeface="Tahoma"/>
              </a:rPr>
              <a:t>17.2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Minimum-</a:t>
            </a:r>
            <a:r>
              <a:rPr dirty="0"/>
              <a:t>cut</a:t>
            </a:r>
            <a:r>
              <a:rPr spc="10" dirty="0"/>
              <a:t> </a:t>
            </a:r>
            <a:r>
              <a:rPr spc="-10" dirty="0"/>
              <a:t>problem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87355" y="5688122"/>
            <a:ext cx="1921510" cy="1664335"/>
            <a:chOff x="2687355" y="5688122"/>
            <a:chExt cx="1921510" cy="1664335"/>
          </a:xfrm>
        </p:grpSpPr>
        <p:sp>
          <p:nvSpPr>
            <p:cNvPr id="4" name="object 4"/>
            <p:cNvSpPr/>
            <p:nvPr/>
          </p:nvSpPr>
          <p:spPr>
            <a:xfrm>
              <a:off x="2725455" y="5812606"/>
              <a:ext cx="1739264" cy="1501775"/>
            </a:xfrm>
            <a:custGeom>
              <a:avLst/>
              <a:gdLst/>
              <a:ahLst/>
              <a:cxnLst/>
              <a:rect l="l" t="t" r="r" b="b"/>
              <a:pathLst>
                <a:path w="1739264" h="1501775">
                  <a:moveTo>
                    <a:pt x="1739093" y="0"/>
                  </a:moveTo>
                  <a:lnTo>
                    <a:pt x="1710253" y="24896"/>
                  </a:lnTo>
                  <a:lnTo>
                    <a:pt x="0" y="1501285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78442" y="5688122"/>
              <a:ext cx="330835" cy="314960"/>
            </a:xfrm>
            <a:custGeom>
              <a:avLst/>
              <a:gdLst/>
              <a:ahLst/>
              <a:cxnLst/>
              <a:rect l="l" t="t" r="r" b="b"/>
              <a:pathLst>
                <a:path w="330835" h="314960">
                  <a:moveTo>
                    <a:pt x="330309" y="0"/>
                  </a:moveTo>
                  <a:lnTo>
                    <a:pt x="0" y="83811"/>
                  </a:lnTo>
                  <a:lnTo>
                    <a:pt x="157266" y="149379"/>
                  </a:lnTo>
                  <a:lnTo>
                    <a:pt x="199172" y="314534"/>
                  </a:lnTo>
                  <a:lnTo>
                    <a:pt x="33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99539" y="6385187"/>
              <a:ext cx="389255" cy="304800"/>
            </a:xfrm>
            <a:custGeom>
              <a:avLst/>
              <a:gdLst/>
              <a:ahLst/>
              <a:cxnLst/>
              <a:rect l="l" t="t" r="r" b="b"/>
              <a:pathLst>
                <a:path w="389254" h="304800">
                  <a:moveTo>
                    <a:pt x="388746" y="0"/>
                  </a:moveTo>
                  <a:lnTo>
                    <a:pt x="0" y="0"/>
                  </a:lnTo>
                  <a:lnTo>
                    <a:pt x="0" y="304744"/>
                  </a:lnTo>
                  <a:lnTo>
                    <a:pt x="388746" y="304744"/>
                  </a:lnTo>
                  <a:lnTo>
                    <a:pt x="388746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52587" y="6379904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95018" y="5470636"/>
            <a:ext cx="4711065" cy="3875404"/>
            <a:chOff x="4695018" y="5470636"/>
            <a:chExt cx="4711065" cy="3875404"/>
          </a:xfrm>
        </p:grpSpPr>
        <p:sp>
          <p:nvSpPr>
            <p:cNvPr id="9" name="object 9"/>
            <p:cNvSpPr/>
            <p:nvPr/>
          </p:nvSpPr>
          <p:spPr>
            <a:xfrm>
              <a:off x="4796761" y="7434709"/>
              <a:ext cx="635" cy="1458595"/>
            </a:xfrm>
            <a:custGeom>
              <a:avLst/>
              <a:gdLst/>
              <a:ahLst/>
              <a:cxnLst/>
              <a:rect l="l" t="t" r="r" b="b"/>
              <a:pathLst>
                <a:path w="635" h="1458595">
                  <a:moveTo>
                    <a:pt x="131" y="1458050"/>
                  </a:moveTo>
                  <a:lnTo>
                    <a:pt x="130" y="144535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5928" y="8849585"/>
              <a:ext cx="121914" cy="12191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989403" y="7529926"/>
              <a:ext cx="2459990" cy="1594485"/>
            </a:xfrm>
            <a:custGeom>
              <a:avLst/>
              <a:gdLst/>
              <a:ahLst/>
              <a:cxnLst/>
              <a:rect l="l" t="t" r="r" b="b"/>
              <a:pathLst>
                <a:path w="2459990" h="1594484">
                  <a:moveTo>
                    <a:pt x="0" y="0"/>
                  </a:moveTo>
                  <a:lnTo>
                    <a:pt x="10657" y="6907"/>
                  </a:lnTo>
                  <a:lnTo>
                    <a:pt x="2459940" y="1594449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23328" y="7487099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0" y="0"/>
                  </a:moveTo>
                  <a:lnTo>
                    <a:pt x="69152" y="117467"/>
                  </a:lnTo>
                  <a:lnTo>
                    <a:pt x="76732" y="49734"/>
                  </a:lnTo>
                  <a:lnTo>
                    <a:pt x="135465" y="15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52910" y="7519198"/>
              <a:ext cx="1793875" cy="1565275"/>
            </a:xfrm>
            <a:custGeom>
              <a:avLst/>
              <a:gdLst/>
              <a:ahLst/>
              <a:cxnLst/>
              <a:rect l="l" t="t" r="r" b="b"/>
              <a:pathLst>
                <a:path w="1793875" h="1565275">
                  <a:moveTo>
                    <a:pt x="1793775" y="0"/>
                  </a:moveTo>
                  <a:lnTo>
                    <a:pt x="1784205" y="8348"/>
                  </a:lnTo>
                  <a:lnTo>
                    <a:pt x="0" y="1564712"/>
                  </a:lnTo>
                </a:path>
              </a:pathLst>
            </a:custGeom>
            <a:ln w="253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74074" y="7467438"/>
              <a:ext cx="132080" cy="126364"/>
            </a:xfrm>
            <a:custGeom>
              <a:avLst/>
              <a:gdLst/>
              <a:ahLst/>
              <a:cxnLst/>
              <a:rect l="l" t="t" r="r" b="b"/>
              <a:pathLst>
                <a:path w="132079" h="126365">
                  <a:moveTo>
                    <a:pt x="131949" y="0"/>
                  </a:moveTo>
                  <a:lnTo>
                    <a:pt x="0" y="34206"/>
                  </a:lnTo>
                  <a:lnTo>
                    <a:pt x="63041" y="60107"/>
                  </a:lnTo>
                  <a:lnTo>
                    <a:pt x="80144" y="126083"/>
                  </a:lnTo>
                  <a:lnTo>
                    <a:pt x="13194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41918" y="5483336"/>
              <a:ext cx="1894839" cy="1628139"/>
            </a:xfrm>
            <a:custGeom>
              <a:avLst/>
              <a:gdLst/>
              <a:ahLst/>
              <a:cxnLst/>
              <a:rect l="l" t="t" r="r" b="b"/>
              <a:pathLst>
                <a:path w="1894840" h="1628140">
                  <a:moveTo>
                    <a:pt x="1894555" y="1628038"/>
                  </a:moveTo>
                  <a:lnTo>
                    <a:pt x="1884923" y="161976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63993" y="7036997"/>
              <a:ext cx="132715" cy="125730"/>
            </a:xfrm>
            <a:custGeom>
              <a:avLst/>
              <a:gdLst/>
              <a:ahLst/>
              <a:cxnLst/>
              <a:rect l="l" t="t" r="r" b="b"/>
              <a:pathLst>
                <a:path w="132715" h="125729">
                  <a:moveTo>
                    <a:pt x="79460" y="0"/>
                  </a:moveTo>
                  <a:lnTo>
                    <a:pt x="62847" y="66099"/>
                  </a:lnTo>
                  <a:lnTo>
                    <a:pt x="0" y="92468"/>
                  </a:lnTo>
                  <a:lnTo>
                    <a:pt x="132199" y="125695"/>
                  </a:lnTo>
                  <a:lnTo>
                    <a:pt x="7946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33118" y="7352352"/>
              <a:ext cx="2369185" cy="0"/>
            </a:xfrm>
            <a:custGeom>
              <a:avLst/>
              <a:gdLst/>
              <a:ahLst/>
              <a:cxnLst/>
              <a:rect l="l" t="t" r="r" b="b"/>
              <a:pathLst>
                <a:path w="2369184">
                  <a:moveTo>
                    <a:pt x="0" y="0"/>
                  </a:moveTo>
                  <a:lnTo>
                    <a:pt x="1133219" y="0"/>
                  </a:lnTo>
                </a:path>
                <a:path w="2369184">
                  <a:moveTo>
                    <a:pt x="1521966" y="0"/>
                  </a:moveTo>
                  <a:lnTo>
                    <a:pt x="2368852" y="0"/>
                  </a:lnTo>
                </a:path>
              </a:pathLst>
            </a:custGeom>
            <a:ln w="76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87670" y="7199953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0" y="152399"/>
                  </a:lnTo>
                  <a:lnTo>
                    <a:pt x="0" y="304799"/>
                  </a:lnTo>
                  <a:lnTo>
                    <a:pt x="304800" y="152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59176" y="7352356"/>
              <a:ext cx="1819275" cy="635"/>
            </a:xfrm>
            <a:custGeom>
              <a:avLst/>
              <a:gdLst/>
              <a:ahLst/>
              <a:cxnLst/>
              <a:rect l="l" t="t" r="r" b="b"/>
              <a:pathLst>
                <a:path w="1819275" h="634">
                  <a:moveTo>
                    <a:pt x="1818958" y="0"/>
                  </a:moveTo>
                  <a:lnTo>
                    <a:pt x="1806258" y="0"/>
                  </a:lnTo>
                  <a:lnTo>
                    <a:pt x="0" y="14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234954" y="729139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59"/>
                  </a:ln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28490" y="9193187"/>
              <a:ext cx="2275205" cy="0"/>
            </a:xfrm>
            <a:custGeom>
              <a:avLst/>
              <a:gdLst/>
              <a:ahLst/>
              <a:cxnLst/>
              <a:rect l="l" t="t" r="r" b="b"/>
              <a:pathLst>
                <a:path w="2275204">
                  <a:moveTo>
                    <a:pt x="0" y="0"/>
                  </a:moveTo>
                  <a:lnTo>
                    <a:pt x="1033227" y="0"/>
                  </a:lnTo>
                </a:path>
                <a:path w="2275204">
                  <a:moveTo>
                    <a:pt x="1421974" y="0"/>
                  </a:moveTo>
                  <a:lnTo>
                    <a:pt x="2275013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89203" y="9040787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0" y="152399"/>
                  </a:lnTo>
                  <a:lnTo>
                    <a:pt x="0" y="304799"/>
                  </a:lnTo>
                  <a:lnTo>
                    <a:pt x="304800" y="152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797693" y="5550492"/>
              <a:ext cx="635" cy="1460500"/>
            </a:xfrm>
            <a:custGeom>
              <a:avLst/>
              <a:gdLst/>
              <a:ahLst/>
              <a:cxnLst/>
              <a:rect l="l" t="t" r="r" b="b"/>
              <a:pathLst>
                <a:path w="635" h="1460500">
                  <a:moveTo>
                    <a:pt x="137" y="1460338"/>
                  </a:moveTo>
                  <a:lnTo>
                    <a:pt x="136" y="1447638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6867" y="6967658"/>
              <a:ext cx="121914" cy="12191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501702" y="5737072"/>
              <a:ext cx="635" cy="1293495"/>
            </a:xfrm>
            <a:custGeom>
              <a:avLst/>
              <a:gdLst/>
              <a:ahLst/>
              <a:cxnLst/>
              <a:rect l="l" t="t" r="r" b="b"/>
              <a:pathLst>
                <a:path w="634" h="1293495">
                  <a:moveTo>
                    <a:pt x="115" y="1293420"/>
                  </a:moveTo>
                  <a:lnTo>
                    <a:pt x="114" y="128072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0853" y="6987317"/>
              <a:ext cx="121914" cy="12191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500735" y="7424880"/>
              <a:ext cx="635" cy="1468120"/>
            </a:xfrm>
            <a:custGeom>
              <a:avLst/>
              <a:gdLst/>
              <a:ahLst/>
              <a:cxnLst/>
              <a:rect l="l" t="t" r="r" b="b"/>
              <a:pathLst>
                <a:path w="634" h="1468120">
                  <a:moveTo>
                    <a:pt x="142" y="1467879"/>
                  </a:moveTo>
                  <a:lnTo>
                    <a:pt x="141" y="1455179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9913" y="8849586"/>
              <a:ext cx="121914" cy="12191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983699" y="7184249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760051" y="7886700"/>
            <a:ext cx="195580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130" marR="5080" indent="-393065">
              <a:lnSpc>
                <a:spcPts val="2000"/>
              </a:lnSpc>
              <a:spcBef>
                <a:spcPts val="100"/>
              </a:spcBef>
            </a:pP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don’t</a:t>
            </a:r>
            <a:r>
              <a:rPr sz="1600" spc="-4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include</a:t>
            </a:r>
            <a:r>
              <a:rPr sz="16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edges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from</a:t>
            </a:r>
            <a:r>
              <a:rPr sz="1600" spc="-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B</a:t>
            </a:r>
            <a:r>
              <a:rPr sz="1800" i="1" spc="3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spc="-50" dirty="0">
                <a:solidFill>
                  <a:srgbClr val="8D3124"/>
                </a:solidFill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362700" y="5358504"/>
            <a:ext cx="3404235" cy="3985895"/>
            <a:chOff x="6362700" y="5358504"/>
            <a:chExt cx="3404235" cy="3985895"/>
          </a:xfrm>
        </p:grpSpPr>
        <p:sp>
          <p:nvSpPr>
            <p:cNvPr id="32" name="object 32"/>
            <p:cNvSpPr/>
            <p:nvPr/>
          </p:nvSpPr>
          <p:spPr>
            <a:xfrm>
              <a:off x="6441439" y="8201205"/>
              <a:ext cx="3312795" cy="635"/>
            </a:xfrm>
            <a:custGeom>
              <a:avLst/>
              <a:gdLst/>
              <a:ahLst/>
              <a:cxnLst/>
              <a:rect l="l" t="t" r="r" b="b"/>
              <a:pathLst>
                <a:path w="3312795" h="634">
                  <a:moveTo>
                    <a:pt x="0" y="15"/>
                  </a:moveTo>
                  <a:lnTo>
                    <a:pt x="12700" y="15"/>
                  </a:lnTo>
                  <a:lnTo>
                    <a:pt x="3312369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62700" y="814026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60959"/>
                  </a:lnTo>
                  <a:lnTo>
                    <a:pt x="121920" y="121919"/>
                  </a:lnTo>
                  <a:lnTo>
                    <a:pt x="91439" y="6095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17037" y="536485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3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3" y="363728"/>
                  </a:lnTo>
                  <a:lnTo>
                    <a:pt x="227998" y="357809"/>
                  </a:lnTo>
                  <a:lnTo>
                    <a:pt x="271680" y="340053"/>
                  </a:lnTo>
                  <a:lnTo>
                    <a:pt x="310460" y="310460"/>
                  </a:lnTo>
                  <a:lnTo>
                    <a:pt x="340053" y="271680"/>
                  </a:lnTo>
                  <a:lnTo>
                    <a:pt x="357808" y="227998"/>
                  </a:lnTo>
                  <a:lnTo>
                    <a:pt x="363727" y="181863"/>
                  </a:lnTo>
                  <a:lnTo>
                    <a:pt x="357808" y="135729"/>
                  </a:lnTo>
                  <a:lnTo>
                    <a:pt x="340053" y="92046"/>
                  </a:lnTo>
                  <a:lnTo>
                    <a:pt x="310460" y="53266"/>
                  </a:lnTo>
                  <a:lnTo>
                    <a:pt x="271680" y="23674"/>
                  </a:lnTo>
                  <a:lnTo>
                    <a:pt x="227998" y="5918"/>
                  </a:lnTo>
                  <a:lnTo>
                    <a:pt x="181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17036" y="536485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317037" y="897399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3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3" y="363727"/>
                  </a:lnTo>
                  <a:lnTo>
                    <a:pt x="227998" y="357809"/>
                  </a:lnTo>
                  <a:lnTo>
                    <a:pt x="271680" y="340053"/>
                  </a:lnTo>
                  <a:lnTo>
                    <a:pt x="310460" y="310460"/>
                  </a:lnTo>
                  <a:lnTo>
                    <a:pt x="340053" y="271680"/>
                  </a:lnTo>
                  <a:lnTo>
                    <a:pt x="357808" y="227998"/>
                  </a:lnTo>
                  <a:lnTo>
                    <a:pt x="363727" y="181863"/>
                  </a:lnTo>
                  <a:lnTo>
                    <a:pt x="357808" y="135729"/>
                  </a:lnTo>
                  <a:lnTo>
                    <a:pt x="340053" y="92046"/>
                  </a:lnTo>
                  <a:lnTo>
                    <a:pt x="310460" y="53266"/>
                  </a:lnTo>
                  <a:lnTo>
                    <a:pt x="271680" y="23674"/>
                  </a:lnTo>
                  <a:lnTo>
                    <a:pt x="227998" y="5918"/>
                  </a:lnTo>
                  <a:lnTo>
                    <a:pt x="181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317036" y="897399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17037" y="7136873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3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3" y="363728"/>
                  </a:lnTo>
                  <a:lnTo>
                    <a:pt x="227998" y="357809"/>
                  </a:lnTo>
                  <a:lnTo>
                    <a:pt x="271680" y="340053"/>
                  </a:lnTo>
                  <a:lnTo>
                    <a:pt x="310460" y="310460"/>
                  </a:lnTo>
                  <a:lnTo>
                    <a:pt x="340053" y="271680"/>
                  </a:lnTo>
                  <a:lnTo>
                    <a:pt x="357808" y="227998"/>
                  </a:lnTo>
                  <a:lnTo>
                    <a:pt x="363727" y="181863"/>
                  </a:lnTo>
                  <a:lnTo>
                    <a:pt x="357808" y="135729"/>
                  </a:lnTo>
                  <a:lnTo>
                    <a:pt x="340053" y="92046"/>
                  </a:lnTo>
                  <a:lnTo>
                    <a:pt x="310460" y="53266"/>
                  </a:lnTo>
                  <a:lnTo>
                    <a:pt x="271680" y="23674"/>
                  </a:lnTo>
                  <a:lnTo>
                    <a:pt x="227998" y="5918"/>
                  </a:lnTo>
                  <a:lnTo>
                    <a:pt x="181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17036" y="713687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374333" y="7133675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3" y="0"/>
                  </a:moveTo>
                  <a:lnTo>
                    <a:pt x="135729" y="5918"/>
                  </a:lnTo>
                  <a:lnTo>
                    <a:pt x="92046" y="23673"/>
                  </a:lnTo>
                  <a:lnTo>
                    <a:pt x="53266" y="53265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1"/>
                  </a:lnTo>
                  <a:lnTo>
                    <a:pt x="53266" y="310461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3" y="363727"/>
                  </a:lnTo>
                  <a:lnTo>
                    <a:pt x="227998" y="357809"/>
                  </a:lnTo>
                  <a:lnTo>
                    <a:pt x="271680" y="340053"/>
                  </a:lnTo>
                  <a:lnTo>
                    <a:pt x="310460" y="310461"/>
                  </a:lnTo>
                  <a:lnTo>
                    <a:pt x="340053" y="271681"/>
                  </a:lnTo>
                  <a:lnTo>
                    <a:pt x="357808" y="227998"/>
                  </a:lnTo>
                  <a:lnTo>
                    <a:pt x="363727" y="181863"/>
                  </a:lnTo>
                  <a:lnTo>
                    <a:pt x="357808" y="135729"/>
                  </a:lnTo>
                  <a:lnTo>
                    <a:pt x="340053" y="92046"/>
                  </a:lnTo>
                  <a:lnTo>
                    <a:pt x="310460" y="53265"/>
                  </a:lnTo>
                  <a:lnTo>
                    <a:pt x="271680" y="23673"/>
                  </a:lnTo>
                  <a:lnTo>
                    <a:pt x="227998" y="5918"/>
                  </a:lnTo>
                  <a:lnTo>
                    <a:pt x="181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374333" y="7133675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310460" y="53266"/>
                  </a:moveTo>
                  <a:lnTo>
                    <a:pt x="340053" y="92046"/>
                  </a:lnTo>
                  <a:lnTo>
                    <a:pt x="357809" y="135729"/>
                  </a:lnTo>
                  <a:lnTo>
                    <a:pt x="363727" y="181863"/>
                  </a:lnTo>
                  <a:lnTo>
                    <a:pt x="357809" y="227998"/>
                  </a:lnTo>
                  <a:lnTo>
                    <a:pt x="340053" y="271680"/>
                  </a:lnTo>
                  <a:lnTo>
                    <a:pt x="310460" y="310460"/>
                  </a:lnTo>
                  <a:lnTo>
                    <a:pt x="271681" y="340053"/>
                  </a:lnTo>
                  <a:lnTo>
                    <a:pt x="227998" y="357809"/>
                  </a:lnTo>
                  <a:lnTo>
                    <a:pt x="181863" y="363727"/>
                  </a:lnTo>
                  <a:lnTo>
                    <a:pt x="135729" y="357809"/>
                  </a:lnTo>
                  <a:lnTo>
                    <a:pt x="92046" y="340053"/>
                  </a:lnTo>
                  <a:lnTo>
                    <a:pt x="53266" y="310460"/>
                  </a:lnTo>
                  <a:lnTo>
                    <a:pt x="23674" y="271680"/>
                  </a:lnTo>
                  <a:lnTo>
                    <a:pt x="5918" y="227998"/>
                  </a:lnTo>
                  <a:lnTo>
                    <a:pt x="0" y="181863"/>
                  </a:lnTo>
                  <a:lnTo>
                    <a:pt x="5918" y="135729"/>
                  </a:lnTo>
                  <a:lnTo>
                    <a:pt x="23674" y="92046"/>
                  </a:lnTo>
                  <a:lnTo>
                    <a:pt x="53266" y="53266"/>
                  </a:lnTo>
                  <a:lnTo>
                    <a:pt x="92046" y="23674"/>
                  </a:lnTo>
                  <a:lnTo>
                    <a:pt x="135729" y="5918"/>
                  </a:lnTo>
                  <a:lnTo>
                    <a:pt x="181863" y="0"/>
                  </a:lnTo>
                  <a:lnTo>
                    <a:pt x="227998" y="5918"/>
                  </a:lnTo>
                  <a:lnTo>
                    <a:pt x="271681" y="23674"/>
                  </a:lnTo>
                  <a:lnTo>
                    <a:pt x="310460" y="53266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511744" y="7140024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679109" y="7130524"/>
            <a:ext cx="3571875" cy="2169795"/>
            <a:chOff x="2679109" y="7130524"/>
            <a:chExt cx="3571875" cy="2169795"/>
          </a:xfrm>
        </p:grpSpPr>
        <p:sp>
          <p:nvSpPr>
            <p:cNvPr id="44" name="object 44"/>
            <p:cNvSpPr/>
            <p:nvPr/>
          </p:nvSpPr>
          <p:spPr>
            <a:xfrm>
              <a:off x="2774694" y="7414488"/>
              <a:ext cx="1795145" cy="1598295"/>
            </a:xfrm>
            <a:custGeom>
              <a:avLst/>
              <a:gdLst/>
              <a:ahLst/>
              <a:cxnLst/>
              <a:rect l="l" t="t" r="r" b="b"/>
              <a:pathLst>
                <a:path w="1795145" h="1598295">
                  <a:moveTo>
                    <a:pt x="1794905" y="1597827"/>
                  </a:moveTo>
                  <a:lnTo>
                    <a:pt x="1785420" y="158938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96816" y="8938072"/>
              <a:ext cx="132080" cy="127000"/>
            </a:xfrm>
            <a:custGeom>
              <a:avLst/>
              <a:gdLst/>
              <a:ahLst/>
              <a:cxnLst/>
              <a:rect l="l" t="t" r="r" b="b"/>
              <a:pathLst>
                <a:path w="132079" h="127000">
                  <a:moveTo>
                    <a:pt x="81065" y="0"/>
                  </a:moveTo>
                  <a:lnTo>
                    <a:pt x="63299" y="65798"/>
                  </a:lnTo>
                  <a:lnTo>
                    <a:pt x="0" y="91064"/>
                  </a:lnTo>
                  <a:lnTo>
                    <a:pt x="131597" y="126598"/>
                  </a:lnTo>
                  <a:lnTo>
                    <a:pt x="81065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691809" y="7352355"/>
              <a:ext cx="1818639" cy="0"/>
            </a:xfrm>
            <a:custGeom>
              <a:avLst/>
              <a:gdLst/>
              <a:ahLst/>
              <a:cxnLst/>
              <a:rect l="l" t="t" r="r" b="b"/>
              <a:pathLst>
                <a:path w="1818639">
                  <a:moveTo>
                    <a:pt x="1818543" y="0"/>
                  </a:moveTo>
                  <a:lnTo>
                    <a:pt x="1805843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67173" y="729139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613051" y="713687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4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8"/>
                  </a:lnTo>
                  <a:lnTo>
                    <a:pt x="227998" y="357809"/>
                  </a:lnTo>
                  <a:lnTo>
                    <a:pt x="271682" y="340053"/>
                  </a:lnTo>
                  <a:lnTo>
                    <a:pt x="310461" y="310460"/>
                  </a:lnTo>
                  <a:lnTo>
                    <a:pt x="340054" y="271680"/>
                  </a:lnTo>
                  <a:lnTo>
                    <a:pt x="357810" y="227998"/>
                  </a:lnTo>
                  <a:lnTo>
                    <a:pt x="363728" y="181863"/>
                  </a:lnTo>
                  <a:lnTo>
                    <a:pt x="357810" y="135729"/>
                  </a:lnTo>
                  <a:lnTo>
                    <a:pt x="340054" y="92046"/>
                  </a:lnTo>
                  <a:lnTo>
                    <a:pt x="310461" y="53266"/>
                  </a:lnTo>
                  <a:lnTo>
                    <a:pt x="271682" y="23674"/>
                  </a:lnTo>
                  <a:lnTo>
                    <a:pt x="227998" y="5918"/>
                  </a:lnTo>
                  <a:lnTo>
                    <a:pt x="181864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613051" y="713687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861718" y="8995134"/>
              <a:ext cx="389255" cy="304800"/>
            </a:xfrm>
            <a:custGeom>
              <a:avLst/>
              <a:gdLst/>
              <a:ahLst/>
              <a:cxnLst/>
              <a:rect l="l" t="t" r="r" b="b"/>
              <a:pathLst>
                <a:path w="389254" h="304800">
                  <a:moveTo>
                    <a:pt x="388746" y="0"/>
                  </a:moveTo>
                  <a:lnTo>
                    <a:pt x="0" y="0"/>
                  </a:lnTo>
                  <a:lnTo>
                    <a:pt x="0" y="304744"/>
                  </a:lnTo>
                  <a:lnTo>
                    <a:pt x="388746" y="304744"/>
                  </a:lnTo>
                  <a:lnTo>
                    <a:pt x="388746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914766" y="8989851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Lucida Sans Unicode"/>
                <a:cs typeface="Lucida Sans Unicode"/>
              </a:rPr>
              <a:t>16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95146" y="9138688"/>
            <a:ext cx="2767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capacity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10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+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8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+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 16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34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539895" y="7123613"/>
            <a:ext cx="376555" cy="376555"/>
            <a:chOff x="2539895" y="7123613"/>
            <a:chExt cx="376555" cy="376555"/>
          </a:xfrm>
        </p:grpSpPr>
        <p:sp>
          <p:nvSpPr>
            <p:cNvPr id="54" name="object 54"/>
            <p:cNvSpPr/>
            <p:nvPr/>
          </p:nvSpPr>
          <p:spPr>
            <a:xfrm>
              <a:off x="2546245" y="7129962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5" h="363854">
                  <a:moveTo>
                    <a:pt x="181864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8"/>
                  </a:lnTo>
                  <a:lnTo>
                    <a:pt x="181864" y="363727"/>
                  </a:lnTo>
                  <a:lnTo>
                    <a:pt x="227998" y="357808"/>
                  </a:lnTo>
                  <a:lnTo>
                    <a:pt x="271682" y="340053"/>
                  </a:lnTo>
                  <a:lnTo>
                    <a:pt x="310461" y="310460"/>
                  </a:lnTo>
                  <a:lnTo>
                    <a:pt x="340054" y="271680"/>
                  </a:lnTo>
                  <a:lnTo>
                    <a:pt x="357810" y="227998"/>
                  </a:lnTo>
                  <a:lnTo>
                    <a:pt x="363728" y="181863"/>
                  </a:lnTo>
                  <a:lnTo>
                    <a:pt x="357810" y="135729"/>
                  </a:lnTo>
                  <a:lnTo>
                    <a:pt x="340054" y="92046"/>
                  </a:lnTo>
                  <a:lnTo>
                    <a:pt x="310461" y="53266"/>
                  </a:lnTo>
                  <a:lnTo>
                    <a:pt x="271682" y="23674"/>
                  </a:lnTo>
                  <a:lnTo>
                    <a:pt x="227998" y="5918"/>
                  </a:lnTo>
                  <a:lnTo>
                    <a:pt x="181864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546245" y="7129963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5" h="363854">
                  <a:moveTo>
                    <a:pt x="310460" y="53266"/>
                  </a:moveTo>
                  <a:lnTo>
                    <a:pt x="340053" y="92046"/>
                  </a:lnTo>
                  <a:lnTo>
                    <a:pt x="357809" y="135729"/>
                  </a:lnTo>
                  <a:lnTo>
                    <a:pt x="363727" y="181863"/>
                  </a:lnTo>
                  <a:lnTo>
                    <a:pt x="357809" y="227998"/>
                  </a:lnTo>
                  <a:lnTo>
                    <a:pt x="340053" y="271680"/>
                  </a:lnTo>
                  <a:lnTo>
                    <a:pt x="310460" y="310460"/>
                  </a:lnTo>
                  <a:lnTo>
                    <a:pt x="271681" y="340053"/>
                  </a:lnTo>
                  <a:lnTo>
                    <a:pt x="227998" y="357809"/>
                  </a:lnTo>
                  <a:lnTo>
                    <a:pt x="181863" y="363727"/>
                  </a:lnTo>
                  <a:lnTo>
                    <a:pt x="135729" y="357809"/>
                  </a:lnTo>
                  <a:lnTo>
                    <a:pt x="92046" y="340053"/>
                  </a:lnTo>
                  <a:lnTo>
                    <a:pt x="53266" y="310460"/>
                  </a:lnTo>
                  <a:lnTo>
                    <a:pt x="23674" y="271680"/>
                  </a:lnTo>
                  <a:lnTo>
                    <a:pt x="5918" y="227998"/>
                  </a:lnTo>
                  <a:lnTo>
                    <a:pt x="0" y="181863"/>
                  </a:lnTo>
                  <a:lnTo>
                    <a:pt x="5918" y="135729"/>
                  </a:lnTo>
                  <a:lnTo>
                    <a:pt x="23674" y="92046"/>
                  </a:lnTo>
                  <a:lnTo>
                    <a:pt x="53266" y="53266"/>
                  </a:lnTo>
                  <a:lnTo>
                    <a:pt x="92046" y="23674"/>
                  </a:lnTo>
                  <a:lnTo>
                    <a:pt x="135729" y="5918"/>
                  </a:lnTo>
                  <a:lnTo>
                    <a:pt x="181863" y="0"/>
                  </a:lnTo>
                  <a:lnTo>
                    <a:pt x="227998" y="5918"/>
                  </a:lnTo>
                  <a:lnTo>
                    <a:pt x="271681" y="23674"/>
                  </a:lnTo>
                  <a:lnTo>
                    <a:pt x="310460" y="532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2671032" y="7149013"/>
            <a:ext cx="114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558819" y="5358504"/>
            <a:ext cx="4782820" cy="4144645"/>
            <a:chOff x="2558819" y="5358504"/>
            <a:chExt cx="4782820" cy="4144645"/>
          </a:xfrm>
        </p:grpSpPr>
        <p:sp>
          <p:nvSpPr>
            <p:cNvPr id="58" name="object 58"/>
            <p:cNvSpPr/>
            <p:nvPr/>
          </p:nvSpPr>
          <p:spPr>
            <a:xfrm>
              <a:off x="4809332" y="5566540"/>
              <a:ext cx="2466340" cy="1573530"/>
            </a:xfrm>
            <a:custGeom>
              <a:avLst/>
              <a:gdLst/>
              <a:ahLst/>
              <a:cxnLst/>
              <a:rect l="l" t="t" r="r" b="b"/>
              <a:pathLst>
                <a:path w="2466340" h="1573529">
                  <a:moveTo>
                    <a:pt x="2465912" y="1573458"/>
                  </a:moveTo>
                  <a:lnTo>
                    <a:pt x="2455206" y="156662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206053" y="7065383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90" h="117475">
                  <a:moveTo>
                    <a:pt x="65580" y="0"/>
                  </a:moveTo>
                  <a:lnTo>
                    <a:pt x="58484" y="67784"/>
                  </a:lnTo>
                  <a:lnTo>
                    <a:pt x="0" y="102778"/>
                  </a:lnTo>
                  <a:lnTo>
                    <a:pt x="135569" y="116970"/>
                  </a:lnTo>
                  <a:lnTo>
                    <a:pt x="6558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828492" y="5560674"/>
              <a:ext cx="2385695" cy="0"/>
            </a:xfrm>
            <a:custGeom>
              <a:avLst/>
              <a:gdLst/>
              <a:ahLst/>
              <a:cxnLst/>
              <a:rect l="l" t="t" r="r" b="b"/>
              <a:pathLst>
                <a:path w="2385695">
                  <a:moveTo>
                    <a:pt x="2385237" y="0"/>
                  </a:moveTo>
                  <a:lnTo>
                    <a:pt x="2372537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170550" y="5499714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19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613051" y="536485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4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8"/>
                  </a:lnTo>
                  <a:lnTo>
                    <a:pt x="227998" y="357809"/>
                  </a:lnTo>
                  <a:lnTo>
                    <a:pt x="271682" y="340053"/>
                  </a:lnTo>
                  <a:lnTo>
                    <a:pt x="310461" y="310460"/>
                  </a:lnTo>
                  <a:lnTo>
                    <a:pt x="340054" y="271680"/>
                  </a:lnTo>
                  <a:lnTo>
                    <a:pt x="357810" y="227998"/>
                  </a:lnTo>
                  <a:lnTo>
                    <a:pt x="363728" y="181863"/>
                  </a:lnTo>
                  <a:lnTo>
                    <a:pt x="357810" y="135729"/>
                  </a:lnTo>
                  <a:lnTo>
                    <a:pt x="340054" y="92046"/>
                  </a:lnTo>
                  <a:lnTo>
                    <a:pt x="310461" y="53266"/>
                  </a:lnTo>
                  <a:lnTo>
                    <a:pt x="271682" y="23674"/>
                  </a:lnTo>
                  <a:lnTo>
                    <a:pt x="227998" y="5918"/>
                  </a:lnTo>
                  <a:lnTo>
                    <a:pt x="1818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613051" y="536485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613051" y="897399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4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2" y="340053"/>
                  </a:lnTo>
                  <a:lnTo>
                    <a:pt x="310461" y="310460"/>
                  </a:lnTo>
                  <a:lnTo>
                    <a:pt x="340054" y="271680"/>
                  </a:lnTo>
                  <a:lnTo>
                    <a:pt x="357810" y="227998"/>
                  </a:lnTo>
                  <a:lnTo>
                    <a:pt x="363728" y="181863"/>
                  </a:lnTo>
                  <a:lnTo>
                    <a:pt x="357810" y="135729"/>
                  </a:lnTo>
                  <a:lnTo>
                    <a:pt x="340054" y="92046"/>
                  </a:lnTo>
                  <a:lnTo>
                    <a:pt x="310461" y="53266"/>
                  </a:lnTo>
                  <a:lnTo>
                    <a:pt x="271682" y="23674"/>
                  </a:lnTo>
                  <a:lnTo>
                    <a:pt x="227998" y="5918"/>
                  </a:lnTo>
                  <a:lnTo>
                    <a:pt x="181864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613051" y="897399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58819" y="6312270"/>
              <a:ext cx="3280410" cy="3190875"/>
            </a:xfrm>
            <a:custGeom>
              <a:avLst/>
              <a:gdLst/>
              <a:ahLst/>
              <a:cxnLst/>
              <a:rect l="l" t="t" r="r" b="b"/>
              <a:pathLst>
                <a:path w="3280410" h="3190875">
                  <a:moveTo>
                    <a:pt x="1009095" y="0"/>
                  </a:moveTo>
                  <a:lnTo>
                    <a:pt x="961857" y="161"/>
                  </a:lnTo>
                  <a:lnTo>
                    <a:pt x="915512" y="1891"/>
                  </a:lnTo>
                  <a:lnTo>
                    <a:pt x="870077" y="5168"/>
                  </a:lnTo>
                  <a:lnTo>
                    <a:pt x="825573" y="9973"/>
                  </a:lnTo>
                  <a:lnTo>
                    <a:pt x="782017" y="16286"/>
                  </a:lnTo>
                  <a:lnTo>
                    <a:pt x="739428" y="24085"/>
                  </a:lnTo>
                  <a:lnTo>
                    <a:pt x="697826" y="33351"/>
                  </a:lnTo>
                  <a:lnTo>
                    <a:pt x="657230" y="44065"/>
                  </a:lnTo>
                  <a:lnTo>
                    <a:pt x="617657" y="56204"/>
                  </a:lnTo>
                  <a:lnTo>
                    <a:pt x="579127" y="69751"/>
                  </a:lnTo>
                  <a:lnTo>
                    <a:pt x="541659" y="84683"/>
                  </a:lnTo>
                  <a:lnTo>
                    <a:pt x="505271" y="100982"/>
                  </a:lnTo>
                  <a:lnTo>
                    <a:pt x="469983" y="118626"/>
                  </a:lnTo>
                  <a:lnTo>
                    <a:pt x="435812" y="137596"/>
                  </a:lnTo>
                  <a:lnTo>
                    <a:pt x="402779" y="157872"/>
                  </a:lnTo>
                  <a:lnTo>
                    <a:pt x="370902" y="179432"/>
                  </a:lnTo>
                  <a:lnTo>
                    <a:pt x="340199" y="202259"/>
                  </a:lnTo>
                  <a:lnTo>
                    <a:pt x="282392" y="251625"/>
                  </a:lnTo>
                  <a:lnTo>
                    <a:pt x="229509" y="305810"/>
                  </a:lnTo>
                  <a:lnTo>
                    <a:pt x="181701" y="364652"/>
                  </a:lnTo>
                  <a:lnTo>
                    <a:pt x="139118" y="427990"/>
                  </a:lnTo>
                  <a:lnTo>
                    <a:pt x="119834" y="461294"/>
                  </a:lnTo>
                  <a:lnTo>
                    <a:pt x="101912" y="495661"/>
                  </a:lnTo>
                  <a:lnTo>
                    <a:pt x="85372" y="531071"/>
                  </a:lnTo>
                  <a:lnTo>
                    <a:pt x="70232" y="567504"/>
                  </a:lnTo>
                  <a:lnTo>
                    <a:pt x="56511" y="604940"/>
                  </a:lnTo>
                  <a:lnTo>
                    <a:pt x="44229" y="643359"/>
                  </a:lnTo>
                  <a:lnTo>
                    <a:pt x="33403" y="682740"/>
                  </a:lnTo>
                  <a:lnTo>
                    <a:pt x="24054" y="723063"/>
                  </a:lnTo>
                  <a:lnTo>
                    <a:pt x="16198" y="764308"/>
                  </a:lnTo>
                  <a:lnTo>
                    <a:pt x="9857" y="806455"/>
                  </a:lnTo>
                  <a:lnTo>
                    <a:pt x="5047" y="849484"/>
                  </a:lnTo>
                  <a:lnTo>
                    <a:pt x="1788" y="893374"/>
                  </a:lnTo>
                  <a:lnTo>
                    <a:pt x="100" y="938106"/>
                  </a:lnTo>
                  <a:lnTo>
                    <a:pt x="0" y="983658"/>
                  </a:lnTo>
                  <a:lnTo>
                    <a:pt x="1507" y="1030011"/>
                  </a:lnTo>
                  <a:lnTo>
                    <a:pt x="4641" y="1077146"/>
                  </a:lnTo>
                  <a:lnTo>
                    <a:pt x="9419" y="1125040"/>
                  </a:lnTo>
                  <a:lnTo>
                    <a:pt x="15862" y="1173675"/>
                  </a:lnTo>
                  <a:lnTo>
                    <a:pt x="23988" y="1223030"/>
                  </a:lnTo>
                  <a:lnTo>
                    <a:pt x="33815" y="1273086"/>
                  </a:lnTo>
                  <a:lnTo>
                    <a:pt x="45363" y="1323820"/>
                  </a:lnTo>
                  <a:lnTo>
                    <a:pt x="56671" y="1367924"/>
                  </a:lnTo>
                  <a:lnTo>
                    <a:pt x="69121" y="1411936"/>
                  </a:lnTo>
                  <a:lnTo>
                    <a:pt x="82693" y="1455836"/>
                  </a:lnTo>
                  <a:lnTo>
                    <a:pt x="97368" y="1499608"/>
                  </a:lnTo>
                  <a:lnTo>
                    <a:pt x="113125" y="1543231"/>
                  </a:lnTo>
                  <a:lnTo>
                    <a:pt x="129945" y="1586689"/>
                  </a:lnTo>
                  <a:lnTo>
                    <a:pt x="147808" y="1629962"/>
                  </a:lnTo>
                  <a:lnTo>
                    <a:pt x="166694" y="1673032"/>
                  </a:lnTo>
                  <a:lnTo>
                    <a:pt x="186583" y="1715880"/>
                  </a:lnTo>
                  <a:lnTo>
                    <a:pt x="207456" y="1758488"/>
                  </a:lnTo>
                  <a:lnTo>
                    <a:pt x="229292" y="1800837"/>
                  </a:lnTo>
                  <a:lnTo>
                    <a:pt x="252072" y="1842910"/>
                  </a:lnTo>
                  <a:lnTo>
                    <a:pt x="275777" y="1884686"/>
                  </a:lnTo>
                  <a:lnTo>
                    <a:pt x="300385" y="1926149"/>
                  </a:lnTo>
                  <a:lnTo>
                    <a:pt x="325878" y="1967280"/>
                  </a:lnTo>
                  <a:lnTo>
                    <a:pt x="352235" y="2008059"/>
                  </a:lnTo>
                  <a:lnTo>
                    <a:pt x="379437" y="2048469"/>
                  </a:lnTo>
                  <a:lnTo>
                    <a:pt x="407464" y="2088491"/>
                  </a:lnTo>
                  <a:lnTo>
                    <a:pt x="436296" y="2128106"/>
                  </a:lnTo>
                  <a:lnTo>
                    <a:pt x="465913" y="2167297"/>
                  </a:lnTo>
                  <a:lnTo>
                    <a:pt x="496296" y="2206044"/>
                  </a:lnTo>
                  <a:lnTo>
                    <a:pt x="527425" y="2244329"/>
                  </a:lnTo>
                  <a:lnTo>
                    <a:pt x="559279" y="2282134"/>
                  </a:lnTo>
                  <a:lnTo>
                    <a:pt x="591839" y="2319440"/>
                  </a:lnTo>
                  <a:lnTo>
                    <a:pt x="625086" y="2356229"/>
                  </a:lnTo>
                  <a:lnTo>
                    <a:pt x="658998" y="2392482"/>
                  </a:lnTo>
                  <a:lnTo>
                    <a:pt x="693558" y="2428181"/>
                  </a:lnTo>
                  <a:lnTo>
                    <a:pt x="728744" y="2463307"/>
                  </a:lnTo>
                  <a:lnTo>
                    <a:pt x="764537" y="2497841"/>
                  </a:lnTo>
                  <a:lnTo>
                    <a:pt x="800917" y="2531766"/>
                  </a:lnTo>
                  <a:lnTo>
                    <a:pt x="837864" y="2565063"/>
                  </a:lnTo>
                  <a:lnTo>
                    <a:pt x="875359" y="2597713"/>
                  </a:lnTo>
                  <a:lnTo>
                    <a:pt x="913382" y="2629698"/>
                  </a:lnTo>
                  <a:lnTo>
                    <a:pt x="951912" y="2661000"/>
                  </a:lnTo>
                  <a:lnTo>
                    <a:pt x="990931" y="2691599"/>
                  </a:lnTo>
                  <a:lnTo>
                    <a:pt x="1030417" y="2721478"/>
                  </a:lnTo>
                  <a:lnTo>
                    <a:pt x="1070352" y="2750617"/>
                  </a:lnTo>
                  <a:lnTo>
                    <a:pt x="1110715" y="2778999"/>
                  </a:lnTo>
                  <a:lnTo>
                    <a:pt x="1151488" y="2806605"/>
                  </a:lnTo>
                  <a:lnTo>
                    <a:pt x="1192649" y="2833416"/>
                  </a:lnTo>
                  <a:lnTo>
                    <a:pt x="1234179" y="2859415"/>
                  </a:lnTo>
                  <a:lnTo>
                    <a:pt x="1276058" y="2884582"/>
                  </a:lnTo>
                  <a:lnTo>
                    <a:pt x="1318267" y="2908899"/>
                  </a:lnTo>
                  <a:lnTo>
                    <a:pt x="1360786" y="2932347"/>
                  </a:lnTo>
                  <a:lnTo>
                    <a:pt x="1403594" y="2954909"/>
                  </a:lnTo>
                  <a:lnTo>
                    <a:pt x="1446673" y="2976565"/>
                  </a:lnTo>
                  <a:lnTo>
                    <a:pt x="1490001" y="2997297"/>
                  </a:lnTo>
                  <a:lnTo>
                    <a:pt x="1533560" y="3017087"/>
                  </a:lnTo>
                  <a:lnTo>
                    <a:pt x="1577330" y="3035916"/>
                  </a:lnTo>
                  <a:lnTo>
                    <a:pt x="1621290" y="3053766"/>
                  </a:lnTo>
                  <a:lnTo>
                    <a:pt x="1665421" y="3070618"/>
                  </a:lnTo>
                  <a:lnTo>
                    <a:pt x="1709704" y="3086453"/>
                  </a:lnTo>
                  <a:lnTo>
                    <a:pt x="1754117" y="3101254"/>
                  </a:lnTo>
                  <a:lnTo>
                    <a:pt x="1798642" y="3115002"/>
                  </a:lnTo>
                  <a:lnTo>
                    <a:pt x="1843259" y="3127678"/>
                  </a:lnTo>
                  <a:lnTo>
                    <a:pt x="1887948" y="3139263"/>
                  </a:lnTo>
                  <a:lnTo>
                    <a:pt x="1932688" y="3149740"/>
                  </a:lnTo>
                  <a:lnTo>
                    <a:pt x="1977461" y="3159090"/>
                  </a:lnTo>
                  <a:lnTo>
                    <a:pt x="2022246" y="3167294"/>
                  </a:lnTo>
                  <a:lnTo>
                    <a:pt x="2073664" y="3175275"/>
                  </a:lnTo>
                  <a:lnTo>
                    <a:pt x="2124283" y="3181587"/>
                  </a:lnTo>
                  <a:lnTo>
                    <a:pt x="2174085" y="3186251"/>
                  </a:lnTo>
                  <a:lnTo>
                    <a:pt x="2223052" y="3189286"/>
                  </a:lnTo>
                  <a:lnTo>
                    <a:pt x="2271164" y="3190713"/>
                  </a:lnTo>
                  <a:lnTo>
                    <a:pt x="2318402" y="3190551"/>
                  </a:lnTo>
                  <a:lnTo>
                    <a:pt x="2364748" y="3188822"/>
                  </a:lnTo>
                  <a:lnTo>
                    <a:pt x="2410183" y="3185545"/>
                  </a:lnTo>
                  <a:lnTo>
                    <a:pt x="2454688" y="3180741"/>
                  </a:lnTo>
                  <a:lnTo>
                    <a:pt x="2498245" y="3174429"/>
                  </a:lnTo>
                  <a:lnTo>
                    <a:pt x="2540834" y="3166630"/>
                  </a:lnTo>
                  <a:lnTo>
                    <a:pt x="2582436" y="3157364"/>
                  </a:lnTo>
                  <a:lnTo>
                    <a:pt x="2623033" y="3146651"/>
                  </a:lnTo>
                  <a:lnTo>
                    <a:pt x="2662606" y="3134511"/>
                  </a:lnTo>
                  <a:lnTo>
                    <a:pt x="2701136" y="3120965"/>
                  </a:lnTo>
                  <a:lnTo>
                    <a:pt x="2738605" y="3106033"/>
                  </a:lnTo>
                  <a:lnTo>
                    <a:pt x="2774993" y="3089735"/>
                  </a:lnTo>
                  <a:lnTo>
                    <a:pt x="2810281" y="3072091"/>
                  </a:lnTo>
                  <a:lnTo>
                    <a:pt x="2844452" y="3053121"/>
                  </a:lnTo>
                  <a:lnTo>
                    <a:pt x="2877485" y="3032845"/>
                  </a:lnTo>
                  <a:lnTo>
                    <a:pt x="2909363" y="3011284"/>
                  </a:lnTo>
                  <a:lnTo>
                    <a:pt x="2940066" y="2988459"/>
                  </a:lnTo>
                  <a:lnTo>
                    <a:pt x="2997873" y="2939092"/>
                  </a:lnTo>
                  <a:lnTo>
                    <a:pt x="3050756" y="2884907"/>
                  </a:lnTo>
                  <a:lnTo>
                    <a:pt x="3098564" y="2826065"/>
                  </a:lnTo>
                  <a:lnTo>
                    <a:pt x="3141146" y="2762728"/>
                  </a:lnTo>
                  <a:lnTo>
                    <a:pt x="3160431" y="2729423"/>
                  </a:lnTo>
                  <a:lnTo>
                    <a:pt x="3178352" y="2695056"/>
                  </a:lnTo>
                  <a:lnTo>
                    <a:pt x="3194893" y="2659646"/>
                  </a:lnTo>
                  <a:lnTo>
                    <a:pt x="3210032" y="2623212"/>
                  </a:lnTo>
                  <a:lnTo>
                    <a:pt x="3223752" y="2585776"/>
                  </a:lnTo>
                  <a:lnTo>
                    <a:pt x="3236035" y="2547357"/>
                  </a:lnTo>
                  <a:lnTo>
                    <a:pt x="3246860" y="2507976"/>
                  </a:lnTo>
                  <a:lnTo>
                    <a:pt x="3256209" y="2467652"/>
                  </a:lnTo>
                  <a:lnTo>
                    <a:pt x="3264064" y="2426407"/>
                  </a:lnTo>
                  <a:lnTo>
                    <a:pt x="3270405" y="2384259"/>
                  </a:lnTo>
                  <a:lnTo>
                    <a:pt x="3275215" y="2341230"/>
                  </a:lnTo>
                  <a:lnTo>
                    <a:pt x="3278473" y="2297340"/>
                  </a:lnTo>
                  <a:lnTo>
                    <a:pt x="3280161" y="2252608"/>
                  </a:lnTo>
                  <a:lnTo>
                    <a:pt x="3280260" y="2207055"/>
                  </a:lnTo>
                  <a:lnTo>
                    <a:pt x="3278753" y="2160701"/>
                  </a:lnTo>
                  <a:lnTo>
                    <a:pt x="3275618" y="2113567"/>
                  </a:lnTo>
                  <a:lnTo>
                    <a:pt x="3270839" y="2065672"/>
                  </a:lnTo>
                  <a:lnTo>
                    <a:pt x="3264395" y="2017036"/>
                  </a:lnTo>
                  <a:lnTo>
                    <a:pt x="3256269" y="1967680"/>
                  </a:lnTo>
                  <a:lnTo>
                    <a:pt x="3246441" y="1917625"/>
                  </a:lnTo>
                  <a:lnTo>
                    <a:pt x="3234893" y="1866889"/>
                  </a:lnTo>
                  <a:lnTo>
                    <a:pt x="3223585" y="1822785"/>
                  </a:lnTo>
                  <a:lnTo>
                    <a:pt x="3211136" y="1778773"/>
                  </a:lnTo>
                  <a:lnTo>
                    <a:pt x="3197564" y="1734872"/>
                  </a:lnTo>
                  <a:lnTo>
                    <a:pt x="3182889" y="1691100"/>
                  </a:lnTo>
                  <a:lnTo>
                    <a:pt x="3167133" y="1647475"/>
                  </a:lnTo>
                  <a:lnTo>
                    <a:pt x="3150313" y="1604017"/>
                  </a:lnTo>
                  <a:lnTo>
                    <a:pt x="3132451" y="1560744"/>
                  </a:lnTo>
                  <a:lnTo>
                    <a:pt x="3113565" y="1517674"/>
                  </a:lnTo>
                  <a:lnTo>
                    <a:pt x="3093676" y="1474825"/>
                  </a:lnTo>
                  <a:lnTo>
                    <a:pt x="3072804" y="1432217"/>
                  </a:lnTo>
                  <a:lnTo>
                    <a:pt x="3050968" y="1389867"/>
                  </a:lnTo>
                  <a:lnTo>
                    <a:pt x="3028188" y="1347794"/>
                  </a:lnTo>
                  <a:lnTo>
                    <a:pt x="3004484" y="1306017"/>
                  </a:lnTo>
                  <a:lnTo>
                    <a:pt x="2979876" y="1264554"/>
                  </a:lnTo>
                  <a:lnTo>
                    <a:pt x="2954383" y="1223423"/>
                  </a:lnTo>
                  <a:lnTo>
                    <a:pt x="2928026" y="1182644"/>
                  </a:lnTo>
                  <a:lnTo>
                    <a:pt x="2900825" y="1142234"/>
                  </a:lnTo>
                  <a:lnTo>
                    <a:pt x="2872798" y="1102211"/>
                  </a:lnTo>
                  <a:lnTo>
                    <a:pt x="2843966" y="1062596"/>
                  </a:lnTo>
                  <a:lnTo>
                    <a:pt x="2814349" y="1023405"/>
                  </a:lnTo>
                  <a:lnTo>
                    <a:pt x="2783966" y="984658"/>
                  </a:lnTo>
                  <a:lnTo>
                    <a:pt x="2752838" y="946372"/>
                  </a:lnTo>
                  <a:lnTo>
                    <a:pt x="2720984" y="908567"/>
                  </a:lnTo>
                  <a:lnTo>
                    <a:pt x="2688424" y="871261"/>
                  </a:lnTo>
                  <a:lnTo>
                    <a:pt x="2655177" y="834472"/>
                  </a:lnTo>
                  <a:lnTo>
                    <a:pt x="2621265" y="798219"/>
                  </a:lnTo>
                  <a:lnTo>
                    <a:pt x="2586705" y="762520"/>
                  </a:lnTo>
                  <a:lnTo>
                    <a:pt x="2551519" y="727394"/>
                  </a:lnTo>
                  <a:lnTo>
                    <a:pt x="2515726" y="692859"/>
                  </a:lnTo>
                  <a:lnTo>
                    <a:pt x="2479346" y="658934"/>
                  </a:lnTo>
                  <a:lnTo>
                    <a:pt x="2442399" y="625638"/>
                  </a:lnTo>
                  <a:lnTo>
                    <a:pt x="2404904" y="592987"/>
                  </a:lnTo>
                  <a:lnTo>
                    <a:pt x="2366881" y="561002"/>
                  </a:lnTo>
                  <a:lnTo>
                    <a:pt x="2328351" y="529701"/>
                  </a:lnTo>
                  <a:lnTo>
                    <a:pt x="2289332" y="499102"/>
                  </a:lnTo>
                  <a:lnTo>
                    <a:pt x="2249846" y="469224"/>
                  </a:lnTo>
                  <a:lnTo>
                    <a:pt x="2209911" y="440084"/>
                  </a:lnTo>
                  <a:lnTo>
                    <a:pt x="2169547" y="411702"/>
                  </a:lnTo>
                  <a:lnTo>
                    <a:pt x="2128775" y="384097"/>
                  </a:lnTo>
                  <a:lnTo>
                    <a:pt x="2087613" y="357285"/>
                  </a:lnTo>
                  <a:lnTo>
                    <a:pt x="2046083" y="331287"/>
                  </a:lnTo>
                  <a:lnTo>
                    <a:pt x="2004203" y="306121"/>
                  </a:lnTo>
                  <a:lnTo>
                    <a:pt x="1961994" y="281804"/>
                  </a:lnTo>
                  <a:lnTo>
                    <a:pt x="1919475" y="258356"/>
                  </a:lnTo>
                  <a:lnTo>
                    <a:pt x="1876667" y="235794"/>
                  </a:lnTo>
                  <a:lnTo>
                    <a:pt x="1833588" y="214139"/>
                  </a:lnTo>
                  <a:lnTo>
                    <a:pt x="1790259" y="193407"/>
                  </a:lnTo>
                  <a:lnTo>
                    <a:pt x="1746700" y="173617"/>
                  </a:lnTo>
                  <a:lnTo>
                    <a:pt x="1702930" y="154788"/>
                  </a:lnTo>
                  <a:lnTo>
                    <a:pt x="1658969" y="136939"/>
                  </a:lnTo>
                  <a:lnTo>
                    <a:pt x="1614838" y="120088"/>
                  </a:lnTo>
                  <a:lnTo>
                    <a:pt x="1570555" y="104252"/>
                  </a:lnTo>
                  <a:lnTo>
                    <a:pt x="1526141" y="89452"/>
                  </a:lnTo>
                  <a:lnTo>
                    <a:pt x="1481615" y="75705"/>
                  </a:lnTo>
                  <a:lnTo>
                    <a:pt x="1436998" y="63030"/>
                  </a:lnTo>
                  <a:lnTo>
                    <a:pt x="1392309" y="51444"/>
                  </a:lnTo>
                  <a:lnTo>
                    <a:pt x="1347568" y="40968"/>
                  </a:lnTo>
                  <a:lnTo>
                    <a:pt x="1302795" y="31619"/>
                  </a:lnTo>
                  <a:lnTo>
                    <a:pt x="1258010" y="23415"/>
                  </a:lnTo>
                  <a:lnTo>
                    <a:pt x="1206593" y="15435"/>
                  </a:lnTo>
                  <a:lnTo>
                    <a:pt x="1155974" y="9123"/>
                  </a:lnTo>
                  <a:lnTo>
                    <a:pt x="1106172" y="4460"/>
                  </a:lnTo>
                  <a:lnTo>
                    <a:pt x="1057206" y="1426"/>
                  </a:lnTo>
                  <a:lnTo>
                    <a:pt x="1009095" y="0"/>
                  </a:lnTo>
                  <a:close/>
                </a:path>
              </a:pathLst>
            </a:custGeom>
            <a:solidFill>
              <a:srgbClr val="0048AA">
                <a:alpha val="1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251199" y="9105900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292683" y="50216"/>
                  </a:moveTo>
                  <a:lnTo>
                    <a:pt x="320581" y="86775"/>
                  </a:lnTo>
                  <a:lnTo>
                    <a:pt x="337320" y="127957"/>
                  </a:lnTo>
                  <a:lnTo>
                    <a:pt x="342900" y="171449"/>
                  </a:lnTo>
                  <a:lnTo>
                    <a:pt x="337320" y="214942"/>
                  </a:lnTo>
                  <a:lnTo>
                    <a:pt x="320581" y="256124"/>
                  </a:lnTo>
                  <a:lnTo>
                    <a:pt x="292683" y="292683"/>
                  </a:lnTo>
                  <a:lnTo>
                    <a:pt x="256124" y="320581"/>
                  </a:lnTo>
                  <a:lnTo>
                    <a:pt x="214942" y="337320"/>
                  </a:lnTo>
                  <a:lnTo>
                    <a:pt x="171449" y="342900"/>
                  </a:lnTo>
                  <a:lnTo>
                    <a:pt x="127957" y="337320"/>
                  </a:lnTo>
                  <a:lnTo>
                    <a:pt x="86775" y="320581"/>
                  </a:lnTo>
                  <a:lnTo>
                    <a:pt x="50216" y="292683"/>
                  </a:lnTo>
                  <a:lnTo>
                    <a:pt x="22318" y="256124"/>
                  </a:lnTo>
                  <a:lnTo>
                    <a:pt x="5579" y="214942"/>
                  </a:lnTo>
                  <a:lnTo>
                    <a:pt x="0" y="171449"/>
                  </a:lnTo>
                  <a:lnTo>
                    <a:pt x="5579" y="127957"/>
                  </a:lnTo>
                  <a:lnTo>
                    <a:pt x="22318" y="86775"/>
                  </a:lnTo>
                  <a:lnTo>
                    <a:pt x="50216" y="50216"/>
                  </a:lnTo>
                  <a:lnTo>
                    <a:pt x="86775" y="22318"/>
                  </a:lnTo>
                  <a:lnTo>
                    <a:pt x="127957" y="5579"/>
                  </a:lnTo>
                  <a:lnTo>
                    <a:pt x="171449" y="0"/>
                  </a:lnTo>
                  <a:lnTo>
                    <a:pt x="214942" y="5579"/>
                  </a:lnTo>
                  <a:lnTo>
                    <a:pt x="256124" y="22318"/>
                  </a:lnTo>
                  <a:lnTo>
                    <a:pt x="292683" y="50216"/>
                  </a:lnTo>
                </a:path>
              </a:pathLst>
            </a:custGeom>
            <a:ln w="127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bject 68"/>
              <p:cNvSpPr txBox="1"/>
              <p:nvPr/>
            </p:nvSpPr>
            <p:spPr>
              <a:xfrm>
                <a:off x="774700" y="1338580"/>
                <a:ext cx="10636885" cy="236173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  <a:tabLst>
                    <a:tab pos="836294" algn="l"/>
                    <a:tab pos="9236075" algn="l"/>
                  </a:tabLst>
                </a:pPr>
                <a:r>
                  <a:rPr sz="2400" spc="-20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Def.</a:t>
                </a:r>
                <a:r>
                  <a:rPr sz="2400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	</a:t>
                </a:r>
                <a:r>
                  <a:rPr sz="2400" dirty="0">
                    <a:latin typeface="Lucida Sans Unicode"/>
                    <a:cs typeface="Lucida Sans Unicode"/>
                  </a:rPr>
                  <a:t>An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i="1" spc="-65" dirty="0">
                    <a:solidFill>
                      <a:srgbClr val="8D3124"/>
                    </a:solidFill>
                    <a:latin typeface="Times New Roman"/>
                    <a:cs typeface="Times New Roman"/>
                  </a:rPr>
                  <a:t>st</a:t>
                </a:r>
                <a:r>
                  <a:rPr sz="2400" spc="-65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-</a:t>
                </a:r>
                <a:r>
                  <a:rPr sz="2400" spc="-125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cut</a:t>
                </a:r>
                <a:r>
                  <a:rPr sz="2400" spc="-20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(cut)</a:t>
                </a:r>
                <a:r>
                  <a:rPr sz="2400" spc="-20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is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a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partition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Times New Roman"/>
                    <a:cs typeface="Times New Roman"/>
                  </a:rPr>
                  <a:t>(</a:t>
                </a:r>
                <a:r>
                  <a:rPr sz="2400" i="1" dirty="0">
                    <a:latin typeface="Times New Roman"/>
                    <a:cs typeface="Times New Roman"/>
                  </a:rPr>
                  <a:t>A</a:t>
                </a:r>
                <a:r>
                  <a:rPr sz="2400" dirty="0">
                    <a:latin typeface="Times New Roman"/>
                    <a:cs typeface="Times New Roman"/>
                  </a:rPr>
                  <a:t>,</a:t>
                </a:r>
                <a:r>
                  <a:rPr sz="2400" spc="-10" dirty="0">
                    <a:latin typeface="Times New Roman"/>
                    <a:cs typeface="Times New Roman"/>
                  </a:rPr>
                  <a:t> </a:t>
                </a:r>
                <a:r>
                  <a:rPr sz="2400" i="1" dirty="0">
                    <a:latin typeface="Times New Roman"/>
                    <a:cs typeface="Times New Roman"/>
                  </a:rPr>
                  <a:t>B</a:t>
                </a:r>
                <a:r>
                  <a:rPr sz="2400" dirty="0">
                    <a:latin typeface="Times New Roman"/>
                    <a:cs typeface="Times New Roman"/>
                  </a:rPr>
                  <a:t>)</a:t>
                </a:r>
                <a:r>
                  <a:rPr sz="2400" spc="-15" dirty="0">
                    <a:latin typeface="Times New Roman"/>
                    <a:cs typeface="Times New Roman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of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the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nodes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with</a:t>
                </a:r>
                <a:r>
                  <a:rPr sz="2400" spc="-15" dirty="0">
                    <a:latin typeface="Lucida Sans Unicode"/>
                    <a:cs typeface="Lucida Sans Unicode"/>
                  </a:rPr>
                  <a:t> </a:t>
                </a:r>
                <a:r>
                  <a:rPr sz="2400" i="1" dirty="0">
                    <a:latin typeface="Times New Roman"/>
                    <a:cs typeface="Times New Roman"/>
                  </a:rPr>
                  <a:t>s</a:t>
                </a:r>
                <a:r>
                  <a:rPr sz="2400" i="1" spc="-15" dirty="0">
                    <a:latin typeface="Times New Roman"/>
                    <a:cs typeface="Times New Roman"/>
                  </a:rPr>
                  <a:t> </a:t>
                </a:r>
                <a:r>
                  <a:rPr sz="2400" dirty="0">
                    <a:latin typeface="Symbol"/>
                    <a:cs typeface="Symbol"/>
                  </a:rPr>
                  <a:t></a:t>
                </a:r>
                <a:r>
                  <a:rPr sz="2400" spc="-10" dirty="0">
                    <a:latin typeface="Times New Roman"/>
                    <a:cs typeface="Times New Roman"/>
                  </a:rPr>
                  <a:t> </a:t>
                </a:r>
                <a:r>
                  <a:rPr sz="2400" i="1" spc="-50" dirty="0">
                    <a:latin typeface="Times New Roman"/>
                    <a:cs typeface="Times New Roman"/>
                  </a:rPr>
                  <a:t>A</a:t>
                </a:r>
                <a:r>
                  <a:rPr sz="2400" i="1" dirty="0">
                    <a:latin typeface="Times New Roman"/>
                    <a:cs typeface="Times New Roman"/>
                  </a:rPr>
                  <a:t>	</a:t>
                </a:r>
                <a:r>
                  <a:rPr sz="2400" dirty="0">
                    <a:latin typeface="Lucida Sans Unicode"/>
                    <a:cs typeface="Lucida Sans Unicode"/>
                  </a:rPr>
                  <a:t>and</a:t>
                </a:r>
                <a:r>
                  <a:rPr sz="2400" spc="-170" dirty="0">
                    <a:latin typeface="Lucida Sans Unicode"/>
                    <a:cs typeface="Lucida Sans Unicode"/>
                  </a:rPr>
                  <a:t> </a:t>
                </a:r>
                <a:r>
                  <a:rPr sz="2400" i="1" dirty="0">
                    <a:latin typeface="Times New Roman"/>
                    <a:cs typeface="Times New Roman"/>
                  </a:rPr>
                  <a:t>t</a:t>
                </a:r>
                <a:r>
                  <a:rPr sz="2400" i="1" spc="-5" dirty="0">
                    <a:latin typeface="Times New Roman"/>
                    <a:cs typeface="Times New Roman"/>
                  </a:rPr>
                  <a:t> </a:t>
                </a:r>
                <a:r>
                  <a:rPr sz="2400" dirty="0">
                    <a:latin typeface="Symbol"/>
                    <a:cs typeface="Symbol"/>
                  </a:rPr>
                  <a:t></a:t>
                </a:r>
                <a:r>
                  <a:rPr sz="2400" spc="-5" dirty="0">
                    <a:latin typeface="Times New Roman"/>
                    <a:cs typeface="Times New Roman"/>
                  </a:rPr>
                  <a:t> </a:t>
                </a:r>
                <a:r>
                  <a:rPr sz="2400" i="1" spc="-25" dirty="0">
                    <a:latin typeface="Times New Roman"/>
                    <a:cs typeface="Times New Roman"/>
                  </a:rPr>
                  <a:t>B</a:t>
                </a:r>
                <a:r>
                  <a:rPr sz="2400" spc="-25" dirty="0">
                    <a:latin typeface="Lucida Sans Unicode"/>
                    <a:cs typeface="Lucida Sans Unicode"/>
                  </a:rPr>
                  <a:t>.</a:t>
                </a:r>
                <a:endParaRPr sz="2400">
                  <a:latin typeface="Lucida Sans Unicode"/>
                  <a:cs typeface="Lucida Sans Unicode"/>
                </a:endParaRPr>
              </a:p>
              <a:p>
                <a:pPr>
                  <a:lnSpc>
                    <a:spcPct val="100000"/>
                  </a:lnSpc>
                  <a:spcBef>
                    <a:spcPts val="1030"/>
                  </a:spcBef>
                </a:pPr>
                <a:endParaRPr sz="2400">
                  <a:latin typeface="Lucida Sans Unicode"/>
                  <a:cs typeface="Lucida Sans Unicode"/>
                </a:endParaRPr>
              </a:p>
              <a:p>
                <a:pPr marL="38100">
                  <a:lnSpc>
                    <a:spcPct val="100000"/>
                  </a:lnSpc>
                  <a:tabLst>
                    <a:tab pos="836294" algn="l"/>
                  </a:tabLst>
                </a:pPr>
                <a:r>
                  <a:rPr sz="2400" spc="-20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Def.</a:t>
                </a:r>
                <a:r>
                  <a:rPr sz="2400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	</a:t>
                </a:r>
                <a:r>
                  <a:rPr sz="2400" dirty="0">
                    <a:latin typeface="Lucida Sans Unicode"/>
                    <a:cs typeface="Lucida Sans Unicode"/>
                  </a:rPr>
                  <a:t>Its</a:t>
                </a:r>
                <a:r>
                  <a:rPr sz="2400" spc="-25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capacity</a:t>
                </a:r>
                <a:r>
                  <a:rPr sz="2400" spc="-20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is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the</a:t>
                </a:r>
                <a:r>
                  <a:rPr sz="2400" spc="-25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sum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of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the</a:t>
                </a:r>
                <a:r>
                  <a:rPr sz="2400" spc="-25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capacities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of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the</a:t>
                </a:r>
                <a:r>
                  <a:rPr sz="2400" spc="-25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edges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from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i="1" dirty="0">
                    <a:latin typeface="Times New Roman"/>
                    <a:cs typeface="Times New Roman"/>
                  </a:rPr>
                  <a:t>A</a:t>
                </a:r>
                <a:r>
                  <a:rPr sz="2400" i="1" spc="135" dirty="0">
                    <a:latin typeface="Times New Roman"/>
                    <a:cs typeface="Times New Roman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to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i="1" spc="-25" dirty="0">
                    <a:latin typeface="Times New Roman"/>
                    <a:cs typeface="Times New Roman"/>
                  </a:rPr>
                  <a:t>B</a:t>
                </a:r>
                <a:r>
                  <a:rPr sz="2400" spc="-25" dirty="0">
                    <a:latin typeface="Lucida Sans Unicode"/>
                    <a:cs typeface="Lucida Sans Unicode"/>
                  </a:rPr>
                  <a:t>.</a:t>
                </a:r>
                <a:endParaRPr sz="2400">
                  <a:latin typeface="Lucida Sans Unicode"/>
                  <a:cs typeface="Lucida Sans Unicode"/>
                </a:endParaRPr>
              </a:p>
              <a:p>
                <a:pPr>
                  <a:lnSpc>
                    <a:spcPct val="100000"/>
                  </a:lnSpc>
                  <a:spcBef>
                    <a:spcPts val="2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altLang="zh-CN" sz="2400" i="1" spc="-85" dirty="0">
                              <a:latin typeface="Cambria Math" panose="02040503050406030204" pitchFamily="18" charset="0"/>
                              <a:cs typeface="Tahoma"/>
                            </a:rPr>
                          </m:ctrlPr>
                        </m:sSupPr>
                        <m:e>
                          <m:r>
                            <a:rPr lang="ar-AE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𝑐</m:t>
                          </m:r>
                          <m: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𝑎𝑝</m:t>
                          </m:r>
                          <m:d>
                            <m:dPr>
                              <m:ctrlPr>
                                <a:rPr lang="ar-AE" altLang="zh-CN" sz="2400" i="1" spc="-85" dirty="0">
                                  <a:latin typeface="Cambria Math" panose="02040503050406030204" pitchFamily="18" charset="0"/>
                                  <a:cs typeface="Tahoma"/>
                                </a:rPr>
                              </m:ctrlPr>
                            </m:dPr>
                            <m:e>
                              <m:r>
                                <a:rPr lang="en-GB" altLang="zh-CN" sz="2400" b="0" i="1" spc="-85" dirty="0">
                                  <a:latin typeface="Cambria Math" panose="02040503050406030204" pitchFamily="18" charset="0"/>
                                  <a:cs typeface="Tahoma"/>
                                </a:rPr>
                                <m:t>𝐴</m:t>
                              </m:r>
                              <m:r>
                                <a:rPr lang="en-GB" altLang="zh-CN" sz="2400" b="0" i="1" spc="-85" dirty="0">
                                  <a:latin typeface="Cambria Math" panose="02040503050406030204" pitchFamily="18" charset="0"/>
                                  <a:cs typeface="Tahoma"/>
                                </a:rPr>
                                <m:t>,</m:t>
                              </m:r>
                              <m:r>
                                <a:rPr lang="en-GB" altLang="zh-CN" sz="2400" b="0" i="1" spc="-85" dirty="0">
                                  <a:latin typeface="Cambria Math" panose="02040503050406030204" pitchFamily="18" charset="0"/>
                                  <a:cs typeface="Tahoma"/>
                                </a:rPr>
                                <m:t>𝐵</m:t>
                              </m:r>
                            </m:e>
                          </m:d>
                        </m:e>
                        <m:sup/>
                      </m:sSup>
                      <m:r>
                        <a:rPr lang="ar-AE" altLang="zh-CN" sz="2400" i="1" spc="-85" dirty="0">
                          <a:latin typeface="Cambria Math" panose="02040503050406030204" pitchFamily="18" charset="0"/>
                          <a:cs typeface="Tahoma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ar-AE" altLang="zh-CN" sz="2400" i="1" spc="-85" dirty="0">
                              <a:latin typeface="Cambria Math" panose="02040503050406030204" pitchFamily="18" charset="0"/>
                              <a:cs typeface="Tahom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𝑒</m:t>
                          </m:r>
                          <m: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 </m:t>
                          </m:r>
                          <m: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𝑜𝑢𝑡</m:t>
                          </m:r>
                          <m: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 </m:t>
                          </m:r>
                          <m: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𝑜𝑓</m:t>
                          </m:r>
                          <m: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 </m:t>
                          </m:r>
                          <m: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𝑐</m:t>
                          </m:r>
                          <m: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(</m:t>
                          </m:r>
                          <m: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𝑒</m:t>
                          </m:r>
                          <m: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sz="2400">
                  <a:latin typeface="Lucida Sans Unicode"/>
                  <a:cs typeface="Lucida Sans Unicode"/>
                </a:endParaRPr>
              </a:p>
            </p:txBody>
          </p:sp>
        </mc:Choice>
        <mc:Fallback xmlns="">
          <p:sp>
            <p:nvSpPr>
              <p:cNvPr id="68" name="object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1338580"/>
                <a:ext cx="10636885" cy="2361737"/>
              </a:xfrm>
              <a:prstGeom prst="rect">
                <a:avLst/>
              </a:prstGeom>
              <a:blipFill>
                <a:blip r:embed="rId4"/>
                <a:stretch>
                  <a:fillRect l="-1311" t="-4813" r="-1311" b="-75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bject 69"/>
          <p:cNvSpPr txBox="1"/>
          <p:nvPr/>
        </p:nvSpPr>
        <p:spPr>
          <a:xfrm>
            <a:off x="12435865" y="9340291"/>
            <a:ext cx="12192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50" dirty="0">
                <a:latin typeface="Lucida Sans Unicode"/>
                <a:cs typeface="Lucida Sans Unicode"/>
              </a:rPr>
              <a:t>5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Shortest</a:t>
            </a:r>
            <a:r>
              <a:rPr spc="-10" dirty="0"/>
              <a:t> </a:t>
            </a:r>
            <a:r>
              <a:rPr dirty="0"/>
              <a:t>augmenting</a:t>
            </a:r>
            <a:r>
              <a:rPr spc="-10" dirty="0"/>
              <a:t> </a:t>
            </a:r>
            <a:r>
              <a:rPr spc="35" dirty="0"/>
              <a:t>path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221740"/>
            <a:ext cx="9004935" cy="99060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  <a:tabLst>
                <a:tab pos="53784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Q.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50" dirty="0">
                <a:latin typeface="Lucida Sans Unicode"/>
                <a:cs typeface="Lucida Sans Unicode"/>
              </a:rPr>
              <a:t>How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choose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next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Ford–Fulkerson?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  <a:tabLst>
                <a:tab pos="511809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Pick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uses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fewest</a:t>
            </a:r>
            <a:r>
              <a:rPr sz="2400" spc="-10" dirty="0">
                <a:latin typeface="Lucida Sans Unicode"/>
                <a:cs typeface="Lucida Sans Unicode"/>
              </a:rPr>
              <a:t> edges.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92400" y="3771900"/>
            <a:ext cx="7607300" cy="4914900"/>
            <a:chOff x="2692400" y="3771900"/>
            <a:chExt cx="7607300" cy="4914900"/>
          </a:xfrm>
        </p:grpSpPr>
        <p:sp>
          <p:nvSpPr>
            <p:cNvPr id="5" name="object 5"/>
            <p:cNvSpPr/>
            <p:nvPr/>
          </p:nvSpPr>
          <p:spPr>
            <a:xfrm>
              <a:off x="2692400" y="3771900"/>
              <a:ext cx="7607300" cy="4914900"/>
            </a:xfrm>
            <a:custGeom>
              <a:avLst/>
              <a:gdLst/>
              <a:ahLst/>
              <a:cxnLst/>
              <a:rect l="l" t="t" r="r" b="b"/>
              <a:pathLst>
                <a:path w="7607300" h="4914900">
                  <a:moveTo>
                    <a:pt x="7607300" y="0"/>
                  </a:moveTo>
                  <a:lnTo>
                    <a:pt x="0" y="0"/>
                  </a:lnTo>
                  <a:lnTo>
                    <a:pt x="0" y="4914900"/>
                  </a:lnTo>
                  <a:lnTo>
                    <a:pt x="7607300" y="4914900"/>
                  </a:lnTo>
                  <a:lnTo>
                    <a:pt x="7607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4500" y="4595501"/>
              <a:ext cx="6610350" cy="0"/>
            </a:xfrm>
            <a:custGeom>
              <a:avLst/>
              <a:gdLst/>
              <a:ahLst/>
              <a:cxnLst/>
              <a:rect l="l" t="t" r="r" b="b"/>
              <a:pathLst>
                <a:path w="6610350">
                  <a:moveTo>
                    <a:pt x="0" y="0"/>
                  </a:moveTo>
                  <a:lnTo>
                    <a:pt x="661035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92400" y="3771900"/>
            <a:ext cx="7607300" cy="49149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92100" marR="3088640">
              <a:lnSpc>
                <a:spcPts val="5400"/>
              </a:lnSpc>
              <a:spcBef>
                <a:spcPts val="280"/>
              </a:spcBef>
              <a:tabLst>
                <a:tab pos="2544445" algn="l"/>
              </a:tabLst>
            </a:pPr>
            <a:r>
              <a:rPr sz="2400" cap="small" spc="-20" dirty="0">
                <a:solidFill>
                  <a:srgbClr val="003F83"/>
                </a:solidFill>
                <a:latin typeface="Times New Roman"/>
                <a:cs typeface="Times New Roman"/>
              </a:rPr>
              <a:t>Shortest-</a:t>
            </a:r>
            <a:r>
              <a:rPr sz="2400" cap="small" spc="-10" dirty="0">
                <a:solidFill>
                  <a:srgbClr val="003F83"/>
                </a:solidFill>
                <a:latin typeface="Times New Roman"/>
                <a:cs typeface="Times New Roman"/>
              </a:rPr>
              <a:t>Augmenting-</a:t>
            </a:r>
            <a:r>
              <a:rPr sz="2400" cap="small" spc="-80" dirty="0">
                <a:solidFill>
                  <a:srgbClr val="003F83"/>
                </a:solidFill>
                <a:latin typeface="Times New Roman"/>
                <a:cs typeface="Times New Roman"/>
              </a:rPr>
              <a:t>Path</a:t>
            </a:r>
            <a:r>
              <a:rPr sz="2400" cap="small" spc="-80" dirty="0">
                <a:latin typeface="Times New Roman"/>
                <a:cs typeface="Times New Roman"/>
              </a:rPr>
              <a:t>(</a:t>
            </a:r>
            <a:r>
              <a:rPr sz="2400" i="1" spc="-80" dirty="0">
                <a:latin typeface="Times New Roman"/>
                <a:cs typeface="Times New Roman"/>
              </a:rPr>
              <a:t>G</a:t>
            </a:r>
            <a:r>
              <a:rPr sz="2400" cap="small" spc="-80" dirty="0">
                <a:latin typeface="Times New Roman"/>
                <a:cs typeface="Times New Roman"/>
              </a:rPr>
              <a:t>) </a:t>
            </a:r>
            <a:r>
              <a:rPr sz="2400" cap="small" dirty="0">
                <a:solidFill>
                  <a:srgbClr val="003F83"/>
                </a:solidFill>
                <a:latin typeface="Times New Roman"/>
                <a:cs typeface="Times New Roman"/>
              </a:rPr>
              <a:t>Foreach</a:t>
            </a:r>
            <a:r>
              <a:rPr sz="2400" cap="small" spc="12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cap="small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cap="small" spc="-50" dirty="0">
                <a:latin typeface="Times New Roman"/>
                <a:cs typeface="Times New Roman"/>
              </a:rPr>
              <a:t>:</a:t>
            </a:r>
            <a:r>
              <a:rPr sz="2400" cap="small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30" dirty="0">
                <a:latin typeface="Times New Roman"/>
                <a:cs typeface="Times New Roman"/>
              </a:rPr>
              <a:t> </a:t>
            </a:r>
            <a:r>
              <a:rPr sz="2400" cap="small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cap="small" dirty="0">
                <a:latin typeface="Times New Roman"/>
                <a:cs typeface="Times New Roman"/>
              </a:rPr>
              <a:t>)</a:t>
            </a:r>
            <a:r>
              <a:rPr sz="2400" cap="small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cap="small" spc="-5" dirty="0">
                <a:latin typeface="Times New Roman"/>
                <a:cs typeface="Times New Roman"/>
              </a:rPr>
              <a:t> </a:t>
            </a:r>
            <a:r>
              <a:rPr sz="2400" cap="small" spc="-25" dirty="0">
                <a:latin typeface="Times New Roman"/>
                <a:cs typeface="Times New Roman"/>
              </a:rPr>
              <a:t>0.</a:t>
            </a:r>
            <a:endParaRPr sz="2400">
              <a:latin typeface="Times New Roman"/>
              <a:cs typeface="Times New Roman"/>
            </a:endParaRPr>
          </a:p>
          <a:p>
            <a:pPr marL="635000" marR="776605">
              <a:lnSpc>
                <a:spcPct val="111700"/>
              </a:lnSpc>
              <a:spcBef>
                <a:spcPts val="400"/>
              </a:spcBef>
            </a:pP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baseline="-6944" dirty="0">
                <a:latin typeface="Times New Roman"/>
                <a:cs typeface="Times New Roman"/>
              </a:rPr>
              <a:t>f</a:t>
            </a:r>
            <a:r>
              <a:rPr sz="2400" i="1" spc="120" baseline="-6944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residual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respect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flow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f</a:t>
            </a:r>
            <a:r>
              <a:rPr sz="2400" spc="-25" dirty="0">
                <a:latin typeface="Times New Roman"/>
                <a:cs typeface="Times New Roman"/>
              </a:rPr>
              <a:t>. </a:t>
            </a:r>
            <a:r>
              <a:rPr sz="2400" dirty="0">
                <a:solidFill>
                  <a:srgbClr val="003F83"/>
                </a:solidFill>
                <a:latin typeface="Times New Roman"/>
                <a:cs typeface="Times New Roman"/>
              </a:rPr>
              <a:t>W</a:t>
            </a:r>
            <a:r>
              <a:rPr sz="1900" dirty="0">
                <a:solidFill>
                  <a:srgbClr val="003F83"/>
                </a:solidFill>
                <a:latin typeface="Times New Roman"/>
                <a:cs typeface="Times New Roman"/>
              </a:rPr>
              <a:t>HILE</a:t>
            </a:r>
            <a:r>
              <a:rPr sz="1900" spc="12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(there exists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i="1" spc="-245" dirty="0">
                <a:latin typeface="Times New Roman"/>
                <a:cs typeface="Times New Roman"/>
              </a:rPr>
              <a:t>s</a:t>
            </a:r>
            <a:r>
              <a:rPr sz="2400" spc="-245" dirty="0">
                <a:latin typeface="Cambria"/>
                <a:cs typeface="Cambria"/>
              </a:rPr>
              <a:t>↝</a:t>
            </a:r>
            <a:r>
              <a:rPr sz="2400" i="1" spc="-245" dirty="0">
                <a:latin typeface="Times New Roman"/>
                <a:cs typeface="Times New Roman"/>
              </a:rPr>
              <a:t>t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path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baseline="-6944" dirty="0">
                <a:latin typeface="Times New Roman"/>
                <a:cs typeface="Times New Roman"/>
              </a:rPr>
              <a:t>f</a:t>
            </a:r>
            <a:r>
              <a:rPr sz="2400" i="1" spc="7" baseline="-6944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977900">
              <a:lnSpc>
                <a:spcPct val="100000"/>
              </a:lnSpc>
              <a:spcBef>
                <a:spcPts val="1220"/>
              </a:spcBef>
            </a:pP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3F83"/>
                </a:solidFill>
                <a:latin typeface="Times New Roman"/>
                <a:cs typeface="Times New Roman"/>
              </a:rPr>
              <a:t>B</a:t>
            </a:r>
            <a:r>
              <a:rPr sz="1900" spc="-10" dirty="0">
                <a:solidFill>
                  <a:srgbClr val="003F83"/>
                </a:solidFill>
                <a:latin typeface="Times New Roman"/>
                <a:cs typeface="Times New Roman"/>
              </a:rPr>
              <a:t>READTH</a:t>
            </a:r>
            <a:r>
              <a:rPr sz="2400" spc="-10" dirty="0">
                <a:solidFill>
                  <a:srgbClr val="003F83"/>
                </a:solidFill>
                <a:latin typeface="Times New Roman"/>
                <a:cs typeface="Times New Roman"/>
              </a:rPr>
              <a:t>-F</a:t>
            </a:r>
            <a:r>
              <a:rPr sz="1900" spc="-10" dirty="0">
                <a:solidFill>
                  <a:srgbClr val="003F83"/>
                </a:solidFill>
                <a:latin typeface="Times New Roman"/>
                <a:cs typeface="Times New Roman"/>
              </a:rPr>
              <a:t>IRST</a:t>
            </a:r>
            <a:r>
              <a:rPr sz="2400" spc="-10" dirty="0">
                <a:solidFill>
                  <a:srgbClr val="003F83"/>
                </a:solidFill>
                <a:latin typeface="Times New Roman"/>
                <a:cs typeface="Times New Roman"/>
              </a:rPr>
              <a:t>-</a:t>
            </a:r>
            <a:r>
              <a:rPr sz="2400" dirty="0">
                <a:solidFill>
                  <a:srgbClr val="003F83"/>
                </a:solidFill>
                <a:latin typeface="Times New Roman"/>
                <a:cs typeface="Times New Roman"/>
              </a:rPr>
              <a:t>S</a:t>
            </a:r>
            <a:r>
              <a:rPr sz="1900" dirty="0">
                <a:solidFill>
                  <a:srgbClr val="003F83"/>
                </a:solidFill>
                <a:latin typeface="Times New Roman"/>
                <a:cs typeface="Times New Roman"/>
              </a:rPr>
              <a:t>EARCH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baseline="-6944" dirty="0">
                <a:latin typeface="Times New Roman"/>
                <a:cs typeface="Times New Roman"/>
              </a:rPr>
              <a:t>f</a:t>
            </a:r>
            <a:r>
              <a:rPr sz="2400" i="1" spc="75" baseline="-6944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).</a:t>
            </a:r>
            <a:endParaRPr sz="2400">
              <a:latin typeface="Times New Roman"/>
              <a:cs typeface="Times New Roman"/>
            </a:endParaRPr>
          </a:p>
          <a:p>
            <a:pPr marL="977900">
              <a:lnSpc>
                <a:spcPct val="100000"/>
              </a:lnSpc>
              <a:spcBef>
                <a:spcPts val="1335"/>
              </a:spcBef>
              <a:tabLst>
                <a:tab pos="1214755" algn="l"/>
              </a:tabLst>
            </a:pPr>
            <a:r>
              <a:rPr sz="2400" i="1" spc="-50" dirty="0">
                <a:latin typeface="Times New Roman"/>
                <a:cs typeface="Times New Roman"/>
              </a:rPr>
              <a:t>f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3F83"/>
                </a:solidFill>
                <a:latin typeface="Times New Roman"/>
                <a:cs typeface="Times New Roman"/>
              </a:rPr>
              <a:t>A</a:t>
            </a:r>
            <a:r>
              <a:rPr sz="1900" spc="-10" dirty="0">
                <a:solidFill>
                  <a:srgbClr val="003F83"/>
                </a:solidFill>
                <a:latin typeface="Times New Roman"/>
                <a:cs typeface="Times New Roman"/>
              </a:rPr>
              <a:t>UGMENT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P</a:t>
            </a:r>
            <a:r>
              <a:rPr sz="2400" spc="-25" dirty="0">
                <a:latin typeface="Times New Roman"/>
                <a:cs typeface="Times New Roman"/>
              </a:rPr>
              <a:t>).</a:t>
            </a:r>
            <a:endParaRPr sz="2400">
              <a:latin typeface="Times New Roman"/>
              <a:cs typeface="Times New Roman"/>
            </a:endParaRPr>
          </a:p>
          <a:p>
            <a:pPr marL="977900">
              <a:lnSpc>
                <a:spcPct val="100000"/>
              </a:lnSpc>
              <a:spcBef>
                <a:spcPts val="1340"/>
              </a:spcBef>
            </a:pPr>
            <a:r>
              <a:rPr sz="2400" dirty="0">
                <a:latin typeface="Times New Roman"/>
                <a:cs typeface="Times New Roman"/>
              </a:rPr>
              <a:t>Update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G</a:t>
            </a:r>
            <a:r>
              <a:rPr sz="2400" i="1" spc="-37" baseline="-6944" dirty="0">
                <a:latin typeface="Times New Roman"/>
                <a:cs typeface="Times New Roman"/>
              </a:rPr>
              <a:t>f</a:t>
            </a:r>
            <a:r>
              <a:rPr sz="2400" spc="-2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292100">
              <a:lnSpc>
                <a:spcPct val="100000"/>
              </a:lnSpc>
              <a:spcBef>
                <a:spcPts val="1220"/>
              </a:spcBef>
              <a:tabLst>
                <a:tab pos="1459865" algn="l"/>
              </a:tabLst>
            </a:pPr>
            <a:r>
              <a:rPr sz="2400" cap="small" spc="-10" dirty="0">
                <a:solidFill>
                  <a:srgbClr val="003F83"/>
                </a:solidFill>
                <a:latin typeface="Times New Roman"/>
                <a:cs typeface="Times New Roman"/>
              </a:rPr>
              <a:t>Return</a:t>
            </a:r>
            <a:r>
              <a:rPr sz="2400" cap="small" dirty="0">
                <a:solidFill>
                  <a:srgbClr val="003F83"/>
                </a:solidFill>
                <a:latin typeface="Times New Roman"/>
                <a:cs typeface="Times New Roman"/>
              </a:rPr>
              <a:t>	</a:t>
            </a:r>
            <a:r>
              <a:rPr sz="2400" i="1" spc="-25" dirty="0">
                <a:latin typeface="Times New Roman"/>
                <a:cs typeface="Times New Roman"/>
              </a:rPr>
              <a:t>f</a:t>
            </a:r>
            <a:r>
              <a:rPr sz="2400" cap="small" spc="-2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84500" y="6194366"/>
            <a:ext cx="6610350" cy="2144395"/>
            <a:chOff x="2984500" y="6194366"/>
            <a:chExt cx="6610350" cy="2144395"/>
          </a:xfrm>
        </p:grpSpPr>
        <p:sp>
          <p:nvSpPr>
            <p:cNvPr id="9" name="object 9"/>
            <p:cNvSpPr/>
            <p:nvPr/>
          </p:nvSpPr>
          <p:spPr>
            <a:xfrm>
              <a:off x="2984500" y="8338032"/>
              <a:ext cx="6610350" cy="0"/>
            </a:xfrm>
            <a:custGeom>
              <a:avLst/>
              <a:gdLst/>
              <a:ahLst/>
              <a:cxnLst/>
              <a:rect l="l" t="t" r="r" b="b"/>
              <a:pathLst>
                <a:path w="6610350">
                  <a:moveTo>
                    <a:pt x="0" y="0"/>
                  </a:moveTo>
                  <a:lnTo>
                    <a:pt x="661035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70188" y="6207066"/>
              <a:ext cx="4841875" cy="496570"/>
            </a:xfrm>
            <a:custGeom>
              <a:avLst/>
              <a:gdLst/>
              <a:ahLst/>
              <a:cxnLst/>
              <a:rect l="l" t="t" r="r" b="b"/>
              <a:pathLst>
                <a:path w="4841875" h="496570">
                  <a:moveTo>
                    <a:pt x="291210" y="0"/>
                  </a:moveTo>
                  <a:lnTo>
                    <a:pt x="4550293" y="0"/>
                  </a:lnTo>
                  <a:lnTo>
                    <a:pt x="4607513" y="204"/>
                  </a:lnTo>
                  <a:lnTo>
                    <a:pt x="4653658" y="1635"/>
                  </a:lnTo>
                  <a:lnTo>
                    <a:pt x="4719053" y="13084"/>
                  </a:lnTo>
                  <a:lnTo>
                    <a:pt x="4754983" y="30829"/>
                  </a:lnTo>
                  <a:lnTo>
                    <a:pt x="4785859" y="55644"/>
                  </a:lnTo>
                  <a:lnTo>
                    <a:pt x="4810673" y="86520"/>
                  </a:lnTo>
                  <a:lnTo>
                    <a:pt x="4828419" y="122450"/>
                  </a:lnTo>
                  <a:lnTo>
                    <a:pt x="4838991" y="177027"/>
                  </a:lnTo>
                  <a:lnTo>
                    <a:pt x="4841504" y="248274"/>
                  </a:lnTo>
                  <a:lnTo>
                    <a:pt x="4840970" y="283874"/>
                  </a:lnTo>
                  <a:lnTo>
                    <a:pt x="4834997" y="350999"/>
                  </a:lnTo>
                  <a:lnTo>
                    <a:pt x="4810673" y="410027"/>
                  </a:lnTo>
                  <a:lnTo>
                    <a:pt x="4785859" y="440904"/>
                  </a:lnTo>
                  <a:lnTo>
                    <a:pt x="4754983" y="465718"/>
                  </a:lnTo>
                  <a:lnTo>
                    <a:pt x="4719053" y="483464"/>
                  </a:lnTo>
                  <a:lnTo>
                    <a:pt x="4653658" y="494913"/>
                  </a:lnTo>
                  <a:lnTo>
                    <a:pt x="4607513" y="496344"/>
                  </a:lnTo>
                  <a:lnTo>
                    <a:pt x="4550293" y="496548"/>
                  </a:lnTo>
                  <a:lnTo>
                    <a:pt x="291210" y="496548"/>
                  </a:lnTo>
                  <a:lnTo>
                    <a:pt x="233990" y="496344"/>
                  </a:lnTo>
                  <a:lnTo>
                    <a:pt x="187845" y="494913"/>
                  </a:lnTo>
                  <a:lnTo>
                    <a:pt x="122450" y="483464"/>
                  </a:lnTo>
                  <a:lnTo>
                    <a:pt x="86520" y="465718"/>
                  </a:lnTo>
                  <a:lnTo>
                    <a:pt x="55644" y="440904"/>
                  </a:lnTo>
                  <a:lnTo>
                    <a:pt x="30829" y="410027"/>
                  </a:lnTo>
                  <a:lnTo>
                    <a:pt x="13084" y="374098"/>
                  </a:lnTo>
                  <a:lnTo>
                    <a:pt x="2512" y="319520"/>
                  </a:lnTo>
                  <a:lnTo>
                    <a:pt x="0" y="248274"/>
                  </a:lnTo>
                  <a:lnTo>
                    <a:pt x="533" y="212673"/>
                  </a:lnTo>
                  <a:lnTo>
                    <a:pt x="6506" y="145549"/>
                  </a:lnTo>
                  <a:lnTo>
                    <a:pt x="30829" y="86520"/>
                  </a:lnTo>
                  <a:lnTo>
                    <a:pt x="55644" y="55644"/>
                  </a:lnTo>
                  <a:lnTo>
                    <a:pt x="86520" y="30829"/>
                  </a:lnTo>
                  <a:lnTo>
                    <a:pt x="122450" y="13084"/>
                  </a:lnTo>
                  <a:lnTo>
                    <a:pt x="187845" y="1635"/>
                  </a:lnTo>
                  <a:lnTo>
                    <a:pt x="233990" y="204"/>
                  </a:lnTo>
                  <a:lnTo>
                    <a:pt x="291210" y="0"/>
                  </a:lnTo>
                  <a:close/>
                </a:path>
              </a:pathLst>
            </a:custGeom>
            <a:ln w="25399">
              <a:solidFill>
                <a:srgbClr val="A344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40985" y="2610916"/>
            <a:ext cx="15716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can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find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via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BFS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51500" y="2260600"/>
            <a:ext cx="389255" cy="372110"/>
            <a:chOff x="5651500" y="2260600"/>
            <a:chExt cx="389255" cy="372110"/>
          </a:xfrm>
        </p:grpSpPr>
        <p:sp>
          <p:nvSpPr>
            <p:cNvPr id="13" name="object 13"/>
            <p:cNvSpPr/>
            <p:nvPr/>
          </p:nvSpPr>
          <p:spPr>
            <a:xfrm>
              <a:off x="5708453" y="2314971"/>
              <a:ext cx="319405" cy="304800"/>
            </a:xfrm>
            <a:custGeom>
              <a:avLst/>
              <a:gdLst/>
              <a:ahLst/>
              <a:cxnLst/>
              <a:rect l="l" t="t" r="r" b="b"/>
              <a:pathLst>
                <a:path w="319404" h="304800">
                  <a:moveTo>
                    <a:pt x="0" y="0"/>
                  </a:moveTo>
                  <a:lnTo>
                    <a:pt x="9186" y="8769"/>
                  </a:lnTo>
                  <a:lnTo>
                    <a:pt x="319039" y="304578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51500" y="2260600"/>
              <a:ext cx="130810" cy="128905"/>
            </a:xfrm>
            <a:custGeom>
              <a:avLst/>
              <a:gdLst/>
              <a:ahLst/>
              <a:cxnLst/>
              <a:rect l="l" t="t" r="r" b="b"/>
              <a:pathLst>
                <a:path w="130810" h="128905">
                  <a:moveTo>
                    <a:pt x="0" y="0"/>
                  </a:moveTo>
                  <a:lnTo>
                    <a:pt x="46090" y="128281"/>
                  </a:lnTo>
                  <a:lnTo>
                    <a:pt x="66139" y="63141"/>
                  </a:lnTo>
                  <a:lnTo>
                    <a:pt x="130280" y="40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77673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3575" algn="l"/>
              </a:tabLst>
            </a:pPr>
            <a:r>
              <a:rPr dirty="0"/>
              <a:t>Shortest</a:t>
            </a:r>
            <a:r>
              <a:rPr spc="-10" dirty="0"/>
              <a:t> </a:t>
            </a:r>
            <a:r>
              <a:rPr dirty="0"/>
              <a:t>augmenting</a:t>
            </a:r>
            <a:r>
              <a:rPr spc="-10" dirty="0"/>
              <a:t> </a:t>
            </a:r>
            <a:r>
              <a:rPr spc="50" dirty="0"/>
              <a:t>path:</a:t>
            </a:r>
            <a:r>
              <a:rPr dirty="0"/>
              <a:t>	overview</a:t>
            </a:r>
            <a:r>
              <a:rPr spc="250" dirty="0"/>
              <a:t> </a:t>
            </a:r>
            <a:r>
              <a:rPr spc="80" dirty="0"/>
              <a:t>of</a:t>
            </a:r>
            <a:r>
              <a:rPr spc="254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7000" y="6484264"/>
            <a:ext cx="124460" cy="99060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2400" spc="-665" dirty="0">
                <a:latin typeface="Lucida Sans Unicode"/>
                <a:cs typeface="Lucida Sans Unicode"/>
              </a:rPr>
              <a:t>-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sz="2400" spc="-665" dirty="0">
                <a:latin typeface="Lucida Sans Unicode"/>
                <a:cs typeface="Lucida Sans Unicode"/>
              </a:rPr>
              <a:t>-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4500" y="6530340"/>
            <a:ext cx="5908040" cy="99060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most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i="1" spc="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paths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length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20"/>
              </a:spcBef>
              <a:tabLst>
                <a:tab pos="4512945" algn="l"/>
              </a:tabLst>
            </a:pP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most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−1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different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lengths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63986" y="6730617"/>
            <a:ext cx="209486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Lemma</a:t>
            </a:r>
            <a:r>
              <a:rPr sz="1600" spc="-6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1</a:t>
            </a:r>
            <a:r>
              <a:rPr sz="1600" spc="-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+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Lemma</a:t>
            </a:r>
            <a:r>
              <a:rPr sz="16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764671" y="6827340"/>
            <a:ext cx="585470" cy="121920"/>
            <a:chOff x="7764671" y="6827340"/>
            <a:chExt cx="585470" cy="121920"/>
          </a:xfrm>
        </p:grpSpPr>
        <p:sp>
          <p:nvSpPr>
            <p:cNvPr id="7" name="object 7"/>
            <p:cNvSpPr/>
            <p:nvPr/>
          </p:nvSpPr>
          <p:spPr>
            <a:xfrm>
              <a:off x="7843412" y="6888300"/>
              <a:ext cx="506730" cy="0"/>
            </a:xfrm>
            <a:custGeom>
              <a:avLst/>
              <a:gdLst/>
              <a:ahLst/>
              <a:cxnLst/>
              <a:rect l="l" t="t" r="r" b="b"/>
              <a:pathLst>
                <a:path w="506729">
                  <a:moveTo>
                    <a:pt x="0" y="0"/>
                  </a:moveTo>
                  <a:lnTo>
                    <a:pt x="12699" y="0"/>
                  </a:lnTo>
                  <a:lnTo>
                    <a:pt x="506240" y="0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64671" y="682734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60959"/>
                  </a:lnTo>
                  <a:lnTo>
                    <a:pt x="121920" y="121919"/>
                  </a:lnTo>
                  <a:lnTo>
                    <a:pt x="91440" y="6095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10986" y="7949817"/>
            <a:ext cx="35153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augmenting</a:t>
            </a:r>
            <a:r>
              <a:rPr sz="1600" spc="-6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paths</a:t>
            </a:r>
            <a:r>
              <a:rPr sz="1600" spc="-5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are</a:t>
            </a: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simple</a:t>
            </a: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paths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92671" y="7599501"/>
            <a:ext cx="353060" cy="353060"/>
            <a:chOff x="3192671" y="7599501"/>
            <a:chExt cx="353060" cy="353060"/>
          </a:xfrm>
        </p:grpSpPr>
        <p:sp>
          <p:nvSpPr>
            <p:cNvPr id="11" name="object 11"/>
            <p:cNvSpPr/>
            <p:nvPr/>
          </p:nvSpPr>
          <p:spPr>
            <a:xfrm>
              <a:off x="3248349" y="7655178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79" h="284479">
                  <a:moveTo>
                    <a:pt x="0" y="0"/>
                  </a:moveTo>
                  <a:lnTo>
                    <a:pt x="8980" y="8980"/>
                  </a:lnTo>
                  <a:lnTo>
                    <a:pt x="284430" y="284431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92671" y="7599501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39" h="129540">
                  <a:moveTo>
                    <a:pt x="0" y="0"/>
                  </a:moveTo>
                  <a:lnTo>
                    <a:pt x="43105" y="129316"/>
                  </a:lnTo>
                  <a:lnTo>
                    <a:pt x="64656" y="64658"/>
                  </a:lnTo>
                  <a:lnTo>
                    <a:pt x="129315" y="43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62000" y="1221740"/>
            <a:ext cx="10720070" cy="5370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252729">
              <a:lnSpc>
                <a:spcPct val="131900"/>
              </a:lnSpc>
              <a:spcBef>
                <a:spcPts val="100"/>
              </a:spcBef>
              <a:tabLst>
                <a:tab pos="619760" algn="l"/>
                <a:tab pos="169862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Lemma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1.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length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never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decreases.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Lucida Sans Unicode"/>
                <a:cs typeface="Lucida Sans Unicode"/>
              </a:rPr>
              <a:t>Ahead.</a:t>
            </a:r>
            <a:endParaRPr sz="2400">
              <a:latin typeface="Lucida Sans Unicode"/>
              <a:cs typeface="Lucida Sans Unicode"/>
            </a:endParaRPr>
          </a:p>
          <a:p>
            <a:pPr marL="3245485">
              <a:lnSpc>
                <a:spcPts val="1580"/>
              </a:lnSpc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number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edges</a:t>
            </a:r>
            <a:endParaRPr sz="1600">
              <a:latin typeface="Lucida Sans Unicode"/>
              <a:cs typeface="Lucida Sans Unicode"/>
            </a:endParaRPr>
          </a:p>
          <a:p>
            <a:pPr marL="50800" marR="17780">
              <a:lnSpc>
                <a:spcPct val="131900"/>
              </a:lnSpc>
              <a:spcBef>
                <a:spcPts val="2220"/>
              </a:spcBef>
              <a:tabLst>
                <a:tab pos="169862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Lemma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2.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After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most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i="1" spc="90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shortest-</a:t>
            </a:r>
            <a:r>
              <a:rPr sz="2400" spc="-10" dirty="0">
                <a:latin typeface="Lucida Sans Unicode"/>
                <a:cs typeface="Lucida Sans Unicode"/>
              </a:rPr>
              <a:t>path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augmentations,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length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a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strictly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increases.</a:t>
            </a: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  <a:spcBef>
                <a:spcPts val="919"/>
              </a:spcBef>
              <a:tabLst>
                <a:tab pos="61976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Lucida Sans Unicode"/>
                <a:cs typeface="Lucida Sans Unicode"/>
              </a:rPr>
              <a:t>Ahead.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 marR="232410">
              <a:lnSpc>
                <a:spcPct val="131900"/>
              </a:lnSpc>
              <a:tabLst>
                <a:tab pos="165735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shortest-</a:t>
            </a:r>
            <a:r>
              <a:rPr sz="2400" spc="-65" dirty="0">
                <a:latin typeface="Lucida Sans Unicode"/>
                <a:cs typeface="Lucida Sans Unicode"/>
              </a:rPr>
              <a:t>augmenting-</a:t>
            </a:r>
            <a:r>
              <a:rPr sz="2400" spc="-10" dirty="0">
                <a:latin typeface="Lucida Sans Unicode"/>
                <a:cs typeface="Lucida Sans Unicode"/>
              </a:rPr>
              <a:t>path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takes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775" baseline="27027" dirty="0">
                <a:latin typeface="Times New Roman"/>
                <a:cs typeface="Times New Roman"/>
              </a:rPr>
              <a:t>2</a:t>
            </a:r>
            <a:r>
              <a:rPr sz="2775" spc="-30" baseline="27027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679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spc="55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Lucida Sans Unicode"/>
                <a:cs typeface="Lucida Sans Unicode"/>
              </a:rPr>
              <a:t>time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find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via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BFS.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  <a:tabLst>
                <a:tab pos="2466340" algn="l"/>
              </a:tabLst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are</a:t>
            </a:r>
            <a:r>
              <a:rPr sz="2400" spc="-18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676947" y="1793435"/>
            <a:ext cx="353060" cy="353060"/>
            <a:chOff x="3676947" y="1793435"/>
            <a:chExt cx="353060" cy="353060"/>
          </a:xfrm>
        </p:grpSpPr>
        <p:sp>
          <p:nvSpPr>
            <p:cNvPr id="15" name="object 15"/>
            <p:cNvSpPr/>
            <p:nvPr/>
          </p:nvSpPr>
          <p:spPr>
            <a:xfrm>
              <a:off x="3732624" y="1849113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79" h="284480">
                  <a:moveTo>
                    <a:pt x="0" y="0"/>
                  </a:moveTo>
                  <a:lnTo>
                    <a:pt x="8980" y="8980"/>
                  </a:lnTo>
                  <a:lnTo>
                    <a:pt x="284430" y="284431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76947" y="1793435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39" h="129539">
                  <a:moveTo>
                    <a:pt x="0" y="0"/>
                  </a:moveTo>
                  <a:lnTo>
                    <a:pt x="43106" y="129316"/>
                  </a:lnTo>
                  <a:lnTo>
                    <a:pt x="64658" y="64658"/>
                  </a:lnTo>
                  <a:lnTo>
                    <a:pt x="129316" y="43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3575" algn="l"/>
              </a:tabLst>
            </a:pPr>
            <a:r>
              <a:rPr dirty="0"/>
              <a:t>Shortest</a:t>
            </a:r>
            <a:r>
              <a:rPr spc="-10" dirty="0"/>
              <a:t> </a:t>
            </a:r>
            <a:r>
              <a:rPr dirty="0"/>
              <a:t>augmenting</a:t>
            </a:r>
            <a:r>
              <a:rPr spc="-10" dirty="0"/>
              <a:t> </a:t>
            </a:r>
            <a:r>
              <a:rPr spc="50" dirty="0"/>
              <a:t>path:</a:t>
            </a:r>
            <a:r>
              <a:rPr dirty="0"/>
              <a:t>	</a:t>
            </a:r>
            <a:r>
              <a:rPr spc="-1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11315065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  <a:tabLst>
                <a:tab pos="836294" algn="l"/>
              </a:tabLst>
            </a:pP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digraph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 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source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its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level</a:t>
            </a:r>
            <a:r>
              <a:rPr sz="24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graph</a:t>
            </a:r>
            <a:r>
              <a:rPr sz="24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defined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by: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spc="-50" dirty="0">
                <a:latin typeface="Lucida Sans Unicode"/>
                <a:cs typeface="Lucida Sans Unicode"/>
              </a:rPr>
              <a:t>ℓ</a:t>
            </a:r>
            <a:r>
              <a:rPr sz="2400" spc="-50" dirty="0">
                <a:latin typeface="Times New Roman"/>
                <a:cs typeface="Times New Roman"/>
              </a:rPr>
              <a:t>(</a:t>
            </a:r>
            <a:r>
              <a:rPr sz="2400" i="1" spc="-50" dirty="0">
                <a:latin typeface="Times New Roman"/>
                <a:cs typeface="Times New Roman"/>
              </a:rPr>
              <a:t>v</a:t>
            </a:r>
            <a:r>
              <a:rPr sz="2400" spc="-45" dirty="0">
                <a:latin typeface="Times New Roman"/>
                <a:cs typeface="Times New Roman"/>
              </a:rPr>
              <a:t>) = </a:t>
            </a:r>
            <a:r>
              <a:rPr sz="2400" dirty="0">
                <a:latin typeface="Lucida Sans Unicode"/>
                <a:cs typeface="Lucida Sans Unicode"/>
              </a:rPr>
              <a:t>number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edges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i="1" spc="-245" dirty="0">
                <a:latin typeface="Times New Roman"/>
                <a:cs typeface="Times New Roman"/>
              </a:rPr>
              <a:t>s</a:t>
            </a:r>
            <a:r>
              <a:rPr sz="2400" spc="-245" dirty="0">
                <a:latin typeface="Cambria"/>
                <a:cs typeface="Cambria"/>
              </a:rPr>
              <a:t>↝</a:t>
            </a:r>
            <a:r>
              <a:rPr sz="2400" i="1" spc="-245" dirty="0">
                <a:latin typeface="Times New Roman"/>
                <a:cs typeface="Times New Roman"/>
              </a:rPr>
              <a:t>v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path.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baseline="-19097" dirty="0">
                <a:latin typeface="Times New Roman"/>
                <a:cs typeface="Times New Roman"/>
              </a:rPr>
              <a:t>G</a:t>
            </a:r>
            <a:r>
              <a:rPr sz="2400" i="1" spc="270" baseline="-19097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= 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spc="-1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baseline="-19097" dirty="0">
                <a:latin typeface="Times New Roman"/>
                <a:cs typeface="Times New Roman"/>
              </a:rPr>
              <a:t>G</a:t>
            </a:r>
            <a:r>
              <a:rPr sz="2400" spc="65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subgraph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contains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only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those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spc="-1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spc="-1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  <a:p>
            <a:pPr marL="622300">
              <a:lnSpc>
                <a:spcPct val="100000"/>
              </a:lnSpc>
              <a:spcBef>
                <a:spcPts val="630"/>
              </a:spcBef>
            </a:pP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ℓ</a:t>
            </a:r>
            <a:r>
              <a:rPr sz="2400" spc="-50" dirty="0">
                <a:latin typeface="Times New Roman"/>
                <a:cs typeface="Times New Roman"/>
              </a:rPr>
              <a:t>(</a:t>
            </a:r>
            <a:r>
              <a:rPr sz="2400" i="1" spc="-50" dirty="0">
                <a:latin typeface="Times New Roman"/>
                <a:cs typeface="Times New Roman"/>
              </a:rPr>
              <a:t>w</a:t>
            </a:r>
            <a:r>
              <a:rPr sz="2400" spc="-50" dirty="0">
                <a:latin typeface="Times New Roman"/>
                <a:cs typeface="Times New Roman"/>
              </a:rPr>
              <a:t>)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ℓ</a:t>
            </a:r>
            <a:r>
              <a:rPr sz="2400" spc="-50" dirty="0">
                <a:latin typeface="Times New Roman"/>
                <a:cs typeface="Times New Roman"/>
              </a:rPr>
              <a:t>(</a:t>
            </a:r>
            <a:r>
              <a:rPr sz="2400" i="1" spc="-50" dirty="0">
                <a:latin typeface="Times New Roman"/>
                <a:cs typeface="Times New Roman"/>
              </a:rPr>
              <a:t>v</a:t>
            </a:r>
            <a:r>
              <a:rPr sz="2400" spc="-50" dirty="0">
                <a:latin typeface="Times New Roman"/>
                <a:cs typeface="Times New Roman"/>
              </a:rPr>
              <a:t>)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1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88792" y="3957697"/>
            <a:ext cx="6805930" cy="2130425"/>
            <a:chOff x="3188792" y="3957697"/>
            <a:chExt cx="6805930" cy="2130425"/>
          </a:xfrm>
        </p:grpSpPr>
        <p:sp>
          <p:nvSpPr>
            <p:cNvPr id="5" name="object 5"/>
            <p:cNvSpPr/>
            <p:nvPr/>
          </p:nvSpPr>
          <p:spPr>
            <a:xfrm>
              <a:off x="5681547" y="4152605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60">
                  <a:moveTo>
                    <a:pt x="0" y="1546475"/>
                  </a:moveTo>
                  <a:lnTo>
                    <a:pt x="16059" y="1536228"/>
                  </a:lnTo>
                  <a:lnTo>
                    <a:pt x="2423622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91615" y="5595628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89" h="161289">
                  <a:moveTo>
                    <a:pt x="96234" y="0"/>
                  </a:moveTo>
                  <a:lnTo>
                    <a:pt x="0" y="160835"/>
                  </a:lnTo>
                  <a:lnTo>
                    <a:pt x="186408" y="141321"/>
                  </a:lnTo>
                  <a:lnTo>
                    <a:pt x="105990" y="93205"/>
                  </a:lnTo>
                  <a:lnTo>
                    <a:pt x="96234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08321" y="4159201"/>
              <a:ext cx="2289810" cy="0"/>
            </a:xfrm>
            <a:custGeom>
              <a:avLst/>
              <a:gdLst/>
              <a:ahLst/>
              <a:cxnLst/>
              <a:rect l="l" t="t" r="r" b="b"/>
              <a:pathLst>
                <a:path w="2289809">
                  <a:moveTo>
                    <a:pt x="2289680" y="0"/>
                  </a:moveTo>
                  <a:lnTo>
                    <a:pt x="2270630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37042" y="4075381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39">
                  <a:moveTo>
                    <a:pt x="0" y="0"/>
                  </a:moveTo>
                  <a:lnTo>
                    <a:pt x="41909" y="83819"/>
                  </a:lnTo>
                  <a:lnTo>
                    <a:pt x="0" y="167639"/>
                  </a:lnTo>
                  <a:lnTo>
                    <a:pt x="167639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27728" y="4157268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60">
                  <a:moveTo>
                    <a:pt x="2423622" y="1546475"/>
                  </a:moveTo>
                  <a:lnTo>
                    <a:pt x="2407563" y="153622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54875" y="5600292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89">
                  <a:moveTo>
                    <a:pt x="90173" y="0"/>
                  </a:moveTo>
                  <a:lnTo>
                    <a:pt x="80417" y="93205"/>
                  </a:lnTo>
                  <a:lnTo>
                    <a:pt x="0" y="141321"/>
                  </a:lnTo>
                  <a:lnTo>
                    <a:pt x="186408" y="160835"/>
                  </a:lnTo>
                  <a:lnTo>
                    <a:pt x="90173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70781" y="4355762"/>
              <a:ext cx="1788795" cy="1544320"/>
            </a:xfrm>
            <a:custGeom>
              <a:avLst/>
              <a:gdLst/>
              <a:ahLst/>
              <a:cxnLst/>
              <a:rect l="l" t="t" r="r" b="b"/>
              <a:pathLst>
                <a:path w="1788795" h="1544320">
                  <a:moveTo>
                    <a:pt x="1788608" y="0"/>
                  </a:moveTo>
                  <a:lnTo>
                    <a:pt x="1774187" y="12448"/>
                  </a:lnTo>
                  <a:lnTo>
                    <a:pt x="0" y="1544027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58472" y="4286051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670" y="0"/>
                  </a:moveTo>
                  <a:lnTo>
                    <a:pt x="0" y="46095"/>
                  </a:lnTo>
                  <a:lnTo>
                    <a:pt x="86497" y="82158"/>
                  </a:lnTo>
                  <a:lnTo>
                    <a:pt x="109545" y="172994"/>
                  </a:lnTo>
                  <a:lnTo>
                    <a:pt x="18167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74011" y="5935109"/>
              <a:ext cx="1777364" cy="635"/>
            </a:xfrm>
            <a:custGeom>
              <a:avLst/>
              <a:gdLst/>
              <a:ahLst/>
              <a:cxnLst/>
              <a:rect l="l" t="t" r="r" b="b"/>
              <a:pathLst>
                <a:path w="1777365" h="635">
                  <a:moveTo>
                    <a:pt x="1776977" y="0"/>
                  </a:moveTo>
                  <a:lnTo>
                    <a:pt x="1757927" y="0"/>
                  </a:lnTo>
                  <a:lnTo>
                    <a:pt x="0" y="14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790028" y="5851290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39">
                  <a:moveTo>
                    <a:pt x="0" y="0"/>
                  </a:moveTo>
                  <a:lnTo>
                    <a:pt x="41910" y="83820"/>
                  </a:lnTo>
                  <a:lnTo>
                    <a:pt x="1" y="167640"/>
                  </a:lnTo>
                  <a:lnTo>
                    <a:pt x="167637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54494" y="4081138"/>
              <a:ext cx="1859280" cy="1597660"/>
            </a:xfrm>
            <a:custGeom>
              <a:avLst/>
              <a:gdLst/>
              <a:ahLst/>
              <a:cxnLst/>
              <a:rect l="l" t="t" r="r" b="b"/>
              <a:pathLst>
                <a:path w="1859279" h="1597660">
                  <a:moveTo>
                    <a:pt x="1858904" y="1597402"/>
                  </a:moveTo>
                  <a:lnTo>
                    <a:pt x="1844455" y="1584987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812535" y="5575239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8" y="0"/>
                  </a:moveTo>
                  <a:lnTo>
                    <a:pt x="86414" y="90887"/>
                  </a:lnTo>
                  <a:lnTo>
                    <a:pt x="0" y="127144"/>
                  </a:lnTo>
                  <a:lnTo>
                    <a:pt x="181773" y="172830"/>
                  </a:lnTo>
                  <a:lnTo>
                    <a:pt x="10925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56100" y="5935108"/>
              <a:ext cx="1562100" cy="0"/>
            </a:xfrm>
            <a:custGeom>
              <a:avLst/>
              <a:gdLst/>
              <a:ahLst/>
              <a:cxnLst/>
              <a:rect l="l" t="t" r="r" b="b"/>
              <a:pathLst>
                <a:path w="1562100">
                  <a:moveTo>
                    <a:pt x="1561972" y="0"/>
                  </a:moveTo>
                  <a:lnTo>
                    <a:pt x="1542922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57113" y="5851288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39">
                  <a:moveTo>
                    <a:pt x="0" y="0"/>
                  </a:moveTo>
                  <a:lnTo>
                    <a:pt x="41910" y="83819"/>
                  </a:lnTo>
                  <a:lnTo>
                    <a:pt x="0" y="167639"/>
                  </a:lnTo>
                  <a:lnTo>
                    <a:pt x="167639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59425" y="5935108"/>
              <a:ext cx="2433955" cy="0"/>
            </a:xfrm>
            <a:custGeom>
              <a:avLst/>
              <a:gdLst/>
              <a:ahLst/>
              <a:cxnLst/>
              <a:rect l="l" t="t" r="r" b="b"/>
              <a:pathLst>
                <a:path w="2433954">
                  <a:moveTo>
                    <a:pt x="2433734" y="1"/>
                  </a:moveTo>
                  <a:lnTo>
                    <a:pt x="2414684" y="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32199" y="5851290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39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29669" y="4304478"/>
              <a:ext cx="635" cy="1289685"/>
            </a:xfrm>
            <a:custGeom>
              <a:avLst/>
              <a:gdLst/>
              <a:ahLst/>
              <a:cxnLst/>
              <a:rect l="l" t="t" r="r" b="b"/>
              <a:pathLst>
                <a:path w="635" h="1289685">
                  <a:moveTo>
                    <a:pt x="126" y="1289356"/>
                  </a:moveTo>
                  <a:lnTo>
                    <a:pt x="124" y="1270306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5969" y="5532883"/>
              <a:ext cx="167631" cy="16763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113039" y="4334840"/>
              <a:ext cx="635" cy="1255395"/>
            </a:xfrm>
            <a:custGeom>
              <a:avLst/>
              <a:gdLst/>
              <a:ahLst/>
              <a:cxnLst/>
              <a:rect l="l" t="t" r="r" b="b"/>
              <a:pathLst>
                <a:path w="634" h="1255395">
                  <a:moveTo>
                    <a:pt x="110" y="1255327"/>
                  </a:moveTo>
                  <a:lnTo>
                    <a:pt x="109" y="1236277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29324" y="5529215"/>
              <a:ext cx="167632" cy="16763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44265" y="5720438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5"/>
                  </a:lnTo>
                  <a:lnTo>
                    <a:pt x="0" y="180518"/>
                  </a:lnTo>
                  <a:lnTo>
                    <a:pt x="5874" y="226311"/>
                  </a:lnTo>
                  <a:lnTo>
                    <a:pt x="23498" y="269671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8" y="361036"/>
                  </a:lnTo>
                  <a:lnTo>
                    <a:pt x="226311" y="355161"/>
                  </a:lnTo>
                  <a:lnTo>
                    <a:pt x="269671" y="337537"/>
                  </a:lnTo>
                  <a:lnTo>
                    <a:pt x="308163" y="308163"/>
                  </a:lnTo>
                  <a:lnTo>
                    <a:pt x="337537" y="269671"/>
                  </a:lnTo>
                  <a:lnTo>
                    <a:pt x="355161" y="226311"/>
                  </a:lnTo>
                  <a:lnTo>
                    <a:pt x="361036" y="180518"/>
                  </a:lnTo>
                  <a:lnTo>
                    <a:pt x="355161" y="134725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44266" y="5720439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1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1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27642" y="3964046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4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9"/>
                  </a:lnTo>
                  <a:lnTo>
                    <a:pt x="52872" y="52873"/>
                  </a:lnTo>
                  <a:lnTo>
                    <a:pt x="23498" y="91366"/>
                  </a:lnTo>
                  <a:lnTo>
                    <a:pt x="5874" y="134725"/>
                  </a:lnTo>
                  <a:lnTo>
                    <a:pt x="0" y="180518"/>
                  </a:lnTo>
                  <a:lnTo>
                    <a:pt x="5874" y="226311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1"/>
                  </a:lnTo>
                  <a:lnTo>
                    <a:pt x="361036" y="180518"/>
                  </a:lnTo>
                  <a:lnTo>
                    <a:pt x="355161" y="134725"/>
                  </a:lnTo>
                  <a:lnTo>
                    <a:pt x="337537" y="91366"/>
                  </a:lnTo>
                  <a:lnTo>
                    <a:pt x="308163" y="52873"/>
                  </a:lnTo>
                  <a:lnTo>
                    <a:pt x="269671" y="23499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927642" y="3964047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4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1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1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95142" y="5720438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5"/>
                  </a:lnTo>
                  <a:lnTo>
                    <a:pt x="0" y="180518"/>
                  </a:lnTo>
                  <a:lnTo>
                    <a:pt x="5874" y="226311"/>
                  </a:lnTo>
                  <a:lnTo>
                    <a:pt x="23498" y="269671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7" y="361036"/>
                  </a:lnTo>
                  <a:lnTo>
                    <a:pt x="226310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1"/>
                  </a:lnTo>
                  <a:lnTo>
                    <a:pt x="355161" y="226311"/>
                  </a:lnTo>
                  <a:lnTo>
                    <a:pt x="361036" y="180518"/>
                  </a:lnTo>
                  <a:lnTo>
                    <a:pt x="355161" y="134725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95142" y="5720439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1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7"/>
                  </a:lnTo>
                  <a:lnTo>
                    <a:pt x="226311" y="355161"/>
                  </a:lnTo>
                  <a:lnTo>
                    <a:pt x="180518" y="361035"/>
                  </a:lnTo>
                  <a:lnTo>
                    <a:pt x="134724" y="355161"/>
                  </a:lnTo>
                  <a:lnTo>
                    <a:pt x="91365" y="337537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1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8" y="0"/>
                  </a:lnTo>
                  <a:lnTo>
                    <a:pt x="226311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318539" y="5739489"/>
            <a:ext cx="114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921293" y="5714089"/>
            <a:ext cx="2423160" cy="374015"/>
            <a:chOff x="7921293" y="5714089"/>
            <a:chExt cx="2423160" cy="374015"/>
          </a:xfrm>
        </p:grpSpPr>
        <p:sp>
          <p:nvSpPr>
            <p:cNvPr id="33" name="object 33"/>
            <p:cNvSpPr/>
            <p:nvPr/>
          </p:nvSpPr>
          <p:spPr>
            <a:xfrm>
              <a:off x="7927642" y="5720438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4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5"/>
                  </a:lnTo>
                  <a:lnTo>
                    <a:pt x="0" y="180518"/>
                  </a:lnTo>
                  <a:lnTo>
                    <a:pt x="5874" y="226311"/>
                  </a:lnTo>
                  <a:lnTo>
                    <a:pt x="23498" y="269671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8" y="361036"/>
                  </a:lnTo>
                  <a:lnTo>
                    <a:pt x="226311" y="355161"/>
                  </a:lnTo>
                  <a:lnTo>
                    <a:pt x="269671" y="337537"/>
                  </a:lnTo>
                  <a:lnTo>
                    <a:pt x="308163" y="308163"/>
                  </a:lnTo>
                  <a:lnTo>
                    <a:pt x="337537" y="269671"/>
                  </a:lnTo>
                  <a:lnTo>
                    <a:pt x="355161" y="226311"/>
                  </a:lnTo>
                  <a:lnTo>
                    <a:pt x="361036" y="180518"/>
                  </a:lnTo>
                  <a:lnTo>
                    <a:pt x="355161" y="134725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927643" y="5720439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4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1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1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976766" y="5720438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4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5"/>
                  </a:lnTo>
                  <a:lnTo>
                    <a:pt x="0" y="180518"/>
                  </a:lnTo>
                  <a:lnTo>
                    <a:pt x="5874" y="226311"/>
                  </a:lnTo>
                  <a:lnTo>
                    <a:pt x="23498" y="269671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8" y="361036"/>
                  </a:lnTo>
                  <a:lnTo>
                    <a:pt x="226311" y="355161"/>
                  </a:lnTo>
                  <a:lnTo>
                    <a:pt x="269671" y="337537"/>
                  </a:lnTo>
                  <a:lnTo>
                    <a:pt x="308163" y="308163"/>
                  </a:lnTo>
                  <a:lnTo>
                    <a:pt x="337537" y="269671"/>
                  </a:lnTo>
                  <a:lnTo>
                    <a:pt x="355161" y="226311"/>
                  </a:lnTo>
                  <a:lnTo>
                    <a:pt x="361036" y="180518"/>
                  </a:lnTo>
                  <a:lnTo>
                    <a:pt x="355161" y="134725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976766" y="5720439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4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1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7"/>
                  </a:lnTo>
                  <a:lnTo>
                    <a:pt x="226311" y="355161"/>
                  </a:lnTo>
                  <a:lnTo>
                    <a:pt x="180518" y="361035"/>
                  </a:lnTo>
                  <a:lnTo>
                    <a:pt x="134724" y="355161"/>
                  </a:lnTo>
                  <a:lnTo>
                    <a:pt x="91365" y="337537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1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8" y="0"/>
                  </a:lnTo>
                  <a:lnTo>
                    <a:pt x="226311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0112888" y="5726789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237916" y="3957697"/>
            <a:ext cx="374015" cy="374015"/>
            <a:chOff x="5237916" y="3957697"/>
            <a:chExt cx="374015" cy="374015"/>
          </a:xfrm>
        </p:grpSpPr>
        <p:sp>
          <p:nvSpPr>
            <p:cNvPr id="39" name="object 39"/>
            <p:cNvSpPr/>
            <p:nvPr/>
          </p:nvSpPr>
          <p:spPr>
            <a:xfrm>
              <a:off x="5244265" y="3964046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9"/>
                  </a:lnTo>
                  <a:lnTo>
                    <a:pt x="52872" y="52873"/>
                  </a:lnTo>
                  <a:lnTo>
                    <a:pt x="23498" y="91366"/>
                  </a:lnTo>
                  <a:lnTo>
                    <a:pt x="5874" y="134725"/>
                  </a:lnTo>
                  <a:lnTo>
                    <a:pt x="0" y="180518"/>
                  </a:lnTo>
                  <a:lnTo>
                    <a:pt x="5874" y="226311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1"/>
                  </a:lnTo>
                  <a:lnTo>
                    <a:pt x="361036" y="180518"/>
                  </a:lnTo>
                  <a:lnTo>
                    <a:pt x="355161" y="134725"/>
                  </a:lnTo>
                  <a:lnTo>
                    <a:pt x="337537" y="91366"/>
                  </a:lnTo>
                  <a:lnTo>
                    <a:pt x="308163" y="52873"/>
                  </a:lnTo>
                  <a:lnTo>
                    <a:pt x="269671" y="23499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244266" y="3964047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1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1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230854" y="4079279"/>
            <a:ext cx="962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graph</a:t>
            </a:r>
            <a:r>
              <a:rPr sz="1800" b="1" spc="200" dirty="0">
                <a:latin typeface="Tahoma"/>
                <a:cs typeface="Tahoma"/>
              </a:rPr>
              <a:t> </a:t>
            </a:r>
            <a:r>
              <a:rPr sz="1800" b="1" spc="-5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188792" y="6818670"/>
            <a:ext cx="6805930" cy="2130425"/>
            <a:chOff x="3188792" y="6818670"/>
            <a:chExt cx="6805930" cy="2130425"/>
          </a:xfrm>
        </p:grpSpPr>
        <p:sp>
          <p:nvSpPr>
            <p:cNvPr id="43" name="object 43"/>
            <p:cNvSpPr/>
            <p:nvPr/>
          </p:nvSpPr>
          <p:spPr>
            <a:xfrm>
              <a:off x="5508320" y="7020175"/>
              <a:ext cx="2289810" cy="0"/>
            </a:xfrm>
            <a:custGeom>
              <a:avLst/>
              <a:gdLst/>
              <a:ahLst/>
              <a:cxnLst/>
              <a:rect l="l" t="t" r="r" b="b"/>
              <a:pathLst>
                <a:path w="2289809">
                  <a:moveTo>
                    <a:pt x="2289680" y="0"/>
                  </a:moveTo>
                  <a:lnTo>
                    <a:pt x="2270630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737040" y="6936355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10" y="83819"/>
                  </a:lnTo>
                  <a:lnTo>
                    <a:pt x="0" y="167639"/>
                  </a:lnTo>
                  <a:lnTo>
                    <a:pt x="167640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427728" y="7018243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59">
                  <a:moveTo>
                    <a:pt x="2423622" y="1546473"/>
                  </a:moveTo>
                  <a:lnTo>
                    <a:pt x="2407563" y="1536226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754873" y="8461265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90173" y="0"/>
                  </a:moveTo>
                  <a:lnTo>
                    <a:pt x="80417" y="93204"/>
                  </a:lnTo>
                  <a:lnTo>
                    <a:pt x="0" y="141321"/>
                  </a:lnTo>
                  <a:lnTo>
                    <a:pt x="186409" y="160835"/>
                  </a:lnTo>
                  <a:lnTo>
                    <a:pt x="90173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370780" y="7216735"/>
              <a:ext cx="1788795" cy="1544320"/>
            </a:xfrm>
            <a:custGeom>
              <a:avLst/>
              <a:gdLst/>
              <a:ahLst/>
              <a:cxnLst/>
              <a:rect l="l" t="t" r="r" b="b"/>
              <a:pathLst>
                <a:path w="1788795" h="1544320">
                  <a:moveTo>
                    <a:pt x="1788608" y="0"/>
                  </a:moveTo>
                  <a:lnTo>
                    <a:pt x="1774187" y="12448"/>
                  </a:lnTo>
                  <a:lnTo>
                    <a:pt x="0" y="1544026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58472" y="7147025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669" y="0"/>
                  </a:moveTo>
                  <a:lnTo>
                    <a:pt x="0" y="46095"/>
                  </a:lnTo>
                  <a:lnTo>
                    <a:pt x="86497" y="82158"/>
                  </a:lnTo>
                  <a:lnTo>
                    <a:pt x="109545" y="172993"/>
                  </a:lnTo>
                  <a:lnTo>
                    <a:pt x="18166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074011" y="8796080"/>
              <a:ext cx="1777364" cy="635"/>
            </a:xfrm>
            <a:custGeom>
              <a:avLst/>
              <a:gdLst/>
              <a:ahLst/>
              <a:cxnLst/>
              <a:rect l="l" t="t" r="r" b="b"/>
              <a:pathLst>
                <a:path w="1777365" h="634">
                  <a:moveTo>
                    <a:pt x="1776976" y="0"/>
                  </a:moveTo>
                  <a:lnTo>
                    <a:pt x="1757926" y="0"/>
                  </a:lnTo>
                  <a:lnTo>
                    <a:pt x="0" y="14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790027" y="8712261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10" y="83819"/>
                  </a:lnTo>
                  <a:lnTo>
                    <a:pt x="1" y="167639"/>
                  </a:lnTo>
                  <a:lnTo>
                    <a:pt x="167637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054493" y="6942114"/>
              <a:ext cx="1859280" cy="1597660"/>
            </a:xfrm>
            <a:custGeom>
              <a:avLst/>
              <a:gdLst/>
              <a:ahLst/>
              <a:cxnLst/>
              <a:rect l="l" t="t" r="r" b="b"/>
              <a:pathLst>
                <a:path w="1859279" h="1597659">
                  <a:moveTo>
                    <a:pt x="1858904" y="1597401"/>
                  </a:moveTo>
                  <a:lnTo>
                    <a:pt x="1844455" y="1584985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812534" y="8436212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9" y="0"/>
                  </a:moveTo>
                  <a:lnTo>
                    <a:pt x="86415" y="90887"/>
                  </a:lnTo>
                  <a:lnTo>
                    <a:pt x="0" y="127145"/>
                  </a:lnTo>
                  <a:lnTo>
                    <a:pt x="181773" y="172831"/>
                  </a:lnTo>
                  <a:lnTo>
                    <a:pt x="10925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556099" y="8796082"/>
              <a:ext cx="1562100" cy="0"/>
            </a:xfrm>
            <a:custGeom>
              <a:avLst/>
              <a:gdLst/>
              <a:ahLst/>
              <a:cxnLst/>
              <a:rect l="l" t="t" r="r" b="b"/>
              <a:pathLst>
                <a:path w="1562100">
                  <a:moveTo>
                    <a:pt x="1561972" y="0"/>
                  </a:moveTo>
                  <a:lnTo>
                    <a:pt x="1542922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57112" y="871226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0" y="0"/>
                  </a:moveTo>
                  <a:lnTo>
                    <a:pt x="41910" y="83819"/>
                  </a:lnTo>
                  <a:lnTo>
                    <a:pt x="0" y="167639"/>
                  </a:lnTo>
                  <a:lnTo>
                    <a:pt x="167640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359425" y="8796081"/>
              <a:ext cx="2433955" cy="0"/>
            </a:xfrm>
            <a:custGeom>
              <a:avLst/>
              <a:gdLst/>
              <a:ahLst/>
              <a:cxnLst/>
              <a:rect l="l" t="t" r="r" b="b"/>
              <a:pathLst>
                <a:path w="2433954">
                  <a:moveTo>
                    <a:pt x="2433734" y="1"/>
                  </a:moveTo>
                  <a:lnTo>
                    <a:pt x="2414684" y="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732199" y="8712263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244265" y="85814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244266" y="85814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927642" y="68250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927642" y="68250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95142" y="85814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95142" y="85814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3318539" y="8600461"/>
            <a:ext cx="114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7921293" y="8575061"/>
            <a:ext cx="2423160" cy="374015"/>
            <a:chOff x="7921293" y="8575061"/>
            <a:chExt cx="2423160" cy="374015"/>
          </a:xfrm>
        </p:grpSpPr>
        <p:sp>
          <p:nvSpPr>
            <p:cNvPr id="65" name="object 65"/>
            <p:cNvSpPr/>
            <p:nvPr/>
          </p:nvSpPr>
          <p:spPr>
            <a:xfrm>
              <a:off x="7927642" y="85814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927643" y="85814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976766" y="85814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976765" y="85814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0112886" y="8587761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5237916" y="6818670"/>
            <a:ext cx="374015" cy="374015"/>
            <a:chOff x="5237916" y="6818670"/>
            <a:chExt cx="374015" cy="374015"/>
          </a:xfrm>
        </p:grpSpPr>
        <p:sp>
          <p:nvSpPr>
            <p:cNvPr id="71" name="object 71"/>
            <p:cNvSpPr/>
            <p:nvPr/>
          </p:nvSpPr>
          <p:spPr>
            <a:xfrm>
              <a:off x="5244265" y="68250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244266" y="68250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1498600" y="7012979"/>
            <a:ext cx="1716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level</a:t>
            </a:r>
            <a:r>
              <a:rPr sz="1800" b="1" spc="16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graph</a:t>
            </a:r>
            <a:r>
              <a:rPr sz="1800" b="1" spc="155" dirty="0">
                <a:latin typeface="Tahoma"/>
                <a:cs typeface="Tahoma"/>
              </a:rPr>
              <a:t> </a:t>
            </a:r>
            <a:r>
              <a:rPr sz="1800" b="1" spc="-35" dirty="0">
                <a:latin typeface="Tahoma"/>
                <a:cs typeface="Tahoma"/>
              </a:rPr>
              <a:t>L</a:t>
            </a:r>
            <a:r>
              <a:rPr sz="1800" b="1" spc="-52" baseline="-6944" dirty="0">
                <a:latin typeface="Tahoma"/>
                <a:cs typeface="Tahoma"/>
              </a:rPr>
              <a:t>G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  <p:sp>
        <p:nvSpPr>
          <p:cNvPr id="74" name="object 74"/>
          <p:cNvSpPr txBox="1"/>
          <p:nvPr/>
        </p:nvSpPr>
        <p:spPr>
          <a:xfrm>
            <a:off x="2941929" y="9114790"/>
            <a:ext cx="605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0" dirty="0">
                <a:latin typeface="Times New Roman"/>
                <a:cs typeface="Times New Roman"/>
              </a:rPr>
              <a:t>ℓ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40" dirty="0">
                <a:latin typeface="Tahoma"/>
                <a:cs typeface="Tahoma"/>
              </a:rPr>
              <a:t> </a:t>
            </a:r>
            <a:r>
              <a:rPr sz="1800" b="1" spc="-50" dirty="0"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113629" y="9114790"/>
            <a:ext cx="605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0" dirty="0">
                <a:latin typeface="Times New Roman"/>
                <a:cs typeface="Times New Roman"/>
              </a:rPr>
              <a:t>ℓ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40" dirty="0">
                <a:latin typeface="Tahoma"/>
                <a:cs typeface="Tahoma"/>
              </a:rPr>
              <a:t> </a:t>
            </a:r>
            <a:r>
              <a:rPr sz="1800" b="1" spc="-5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831429" y="9114790"/>
            <a:ext cx="605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0" dirty="0">
                <a:latin typeface="Times New Roman"/>
                <a:cs typeface="Times New Roman"/>
              </a:rPr>
              <a:t>ℓ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40" dirty="0">
                <a:latin typeface="Tahoma"/>
                <a:cs typeface="Tahoma"/>
              </a:rPr>
              <a:t> </a:t>
            </a:r>
            <a:r>
              <a:rPr sz="1800" b="1" spc="-50" dirty="0"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9812629" y="9114790"/>
            <a:ext cx="605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0" dirty="0">
                <a:latin typeface="Times New Roman"/>
                <a:cs typeface="Times New Roman"/>
              </a:rPr>
              <a:t>ℓ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40" dirty="0">
                <a:latin typeface="Tahoma"/>
                <a:cs typeface="Tahoma"/>
              </a:rPr>
              <a:t> </a:t>
            </a:r>
            <a:r>
              <a:rPr sz="1800" b="1" spc="-50" dirty="0"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500" y="99049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663163" y="232962"/>
            <a:ext cx="490220" cy="579755"/>
            <a:chOff x="11663163" y="232962"/>
            <a:chExt cx="490220" cy="579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362" y="469167"/>
              <a:ext cx="97795" cy="98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163" y="232962"/>
              <a:ext cx="489949" cy="57958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8802" y="354235"/>
            <a:ext cx="3558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3490" algn="l"/>
              </a:tabLst>
            </a:pPr>
            <a:r>
              <a:rPr spc="90" dirty="0"/>
              <a:t>Network</a:t>
            </a:r>
            <a:r>
              <a:rPr spc="114" dirty="0"/>
              <a:t> </a:t>
            </a:r>
            <a:r>
              <a:rPr spc="55" dirty="0"/>
              <a:t>flow:</a:t>
            </a:r>
            <a:r>
              <a:rPr dirty="0"/>
              <a:t>	</a:t>
            </a:r>
            <a:r>
              <a:rPr spc="65" dirty="0"/>
              <a:t>quiz</a:t>
            </a:r>
            <a:r>
              <a:rPr spc="85" dirty="0"/>
              <a:t> </a:t>
            </a:r>
            <a:r>
              <a:rPr spc="105" dirty="0"/>
              <a:t>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8802" y="1348740"/>
            <a:ext cx="9528810" cy="352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ahoma"/>
                <a:cs typeface="Tahoma"/>
              </a:rPr>
              <a:t>Which</a:t>
            </a:r>
            <a:r>
              <a:rPr sz="2400" b="1" spc="15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edges</a:t>
            </a:r>
            <a:r>
              <a:rPr sz="2400" b="1" spc="15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are</a:t>
            </a:r>
            <a:r>
              <a:rPr sz="2400" b="1" spc="15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in</a:t>
            </a:r>
            <a:r>
              <a:rPr sz="2400" b="1" spc="15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the</a:t>
            </a:r>
            <a:r>
              <a:rPr sz="2400" b="1" spc="15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level</a:t>
            </a:r>
            <a:r>
              <a:rPr sz="2400" b="1" spc="15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graph</a:t>
            </a:r>
            <a:r>
              <a:rPr sz="2400" b="1" spc="155" dirty="0">
                <a:latin typeface="Tahoma"/>
                <a:cs typeface="Tahoma"/>
              </a:rPr>
              <a:t> </a:t>
            </a:r>
            <a:r>
              <a:rPr sz="2400" b="1" spc="60" dirty="0">
                <a:latin typeface="Tahoma"/>
                <a:cs typeface="Tahoma"/>
              </a:rPr>
              <a:t>of</a:t>
            </a:r>
            <a:r>
              <a:rPr sz="2400" b="1" spc="15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the</a:t>
            </a:r>
            <a:r>
              <a:rPr sz="2400" b="1" spc="15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following</a:t>
            </a:r>
            <a:r>
              <a:rPr sz="2400" b="1" spc="150" dirty="0">
                <a:latin typeface="Tahoma"/>
                <a:cs typeface="Tahoma"/>
              </a:rPr>
              <a:t> </a:t>
            </a:r>
            <a:r>
              <a:rPr sz="2400" b="1" spc="-10" dirty="0">
                <a:latin typeface="Tahoma"/>
                <a:cs typeface="Tahoma"/>
              </a:rPr>
              <a:t>digraph?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2400">
              <a:latin typeface="Tahoma"/>
              <a:cs typeface="Tahoma"/>
            </a:endParaRPr>
          </a:p>
          <a:p>
            <a:pPr marL="1125220" indent="-752475">
              <a:lnSpc>
                <a:spcPct val="100000"/>
              </a:lnSpc>
              <a:buClr>
                <a:srgbClr val="005493"/>
              </a:buClr>
              <a:buFont typeface="Arial"/>
              <a:buAutoNum type="alphaUcPeriod"/>
              <a:tabLst>
                <a:tab pos="1125220" algn="l"/>
              </a:tabLst>
            </a:pPr>
            <a:r>
              <a:rPr sz="2400" spc="-20" dirty="0">
                <a:latin typeface="Lucida Sans Unicode"/>
                <a:cs typeface="Lucida Sans Unicode"/>
              </a:rPr>
              <a:t>D</a:t>
            </a:r>
            <a:r>
              <a:rPr sz="2400" spc="-20" dirty="0">
                <a:latin typeface="Symbol"/>
                <a:cs typeface="Symbol"/>
              </a:rPr>
              <a:t></a:t>
            </a:r>
            <a:r>
              <a:rPr sz="2400" spc="-20" dirty="0">
                <a:latin typeface="Lucida Sans Unicode"/>
                <a:cs typeface="Lucida Sans Unicode"/>
              </a:rPr>
              <a:t>F.</a:t>
            </a:r>
            <a:endParaRPr sz="2400">
              <a:latin typeface="Lucida Sans Unicode"/>
              <a:cs typeface="Lucida Sans Unicode"/>
            </a:endParaRPr>
          </a:p>
          <a:p>
            <a:pPr marL="1125220" indent="-75247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Arial"/>
              <a:buAutoNum type="alphaUcPeriod"/>
              <a:tabLst>
                <a:tab pos="1125220" algn="l"/>
              </a:tabLst>
            </a:pPr>
            <a:r>
              <a:rPr sz="2400" spc="-20" dirty="0">
                <a:latin typeface="Lucida Sans Unicode"/>
                <a:cs typeface="Lucida Sans Unicode"/>
              </a:rPr>
              <a:t>E</a:t>
            </a:r>
            <a:r>
              <a:rPr sz="2400" spc="-20" dirty="0">
                <a:latin typeface="Symbol"/>
                <a:cs typeface="Symbol"/>
              </a:rPr>
              <a:t></a:t>
            </a:r>
            <a:r>
              <a:rPr sz="2400" spc="-20" dirty="0">
                <a:latin typeface="Lucida Sans Unicode"/>
                <a:cs typeface="Lucida Sans Unicode"/>
              </a:rPr>
              <a:t>F.</a:t>
            </a:r>
            <a:endParaRPr sz="2400">
              <a:latin typeface="Lucida Sans Unicode"/>
              <a:cs typeface="Lucida Sans Unicode"/>
            </a:endParaRPr>
          </a:p>
          <a:p>
            <a:pPr marL="1125220" indent="-75247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Arial"/>
              <a:buAutoNum type="alphaUcPeriod"/>
              <a:tabLst>
                <a:tab pos="1125220" algn="l"/>
              </a:tabLst>
            </a:pPr>
            <a:r>
              <a:rPr sz="2400" dirty="0">
                <a:latin typeface="Lucida Sans Unicode"/>
                <a:cs typeface="Lucida Sans Unicode"/>
              </a:rPr>
              <a:t>Both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B.</a:t>
            </a:r>
            <a:endParaRPr sz="2400">
              <a:latin typeface="Lucida Sans Unicode"/>
              <a:cs typeface="Lucida Sans Unicode"/>
            </a:endParaRPr>
          </a:p>
          <a:p>
            <a:pPr marL="1116965" indent="-74422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Arial"/>
              <a:buAutoNum type="alphaUcPeriod"/>
              <a:tabLst>
                <a:tab pos="1116965" algn="l"/>
              </a:tabLst>
            </a:pPr>
            <a:r>
              <a:rPr sz="2400" dirty="0">
                <a:latin typeface="Lucida Sans Unicode"/>
                <a:cs typeface="Lucida Sans Unicode"/>
              </a:rPr>
              <a:t>Neither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B.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03300" y="3035300"/>
            <a:ext cx="685800" cy="685800"/>
            <a:chOff x="1003300" y="3035300"/>
            <a:chExt cx="685800" cy="685800"/>
          </a:xfrm>
        </p:grpSpPr>
        <p:sp>
          <p:nvSpPr>
            <p:cNvPr id="10" name="object 10"/>
            <p:cNvSpPr/>
            <p:nvPr/>
          </p:nvSpPr>
          <p:spPr>
            <a:xfrm>
              <a:off x="1041400" y="30734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508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41400" y="30734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76200">
              <a:solidFill>
                <a:srgbClr val="FBE8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375019" y="8493753"/>
            <a:ext cx="514350" cy="514350"/>
            <a:chOff x="4375019" y="8493753"/>
            <a:chExt cx="514350" cy="514350"/>
          </a:xfrm>
        </p:grpSpPr>
        <p:sp>
          <p:nvSpPr>
            <p:cNvPr id="13" name="object 13"/>
            <p:cNvSpPr/>
            <p:nvPr/>
          </p:nvSpPr>
          <p:spPr>
            <a:xfrm>
              <a:off x="4381369" y="8500104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72176" y="0"/>
                  </a:moveTo>
                  <a:lnTo>
                    <a:pt x="229284" y="0"/>
                  </a:lnTo>
                  <a:lnTo>
                    <a:pt x="186895" y="7279"/>
                  </a:lnTo>
                  <a:lnTo>
                    <a:pt x="146013" y="21838"/>
                  </a:lnTo>
                  <a:lnTo>
                    <a:pt x="107644" y="43676"/>
                  </a:lnTo>
                  <a:lnTo>
                    <a:pt x="72793" y="72793"/>
                  </a:lnTo>
                  <a:lnTo>
                    <a:pt x="43676" y="107644"/>
                  </a:lnTo>
                  <a:lnTo>
                    <a:pt x="21838" y="146013"/>
                  </a:lnTo>
                  <a:lnTo>
                    <a:pt x="7279" y="186895"/>
                  </a:lnTo>
                  <a:lnTo>
                    <a:pt x="0" y="229284"/>
                  </a:lnTo>
                  <a:lnTo>
                    <a:pt x="0" y="272175"/>
                  </a:lnTo>
                  <a:lnTo>
                    <a:pt x="7279" y="314565"/>
                  </a:lnTo>
                  <a:lnTo>
                    <a:pt x="21838" y="355446"/>
                  </a:lnTo>
                  <a:lnTo>
                    <a:pt x="43676" y="393815"/>
                  </a:lnTo>
                  <a:lnTo>
                    <a:pt x="72793" y="428666"/>
                  </a:lnTo>
                  <a:lnTo>
                    <a:pt x="107644" y="457784"/>
                  </a:lnTo>
                  <a:lnTo>
                    <a:pt x="146013" y="479622"/>
                  </a:lnTo>
                  <a:lnTo>
                    <a:pt x="186895" y="494181"/>
                  </a:lnTo>
                  <a:lnTo>
                    <a:pt x="229284" y="501460"/>
                  </a:lnTo>
                  <a:lnTo>
                    <a:pt x="272176" y="501460"/>
                  </a:lnTo>
                  <a:lnTo>
                    <a:pt x="314565" y="494181"/>
                  </a:lnTo>
                  <a:lnTo>
                    <a:pt x="355447" y="479622"/>
                  </a:lnTo>
                  <a:lnTo>
                    <a:pt x="393816" y="457784"/>
                  </a:lnTo>
                  <a:lnTo>
                    <a:pt x="428667" y="428666"/>
                  </a:lnTo>
                  <a:lnTo>
                    <a:pt x="457785" y="393815"/>
                  </a:lnTo>
                  <a:lnTo>
                    <a:pt x="479623" y="355446"/>
                  </a:lnTo>
                  <a:lnTo>
                    <a:pt x="494182" y="314565"/>
                  </a:lnTo>
                  <a:lnTo>
                    <a:pt x="501461" y="272175"/>
                  </a:lnTo>
                  <a:lnTo>
                    <a:pt x="501461" y="229284"/>
                  </a:lnTo>
                  <a:lnTo>
                    <a:pt x="494182" y="186895"/>
                  </a:lnTo>
                  <a:lnTo>
                    <a:pt x="479623" y="146013"/>
                  </a:lnTo>
                  <a:lnTo>
                    <a:pt x="457785" y="107644"/>
                  </a:lnTo>
                  <a:lnTo>
                    <a:pt x="428667" y="72793"/>
                  </a:lnTo>
                  <a:lnTo>
                    <a:pt x="393816" y="43676"/>
                  </a:lnTo>
                  <a:lnTo>
                    <a:pt x="355447" y="21838"/>
                  </a:lnTo>
                  <a:lnTo>
                    <a:pt x="314565" y="7279"/>
                  </a:lnTo>
                  <a:lnTo>
                    <a:pt x="272176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81369" y="8500103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428667" y="72793"/>
                  </a:moveTo>
                  <a:lnTo>
                    <a:pt x="457784" y="107644"/>
                  </a:lnTo>
                  <a:lnTo>
                    <a:pt x="479623" y="146013"/>
                  </a:lnTo>
                  <a:lnTo>
                    <a:pt x="494181" y="186895"/>
                  </a:lnTo>
                  <a:lnTo>
                    <a:pt x="501461" y="229284"/>
                  </a:lnTo>
                  <a:lnTo>
                    <a:pt x="501461" y="272176"/>
                  </a:lnTo>
                  <a:lnTo>
                    <a:pt x="494181" y="314565"/>
                  </a:lnTo>
                  <a:lnTo>
                    <a:pt x="479623" y="355447"/>
                  </a:lnTo>
                  <a:lnTo>
                    <a:pt x="457784" y="393815"/>
                  </a:lnTo>
                  <a:lnTo>
                    <a:pt x="428667" y="428667"/>
                  </a:lnTo>
                  <a:lnTo>
                    <a:pt x="393816" y="457784"/>
                  </a:lnTo>
                  <a:lnTo>
                    <a:pt x="355447" y="479622"/>
                  </a:lnTo>
                  <a:lnTo>
                    <a:pt x="314565" y="494181"/>
                  </a:lnTo>
                  <a:lnTo>
                    <a:pt x="272176" y="501460"/>
                  </a:lnTo>
                  <a:lnTo>
                    <a:pt x="229284" y="501460"/>
                  </a:lnTo>
                  <a:lnTo>
                    <a:pt x="186895" y="494181"/>
                  </a:lnTo>
                  <a:lnTo>
                    <a:pt x="146013" y="479622"/>
                  </a:lnTo>
                  <a:lnTo>
                    <a:pt x="107645" y="457784"/>
                  </a:lnTo>
                  <a:lnTo>
                    <a:pt x="72793" y="428667"/>
                  </a:lnTo>
                  <a:lnTo>
                    <a:pt x="43676" y="393815"/>
                  </a:lnTo>
                  <a:lnTo>
                    <a:pt x="21838" y="355447"/>
                  </a:lnTo>
                  <a:lnTo>
                    <a:pt x="7279" y="314565"/>
                  </a:lnTo>
                  <a:lnTo>
                    <a:pt x="0" y="272176"/>
                  </a:lnTo>
                  <a:lnTo>
                    <a:pt x="0" y="229284"/>
                  </a:lnTo>
                  <a:lnTo>
                    <a:pt x="7279" y="186895"/>
                  </a:lnTo>
                  <a:lnTo>
                    <a:pt x="21838" y="146013"/>
                  </a:lnTo>
                  <a:lnTo>
                    <a:pt x="43676" y="107644"/>
                  </a:lnTo>
                  <a:lnTo>
                    <a:pt x="72793" y="72793"/>
                  </a:lnTo>
                  <a:lnTo>
                    <a:pt x="107645" y="43676"/>
                  </a:lnTo>
                  <a:lnTo>
                    <a:pt x="146013" y="21838"/>
                  </a:lnTo>
                  <a:lnTo>
                    <a:pt x="186895" y="7279"/>
                  </a:lnTo>
                  <a:lnTo>
                    <a:pt x="229284" y="0"/>
                  </a:lnTo>
                  <a:lnTo>
                    <a:pt x="272176" y="0"/>
                  </a:lnTo>
                  <a:lnTo>
                    <a:pt x="314565" y="7279"/>
                  </a:lnTo>
                  <a:lnTo>
                    <a:pt x="355447" y="21838"/>
                  </a:lnTo>
                  <a:lnTo>
                    <a:pt x="393816" y="43676"/>
                  </a:lnTo>
                  <a:lnTo>
                    <a:pt x="428667" y="72793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522899" y="8533997"/>
            <a:ext cx="2190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0" dirty="0">
                <a:latin typeface="Lucida Sans Unicode"/>
                <a:cs typeface="Lucida Sans Unicode"/>
              </a:rPr>
              <a:t>C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115621" y="6045359"/>
            <a:ext cx="514350" cy="514350"/>
            <a:chOff x="8115621" y="6045359"/>
            <a:chExt cx="514350" cy="514350"/>
          </a:xfrm>
        </p:grpSpPr>
        <p:sp>
          <p:nvSpPr>
            <p:cNvPr id="17" name="object 17"/>
            <p:cNvSpPr/>
            <p:nvPr/>
          </p:nvSpPr>
          <p:spPr>
            <a:xfrm>
              <a:off x="8121971" y="6051708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72176" y="0"/>
                  </a:moveTo>
                  <a:lnTo>
                    <a:pt x="229284" y="0"/>
                  </a:lnTo>
                  <a:lnTo>
                    <a:pt x="186895" y="7279"/>
                  </a:lnTo>
                  <a:lnTo>
                    <a:pt x="146013" y="21838"/>
                  </a:lnTo>
                  <a:lnTo>
                    <a:pt x="107644" y="43676"/>
                  </a:lnTo>
                  <a:lnTo>
                    <a:pt x="72793" y="72793"/>
                  </a:lnTo>
                  <a:lnTo>
                    <a:pt x="43676" y="107644"/>
                  </a:lnTo>
                  <a:lnTo>
                    <a:pt x="21838" y="146013"/>
                  </a:lnTo>
                  <a:lnTo>
                    <a:pt x="7279" y="186895"/>
                  </a:lnTo>
                  <a:lnTo>
                    <a:pt x="0" y="229284"/>
                  </a:lnTo>
                  <a:lnTo>
                    <a:pt x="0" y="272176"/>
                  </a:lnTo>
                  <a:lnTo>
                    <a:pt x="7279" y="314565"/>
                  </a:lnTo>
                  <a:lnTo>
                    <a:pt x="21838" y="355446"/>
                  </a:lnTo>
                  <a:lnTo>
                    <a:pt x="43676" y="393815"/>
                  </a:lnTo>
                  <a:lnTo>
                    <a:pt x="72793" y="428666"/>
                  </a:lnTo>
                  <a:lnTo>
                    <a:pt x="107644" y="457784"/>
                  </a:lnTo>
                  <a:lnTo>
                    <a:pt x="146013" y="479622"/>
                  </a:lnTo>
                  <a:lnTo>
                    <a:pt x="186895" y="494181"/>
                  </a:lnTo>
                  <a:lnTo>
                    <a:pt x="229284" y="501461"/>
                  </a:lnTo>
                  <a:lnTo>
                    <a:pt x="272176" y="501461"/>
                  </a:lnTo>
                  <a:lnTo>
                    <a:pt x="314565" y="494181"/>
                  </a:lnTo>
                  <a:lnTo>
                    <a:pt x="355447" y="479622"/>
                  </a:lnTo>
                  <a:lnTo>
                    <a:pt x="393816" y="457784"/>
                  </a:lnTo>
                  <a:lnTo>
                    <a:pt x="428667" y="428666"/>
                  </a:lnTo>
                  <a:lnTo>
                    <a:pt x="457785" y="393815"/>
                  </a:lnTo>
                  <a:lnTo>
                    <a:pt x="479623" y="355446"/>
                  </a:lnTo>
                  <a:lnTo>
                    <a:pt x="494182" y="314565"/>
                  </a:lnTo>
                  <a:lnTo>
                    <a:pt x="501461" y="272176"/>
                  </a:lnTo>
                  <a:lnTo>
                    <a:pt x="501461" y="229284"/>
                  </a:lnTo>
                  <a:lnTo>
                    <a:pt x="494182" y="186895"/>
                  </a:lnTo>
                  <a:lnTo>
                    <a:pt x="479623" y="146013"/>
                  </a:lnTo>
                  <a:lnTo>
                    <a:pt x="457785" y="107644"/>
                  </a:lnTo>
                  <a:lnTo>
                    <a:pt x="428667" y="72793"/>
                  </a:lnTo>
                  <a:lnTo>
                    <a:pt x="393816" y="43676"/>
                  </a:lnTo>
                  <a:lnTo>
                    <a:pt x="355447" y="21838"/>
                  </a:lnTo>
                  <a:lnTo>
                    <a:pt x="314565" y="7279"/>
                  </a:lnTo>
                  <a:lnTo>
                    <a:pt x="272176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121971" y="6051709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428667" y="72793"/>
                  </a:moveTo>
                  <a:lnTo>
                    <a:pt x="457784" y="107644"/>
                  </a:lnTo>
                  <a:lnTo>
                    <a:pt x="479623" y="146013"/>
                  </a:lnTo>
                  <a:lnTo>
                    <a:pt x="494181" y="186895"/>
                  </a:lnTo>
                  <a:lnTo>
                    <a:pt x="501461" y="229284"/>
                  </a:lnTo>
                  <a:lnTo>
                    <a:pt x="501461" y="272176"/>
                  </a:lnTo>
                  <a:lnTo>
                    <a:pt x="494181" y="314565"/>
                  </a:lnTo>
                  <a:lnTo>
                    <a:pt x="479623" y="355447"/>
                  </a:lnTo>
                  <a:lnTo>
                    <a:pt x="457784" y="393815"/>
                  </a:lnTo>
                  <a:lnTo>
                    <a:pt x="428667" y="428667"/>
                  </a:lnTo>
                  <a:lnTo>
                    <a:pt x="393816" y="457784"/>
                  </a:lnTo>
                  <a:lnTo>
                    <a:pt x="355447" y="479622"/>
                  </a:lnTo>
                  <a:lnTo>
                    <a:pt x="314565" y="494181"/>
                  </a:lnTo>
                  <a:lnTo>
                    <a:pt x="272176" y="501460"/>
                  </a:lnTo>
                  <a:lnTo>
                    <a:pt x="229284" y="501460"/>
                  </a:lnTo>
                  <a:lnTo>
                    <a:pt x="186895" y="494181"/>
                  </a:lnTo>
                  <a:lnTo>
                    <a:pt x="146013" y="479622"/>
                  </a:lnTo>
                  <a:lnTo>
                    <a:pt x="107645" y="457784"/>
                  </a:lnTo>
                  <a:lnTo>
                    <a:pt x="72793" y="428667"/>
                  </a:lnTo>
                  <a:lnTo>
                    <a:pt x="43676" y="393815"/>
                  </a:lnTo>
                  <a:lnTo>
                    <a:pt x="21838" y="355447"/>
                  </a:lnTo>
                  <a:lnTo>
                    <a:pt x="7279" y="314565"/>
                  </a:lnTo>
                  <a:lnTo>
                    <a:pt x="0" y="272176"/>
                  </a:lnTo>
                  <a:lnTo>
                    <a:pt x="0" y="229284"/>
                  </a:lnTo>
                  <a:lnTo>
                    <a:pt x="7279" y="186895"/>
                  </a:lnTo>
                  <a:lnTo>
                    <a:pt x="21838" y="146013"/>
                  </a:lnTo>
                  <a:lnTo>
                    <a:pt x="43676" y="107644"/>
                  </a:lnTo>
                  <a:lnTo>
                    <a:pt x="72793" y="72793"/>
                  </a:lnTo>
                  <a:lnTo>
                    <a:pt x="107645" y="43676"/>
                  </a:lnTo>
                  <a:lnTo>
                    <a:pt x="146013" y="21838"/>
                  </a:lnTo>
                  <a:lnTo>
                    <a:pt x="186895" y="7279"/>
                  </a:lnTo>
                  <a:lnTo>
                    <a:pt x="229284" y="0"/>
                  </a:lnTo>
                  <a:lnTo>
                    <a:pt x="272176" y="0"/>
                  </a:lnTo>
                  <a:lnTo>
                    <a:pt x="314565" y="7279"/>
                  </a:lnTo>
                  <a:lnTo>
                    <a:pt x="355447" y="21838"/>
                  </a:lnTo>
                  <a:lnTo>
                    <a:pt x="393816" y="43676"/>
                  </a:lnTo>
                  <a:lnTo>
                    <a:pt x="428667" y="72793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55514" y="6075284"/>
            <a:ext cx="2349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0" dirty="0">
                <a:latin typeface="Lucida Sans Unicode"/>
                <a:cs typeface="Lucida Sans Unicode"/>
              </a:rPr>
              <a:t>D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18559" y="8493753"/>
            <a:ext cx="7111365" cy="514350"/>
            <a:chOff x="1518559" y="8493753"/>
            <a:chExt cx="7111365" cy="514350"/>
          </a:xfrm>
        </p:grpSpPr>
        <p:sp>
          <p:nvSpPr>
            <p:cNvPr id="21" name="object 21"/>
            <p:cNvSpPr/>
            <p:nvPr/>
          </p:nvSpPr>
          <p:spPr>
            <a:xfrm>
              <a:off x="1524909" y="8500104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72176" y="0"/>
                  </a:moveTo>
                  <a:lnTo>
                    <a:pt x="229285" y="0"/>
                  </a:lnTo>
                  <a:lnTo>
                    <a:pt x="186895" y="7279"/>
                  </a:lnTo>
                  <a:lnTo>
                    <a:pt x="146014" y="21838"/>
                  </a:lnTo>
                  <a:lnTo>
                    <a:pt x="107645" y="43676"/>
                  </a:lnTo>
                  <a:lnTo>
                    <a:pt x="72794" y="72793"/>
                  </a:lnTo>
                  <a:lnTo>
                    <a:pt x="43676" y="107644"/>
                  </a:lnTo>
                  <a:lnTo>
                    <a:pt x="21838" y="146013"/>
                  </a:lnTo>
                  <a:lnTo>
                    <a:pt x="7279" y="186895"/>
                  </a:lnTo>
                  <a:lnTo>
                    <a:pt x="0" y="229284"/>
                  </a:lnTo>
                  <a:lnTo>
                    <a:pt x="0" y="272175"/>
                  </a:lnTo>
                  <a:lnTo>
                    <a:pt x="7279" y="314565"/>
                  </a:lnTo>
                  <a:lnTo>
                    <a:pt x="21838" y="355446"/>
                  </a:lnTo>
                  <a:lnTo>
                    <a:pt x="43676" y="393815"/>
                  </a:lnTo>
                  <a:lnTo>
                    <a:pt x="72794" y="428666"/>
                  </a:lnTo>
                  <a:lnTo>
                    <a:pt x="107645" y="457784"/>
                  </a:lnTo>
                  <a:lnTo>
                    <a:pt x="146014" y="479622"/>
                  </a:lnTo>
                  <a:lnTo>
                    <a:pt x="186895" y="494181"/>
                  </a:lnTo>
                  <a:lnTo>
                    <a:pt x="229285" y="501460"/>
                  </a:lnTo>
                  <a:lnTo>
                    <a:pt x="272176" y="501460"/>
                  </a:lnTo>
                  <a:lnTo>
                    <a:pt x="314566" y="494181"/>
                  </a:lnTo>
                  <a:lnTo>
                    <a:pt x="355447" y="479622"/>
                  </a:lnTo>
                  <a:lnTo>
                    <a:pt x="393816" y="457784"/>
                  </a:lnTo>
                  <a:lnTo>
                    <a:pt x="428667" y="428666"/>
                  </a:lnTo>
                  <a:lnTo>
                    <a:pt x="457784" y="393815"/>
                  </a:lnTo>
                  <a:lnTo>
                    <a:pt x="479623" y="355446"/>
                  </a:lnTo>
                  <a:lnTo>
                    <a:pt x="494181" y="314565"/>
                  </a:lnTo>
                  <a:lnTo>
                    <a:pt x="501461" y="272175"/>
                  </a:lnTo>
                  <a:lnTo>
                    <a:pt x="501461" y="229284"/>
                  </a:lnTo>
                  <a:lnTo>
                    <a:pt x="494181" y="186895"/>
                  </a:lnTo>
                  <a:lnTo>
                    <a:pt x="479623" y="146013"/>
                  </a:lnTo>
                  <a:lnTo>
                    <a:pt x="457784" y="107644"/>
                  </a:lnTo>
                  <a:lnTo>
                    <a:pt x="428667" y="72793"/>
                  </a:lnTo>
                  <a:lnTo>
                    <a:pt x="393816" y="43676"/>
                  </a:lnTo>
                  <a:lnTo>
                    <a:pt x="355447" y="21838"/>
                  </a:lnTo>
                  <a:lnTo>
                    <a:pt x="314566" y="7279"/>
                  </a:lnTo>
                  <a:lnTo>
                    <a:pt x="272176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24909" y="8500103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428667" y="72793"/>
                  </a:moveTo>
                  <a:lnTo>
                    <a:pt x="457784" y="107644"/>
                  </a:lnTo>
                  <a:lnTo>
                    <a:pt x="479623" y="146013"/>
                  </a:lnTo>
                  <a:lnTo>
                    <a:pt x="494181" y="186895"/>
                  </a:lnTo>
                  <a:lnTo>
                    <a:pt x="501461" y="229284"/>
                  </a:lnTo>
                  <a:lnTo>
                    <a:pt x="501461" y="272176"/>
                  </a:lnTo>
                  <a:lnTo>
                    <a:pt x="494181" y="314565"/>
                  </a:lnTo>
                  <a:lnTo>
                    <a:pt x="479623" y="355447"/>
                  </a:lnTo>
                  <a:lnTo>
                    <a:pt x="457784" y="393815"/>
                  </a:lnTo>
                  <a:lnTo>
                    <a:pt x="428667" y="428667"/>
                  </a:lnTo>
                  <a:lnTo>
                    <a:pt x="393816" y="457784"/>
                  </a:lnTo>
                  <a:lnTo>
                    <a:pt x="355447" y="479622"/>
                  </a:lnTo>
                  <a:lnTo>
                    <a:pt x="314565" y="494181"/>
                  </a:lnTo>
                  <a:lnTo>
                    <a:pt x="272176" y="501460"/>
                  </a:lnTo>
                  <a:lnTo>
                    <a:pt x="229284" y="501460"/>
                  </a:lnTo>
                  <a:lnTo>
                    <a:pt x="186895" y="494181"/>
                  </a:lnTo>
                  <a:lnTo>
                    <a:pt x="146013" y="479622"/>
                  </a:lnTo>
                  <a:lnTo>
                    <a:pt x="107645" y="457784"/>
                  </a:lnTo>
                  <a:lnTo>
                    <a:pt x="72793" y="428667"/>
                  </a:lnTo>
                  <a:lnTo>
                    <a:pt x="43676" y="393815"/>
                  </a:lnTo>
                  <a:lnTo>
                    <a:pt x="21838" y="355447"/>
                  </a:lnTo>
                  <a:lnTo>
                    <a:pt x="7279" y="314565"/>
                  </a:lnTo>
                  <a:lnTo>
                    <a:pt x="0" y="272176"/>
                  </a:lnTo>
                  <a:lnTo>
                    <a:pt x="0" y="229284"/>
                  </a:lnTo>
                  <a:lnTo>
                    <a:pt x="7279" y="186895"/>
                  </a:lnTo>
                  <a:lnTo>
                    <a:pt x="21838" y="146013"/>
                  </a:lnTo>
                  <a:lnTo>
                    <a:pt x="43676" y="107644"/>
                  </a:lnTo>
                  <a:lnTo>
                    <a:pt x="72793" y="72793"/>
                  </a:lnTo>
                  <a:lnTo>
                    <a:pt x="107645" y="43676"/>
                  </a:lnTo>
                  <a:lnTo>
                    <a:pt x="146013" y="21838"/>
                  </a:lnTo>
                  <a:lnTo>
                    <a:pt x="186895" y="7279"/>
                  </a:lnTo>
                  <a:lnTo>
                    <a:pt x="229284" y="0"/>
                  </a:lnTo>
                  <a:lnTo>
                    <a:pt x="272176" y="0"/>
                  </a:lnTo>
                  <a:lnTo>
                    <a:pt x="314565" y="7279"/>
                  </a:lnTo>
                  <a:lnTo>
                    <a:pt x="355447" y="21838"/>
                  </a:lnTo>
                  <a:lnTo>
                    <a:pt x="393816" y="43676"/>
                  </a:lnTo>
                  <a:lnTo>
                    <a:pt x="428667" y="72793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21971" y="8500104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72176" y="0"/>
                  </a:moveTo>
                  <a:lnTo>
                    <a:pt x="229284" y="0"/>
                  </a:lnTo>
                  <a:lnTo>
                    <a:pt x="186895" y="7279"/>
                  </a:lnTo>
                  <a:lnTo>
                    <a:pt x="146013" y="21838"/>
                  </a:lnTo>
                  <a:lnTo>
                    <a:pt x="107644" y="43676"/>
                  </a:lnTo>
                  <a:lnTo>
                    <a:pt x="72793" y="72793"/>
                  </a:lnTo>
                  <a:lnTo>
                    <a:pt x="43676" y="107644"/>
                  </a:lnTo>
                  <a:lnTo>
                    <a:pt x="21838" y="146013"/>
                  </a:lnTo>
                  <a:lnTo>
                    <a:pt x="7279" y="186895"/>
                  </a:lnTo>
                  <a:lnTo>
                    <a:pt x="0" y="229284"/>
                  </a:lnTo>
                  <a:lnTo>
                    <a:pt x="0" y="272175"/>
                  </a:lnTo>
                  <a:lnTo>
                    <a:pt x="7279" y="314565"/>
                  </a:lnTo>
                  <a:lnTo>
                    <a:pt x="21838" y="355446"/>
                  </a:lnTo>
                  <a:lnTo>
                    <a:pt x="43676" y="393815"/>
                  </a:lnTo>
                  <a:lnTo>
                    <a:pt x="72793" y="428666"/>
                  </a:lnTo>
                  <a:lnTo>
                    <a:pt x="107644" y="457784"/>
                  </a:lnTo>
                  <a:lnTo>
                    <a:pt x="146013" y="479622"/>
                  </a:lnTo>
                  <a:lnTo>
                    <a:pt x="186895" y="494181"/>
                  </a:lnTo>
                  <a:lnTo>
                    <a:pt x="229284" y="501460"/>
                  </a:lnTo>
                  <a:lnTo>
                    <a:pt x="272176" y="501460"/>
                  </a:lnTo>
                  <a:lnTo>
                    <a:pt x="314565" y="494181"/>
                  </a:lnTo>
                  <a:lnTo>
                    <a:pt x="355447" y="479622"/>
                  </a:lnTo>
                  <a:lnTo>
                    <a:pt x="393816" y="457784"/>
                  </a:lnTo>
                  <a:lnTo>
                    <a:pt x="428667" y="428666"/>
                  </a:lnTo>
                  <a:lnTo>
                    <a:pt x="457785" y="393815"/>
                  </a:lnTo>
                  <a:lnTo>
                    <a:pt x="479623" y="355446"/>
                  </a:lnTo>
                  <a:lnTo>
                    <a:pt x="494182" y="314565"/>
                  </a:lnTo>
                  <a:lnTo>
                    <a:pt x="501461" y="272175"/>
                  </a:lnTo>
                  <a:lnTo>
                    <a:pt x="501461" y="229284"/>
                  </a:lnTo>
                  <a:lnTo>
                    <a:pt x="494182" y="186895"/>
                  </a:lnTo>
                  <a:lnTo>
                    <a:pt x="479623" y="146013"/>
                  </a:lnTo>
                  <a:lnTo>
                    <a:pt x="457785" y="107644"/>
                  </a:lnTo>
                  <a:lnTo>
                    <a:pt x="428667" y="72793"/>
                  </a:lnTo>
                  <a:lnTo>
                    <a:pt x="393816" y="43676"/>
                  </a:lnTo>
                  <a:lnTo>
                    <a:pt x="355447" y="21838"/>
                  </a:lnTo>
                  <a:lnTo>
                    <a:pt x="314565" y="7279"/>
                  </a:lnTo>
                  <a:lnTo>
                    <a:pt x="272176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121971" y="8500103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428667" y="72793"/>
                  </a:moveTo>
                  <a:lnTo>
                    <a:pt x="457784" y="107644"/>
                  </a:lnTo>
                  <a:lnTo>
                    <a:pt x="479623" y="146013"/>
                  </a:lnTo>
                  <a:lnTo>
                    <a:pt x="494181" y="186895"/>
                  </a:lnTo>
                  <a:lnTo>
                    <a:pt x="501461" y="229284"/>
                  </a:lnTo>
                  <a:lnTo>
                    <a:pt x="501461" y="272176"/>
                  </a:lnTo>
                  <a:lnTo>
                    <a:pt x="494181" y="314565"/>
                  </a:lnTo>
                  <a:lnTo>
                    <a:pt x="479623" y="355447"/>
                  </a:lnTo>
                  <a:lnTo>
                    <a:pt x="457784" y="393815"/>
                  </a:lnTo>
                  <a:lnTo>
                    <a:pt x="428667" y="428667"/>
                  </a:lnTo>
                  <a:lnTo>
                    <a:pt x="393816" y="457784"/>
                  </a:lnTo>
                  <a:lnTo>
                    <a:pt x="355447" y="479622"/>
                  </a:lnTo>
                  <a:lnTo>
                    <a:pt x="314565" y="494181"/>
                  </a:lnTo>
                  <a:lnTo>
                    <a:pt x="272176" y="501460"/>
                  </a:lnTo>
                  <a:lnTo>
                    <a:pt x="229284" y="501460"/>
                  </a:lnTo>
                  <a:lnTo>
                    <a:pt x="186895" y="494181"/>
                  </a:lnTo>
                  <a:lnTo>
                    <a:pt x="146013" y="479622"/>
                  </a:lnTo>
                  <a:lnTo>
                    <a:pt x="107645" y="457784"/>
                  </a:lnTo>
                  <a:lnTo>
                    <a:pt x="72793" y="428667"/>
                  </a:lnTo>
                  <a:lnTo>
                    <a:pt x="43676" y="393815"/>
                  </a:lnTo>
                  <a:lnTo>
                    <a:pt x="21838" y="355447"/>
                  </a:lnTo>
                  <a:lnTo>
                    <a:pt x="7279" y="314565"/>
                  </a:lnTo>
                  <a:lnTo>
                    <a:pt x="0" y="272176"/>
                  </a:lnTo>
                  <a:lnTo>
                    <a:pt x="0" y="229284"/>
                  </a:lnTo>
                  <a:lnTo>
                    <a:pt x="7279" y="186895"/>
                  </a:lnTo>
                  <a:lnTo>
                    <a:pt x="21838" y="146013"/>
                  </a:lnTo>
                  <a:lnTo>
                    <a:pt x="43676" y="107644"/>
                  </a:lnTo>
                  <a:lnTo>
                    <a:pt x="72793" y="72793"/>
                  </a:lnTo>
                  <a:lnTo>
                    <a:pt x="107645" y="43676"/>
                  </a:lnTo>
                  <a:lnTo>
                    <a:pt x="146013" y="21838"/>
                  </a:lnTo>
                  <a:lnTo>
                    <a:pt x="186895" y="7279"/>
                  </a:lnTo>
                  <a:lnTo>
                    <a:pt x="229284" y="0"/>
                  </a:lnTo>
                  <a:lnTo>
                    <a:pt x="272176" y="0"/>
                  </a:lnTo>
                  <a:lnTo>
                    <a:pt x="314565" y="7279"/>
                  </a:lnTo>
                  <a:lnTo>
                    <a:pt x="355447" y="21838"/>
                  </a:lnTo>
                  <a:lnTo>
                    <a:pt x="393816" y="43676"/>
                  </a:lnTo>
                  <a:lnTo>
                    <a:pt x="428667" y="72793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284456" y="8533997"/>
            <a:ext cx="1771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0" dirty="0">
                <a:latin typeface="Lucida Sans Unicode"/>
                <a:cs typeface="Lucida Sans Unicode"/>
              </a:rPr>
              <a:t>E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375019" y="6045359"/>
            <a:ext cx="7111365" cy="2962910"/>
            <a:chOff x="4375019" y="6045359"/>
            <a:chExt cx="7111365" cy="2962910"/>
          </a:xfrm>
        </p:grpSpPr>
        <p:sp>
          <p:nvSpPr>
            <p:cNvPr id="27" name="object 27"/>
            <p:cNvSpPr/>
            <p:nvPr/>
          </p:nvSpPr>
          <p:spPr>
            <a:xfrm>
              <a:off x="10978431" y="8500103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72175" y="0"/>
                  </a:moveTo>
                  <a:lnTo>
                    <a:pt x="229284" y="0"/>
                  </a:lnTo>
                  <a:lnTo>
                    <a:pt x="186895" y="7279"/>
                  </a:lnTo>
                  <a:lnTo>
                    <a:pt x="146013" y="21838"/>
                  </a:lnTo>
                  <a:lnTo>
                    <a:pt x="107644" y="43676"/>
                  </a:lnTo>
                  <a:lnTo>
                    <a:pt x="72793" y="72793"/>
                  </a:lnTo>
                  <a:lnTo>
                    <a:pt x="43676" y="107644"/>
                  </a:lnTo>
                  <a:lnTo>
                    <a:pt x="21838" y="146013"/>
                  </a:lnTo>
                  <a:lnTo>
                    <a:pt x="7279" y="186895"/>
                  </a:lnTo>
                  <a:lnTo>
                    <a:pt x="0" y="229284"/>
                  </a:lnTo>
                  <a:lnTo>
                    <a:pt x="0" y="272175"/>
                  </a:lnTo>
                  <a:lnTo>
                    <a:pt x="7279" y="314565"/>
                  </a:lnTo>
                  <a:lnTo>
                    <a:pt x="21838" y="355446"/>
                  </a:lnTo>
                  <a:lnTo>
                    <a:pt x="43676" y="393815"/>
                  </a:lnTo>
                  <a:lnTo>
                    <a:pt x="72793" y="428666"/>
                  </a:lnTo>
                  <a:lnTo>
                    <a:pt x="107644" y="457784"/>
                  </a:lnTo>
                  <a:lnTo>
                    <a:pt x="146013" y="479622"/>
                  </a:lnTo>
                  <a:lnTo>
                    <a:pt x="186895" y="494181"/>
                  </a:lnTo>
                  <a:lnTo>
                    <a:pt x="229284" y="501460"/>
                  </a:lnTo>
                  <a:lnTo>
                    <a:pt x="272175" y="501460"/>
                  </a:lnTo>
                  <a:lnTo>
                    <a:pt x="314565" y="494181"/>
                  </a:lnTo>
                  <a:lnTo>
                    <a:pt x="355446" y="479622"/>
                  </a:lnTo>
                  <a:lnTo>
                    <a:pt x="393815" y="457784"/>
                  </a:lnTo>
                  <a:lnTo>
                    <a:pt x="428666" y="428666"/>
                  </a:lnTo>
                  <a:lnTo>
                    <a:pt x="457784" y="393815"/>
                  </a:lnTo>
                  <a:lnTo>
                    <a:pt x="479622" y="355446"/>
                  </a:lnTo>
                  <a:lnTo>
                    <a:pt x="494181" y="314565"/>
                  </a:lnTo>
                  <a:lnTo>
                    <a:pt x="501461" y="272175"/>
                  </a:lnTo>
                  <a:lnTo>
                    <a:pt x="501461" y="229284"/>
                  </a:lnTo>
                  <a:lnTo>
                    <a:pt x="494181" y="186895"/>
                  </a:lnTo>
                  <a:lnTo>
                    <a:pt x="479622" y="146013"/>
                  </a:lnTo>
                  <a:lnTo>
                    <a:pt x="457784" y="107644"/>
                  </a:lnTo>
                  <a:lnTo>
                    <a:pt x="428666" y="72793"/>
                  </a:lnTo>
                  <a:lnTo>
                    <a:pt x="393815" y="43676"/>
                  </a:lnTo>
                  <a:lnTo>
                    <a:pt x="355446" y="21838"/>
                  </a:lnTo>
                  <a:lnTo>
                    <a:pt x="314565" y="7279"/>
                  </a:lnTo>
                  <a:lnTo>
                    <a:pt x="272175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978431" y="8500103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428667" y="72793"/>
                  </a:moveTo>
                  <a:lnTo>
                    <a:pt x="457784" y="107644"/>
                  </a:lnTo>
                  <a:lnTo>
                    <a:pt x="479623" y="146013"/>
                  </a:lnTo>
                  <a:lnTo>
                    <a:pt x="494181" y="186895"/>
                  </a:lnTo>
                  <a:lnTo>
                    <a:pt x="501461" y="229284"/>
                  </a:lnTo>
                  <a:lnTo>
                    <a:pt x="501461" y="272176"/>
                  </a:lnTo>
                  <a:lnTo>
                    <a:pt x="494181" y="314565"/>
                  </a:lnTo>
                  <a:lnTo>
                    <a:pt x="479623" y="355447"/>
                  </a:lnTo>
                  <a:lnTo>
                    <a:pt x="457784" y="393815"/>
                  </a:lnTo>
                  <a:lnTo>
                    <a:pt x="428667" y="428667"/>
                  </a:lnTo>
                  <a:lnTo>
                    <a:pt x="393816" y="457784"/>
                  </a:lnTo>
                  <a:lnTo>
                    <a:pt x="355447" y="479622"/>
                  </a:lnTo>
                  <a:lnTo>
                    <a:pt x="314565" y="494181"/>
                  </a:lnTo>
                  <a:lnTo>
                    <a:pt x="272176" y="501460"/>
                  </a:lnTo>
                  <a:lnTo>
                    <a:pt x="229284" y="501460"/>
                  </a:lnTo>
                  <a:lnTo>
                    <a:pt x="186895" y="494181"/>
                  </a:lnTo>
                  <a:lnTo>
                    <a:pt x="146013" y="479622"/>
                  </a:lnTo>
                  <a:lnTo>
                    <a:pt x="107645" y="457784"/>
                  </a:lnTo>
                  <a:lnTo>
                    <a:pt x="72793" y="428667"/>
                  </a:lnTo>
                  <a:lnTo>
                    <a:pt x="43676" y="393815"/>
                  </a:lnTo>
                  <a:lnTo>
                    <a:pt x="21838" y="355447"/>
                  </a:lnTo>
                  <a:lnTo>
                    <a:pt x="7279" y="314565"/>
                  </a:lnTo>
                  <a:lnTo>
                    <a:pt x="0" y="272176"/>
                  </a:lnTo>
                  <a:lnTo>
                    <a:pt x="0" y="229284"/>
                  </a:lnTo>
                  <a:lnTo>
                    <a:pt x="7279" y="186895"/>
                  </a:lnTo>
                  <a:lnTo>
                    <a:pt x="21838" y="146013"/>
                  </a:lnTo>
                  <a:lnTo>
                    <a:pt x="43676" y="107644"/>
                  </a:lnTo>
                  <a:lnTo>
                    <a:pt x="72793" y="72793"/>
                  </a:lnTo>
                  <a:lnTo>
                    <a:pt x="107645" y="43676"/>
                  </a:lnTo>
                  <a:lnTo>
                    <a:pt x="146013" y="21838"/>
                  </a:lnTo>
                  <a:lnTo>
                    <a:pt x="186895" y="7279"/>
                  </a:lnTo>
                  <a:lnTo>
                    <a:pt x="229284" y="0"/>
                  </a:lnTo>
                  <a:lnTo>
                    <a:pt x="272176" y="0"/>
                  </a:lnTo>
                  <a:lnTo>
                    <a:pt x="314565" y="7279"/>
                  </a:lnTo>
                  <a:lnTo>
                    <a:pt x="355447" y="21838"/>
                  </a:lnTo>
                  <a:lnTo>
                    <a:pt x="393816" y="43676"/>
                  </a:lnTo>
                  <a:lnTo>
                    <a:pt x="428667" y="72793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81369" y="6051708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72176" y="0"/>
                  </a:moveTo>
                  <a:lnTo>
                    <a:pt x="229284" y="0"/>
                  </a:lnTo>
                  <a:lnTo>
                    <a:pt x="186895" y="7279"/>
                  </a:lnTo>
                  <a:lnTo>
                    <a:pt x="146013" y="21838"/>
                  </a:lnTo>
                  <a:lnTo>
                    <a:pt x="107644" y="43676"/>
                  </a:lnTo>
                  <a:lnTo>
                    <a:pt x="72793" y="72793"/>
                  </a:lnTo>
                  <a:lnTo>
                    <a:pt x="43676" y="107644"/>
                  </a:lnTo>
                  <a:lnTo>
                    <a:pt x="21838" y="146013"/>
                  </a:lnTo>
                  <a:lnTo>
                    <a:pt x="7279" y="186895"/>
                  </a:lnTo>
                  <a:lnTo>
                    <a:pt x="0" y="229284"/>
                  </a:lnTo>
                  <a:lnTo>
                    <a:pt x="0" y="272176"/>
                  </a:lnTo>
                  <a:lnTo>
                    <a:pt x="7279" y="314565"/>
                  </a:lnTo>
                  <a:lnTo>
                    <a:pt x="21838" y="355446"/>
                  </a:lnTo>
                  <a:lnTo>
                    <a:pt x="43676" y="393815"/>
                  </a:lnTo>
                  <a:lnTo>
                    <a:pt x="72793" y="428666"/>
                  </a:lnTo>
                  <a:lnTo>
                    <a:pt x="107644" y="457784"/>
                  </a:lnTo>
                  <a:lnTo>
                    <a:pt x="146013" y="479622"/>
                  </a:lnTo>
                  <a:lnTo>
                    <a:pt x="186895" y="494181"/>
                  </a:lnTo>
                  <a:lnTo>
                    <a:pt x="229284" y="501461"/>
                  </a:lnTo>
                  <a:lnTo>
                    <a:pt x="272176" y="501461"/>
                  </a:lnTo>
                  <a:lnTo>
                    <a:pt x="314565" y="494181"/>
                  </a:lnTo>
                  <a:lnTo>
                    <a:pt x="355447" y="479622"/>
                  </a:lnTo>
                  <a:lnTo>
                    <a:pt x="393816" y="457784"/>
                  </a:lnTo>
                  <a:lnTo>
                    <a:pt x="428667" y="428666"/>
                  </a:lnTo>
                  <a:lnTo>
                    <a:pt x="457785" y="393815"/>
                  </a:lnTo>
                  <a:lnTo>
                    <a:pt x="479623" y="355446"/>
                  </a:lnTo>
                  <a:lnTo>
                    <a:pt x="494182" y="314565"/>
                  </a:lnTo>
                  <a:lnTo>
                    <a:pt x="501461" y="272176"/>
                  </a:lnTo>
                  <a:lnTo>
                    <a:pt x="501461" y="229284"/>
                  </a:lnTo>
                  <a:lnTo>
                    <a:pt x="494182" y="186895"/>
                  </a:lnTo>
                  <a:lnTo>
                    <a:pt x="479623" y="146013"/>
                  </a:lnTo>
                  <a:lnTo>
                    <a:pt x="457785" y="107644"/>
                  </a:lnTo>
                  <a:lnTo>
                    <a:pt x="428667" y="72793"/>
                  </a:lnTo>
                  <a:lnTo>
                    <a:pt x="393816" y="43676"/>
                  </a:lnTo>
                  <a:lnTo>
                    <a:pt x="355447" y="21838"/>
                  </a:lnTo>
                  <a:lnTo>
                    <a:pt x="314565" y="7279"/>
                  </a:lnTo>
                  <a:lnTo>
                    <a:pt x="272176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81369" y="6051709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428667" y="72793"/>
                  </a:moveTo>
                  <a:lnTo>
                    <a:pt x="457784" y="107644"/>
                  </a:lnTo>
                  <a:lnTo>
                    <a:pt x="479623" y="146013"/>
                  </a:lnTo>
                  <a:lnTo>
                    <a:pt x="494181" y="186895"/>
                  </a:lnTo>
                  <a:lnTo>
                    <a:pt x="501461" y="229284"/>
                  </a:lnTo>
                  <a:lnTo>
                    <a:pt x="501461" y="272176"/>
                  </a:lnTo>
                  <a:lnTo>
                    <a:pt x="494181" y="314565"/>
                  </a:lnTo>
                  <a:lnTo>
                    <a:pt x="479623" y="355447"/>
                  </a:lnTo>
                  <a:lnTo>
                    <a:pt x="457784" y="393815"/>
                  </a:lnTo>
                  <a:lnTo>
                    <a:pt x="428667" y="428667"/>
                  </a:lnTo>
                  <a:lnTo>
                    <a:pt x="393816" y="457784"/>
                  </a:lnTo>
                  <a:lnTo>
                    <a:pt x="355447" y="479622"/>
                  </a:lnTo>
                  <a:lnTo>
                    <a:pt x="314565" y="494181"/>
                  </a:lnTo>
                  <a:lnTo>
                    <a:pt x="272176" y="501460"/>
                  </a:lnTo>
                  <a:lnTo>
                    <a:pt x="229284" y="501460"/>
                  </a:lnTo>
                  <a:lnTo>
                    <a:pt x="186895" y="494181"/>
                  </a:lnTo>
                  <a:lnTo>
                    <a:pt x="146013" y="479622"/>
                  </a:lnTo>
                  <a:lnTo>
                    <a:pt x="107645" y="457784"/>
                  </a:lnTo>
                  <a:lnTo>
                    <a:pt x="72793" y="428667"/>
                  </a:lnTo>
                  <a:lnTo>
                    <a:pt x="43676" y="393815"/>
                  </a:lnTo>
                  <a:lnTo>
                    <a:pt x="21838" y="355447"/>
                  </a:lnTo>
                  <a:lnTo>
                    <a:pt x="7279" y="314565"/>
                  </a:lnTo>
                  <a:lnTo>
                    <a:pt x="0" y="272176"/>
                  </a:lnTo>
                  <a:lnTo>
                    <a:pt x="0" y="229284"/>
                  </a:lnTo>
                  <a:lnTo>
                    <a:pt x="7279" y="186895"/>
                  </a:lnTo>
                  <a:lnTo>
                    <a:pt x="21838" y="146013"/>
                  </a:lnTo>
                  <a:lnTo>
                    <a:pt x="43676" y="107644"/>
                  </a:lnTo>
                  <a:lnTo>
                    <a:pt x="72793" y="72793"/>
                  </a:lnTo>
                  <a:lnTo>
                    <a:pt x="107645" y="43676"/>
                  </a:lnTo>
                  <a:lnTo>
                    <a:pt x="146013" y="21838"/>
                  </a:lnTo>
                  <a:lnTo>
                    <a:pt x="186895" y="7279"/>
                  </a:lnTo>
                  <a:lnTo>
                    <a:pt x="229284" y="0"/>
                  </a:lnTo>
                  <a:lnTo>
                    <a:pt x="272176" y="0"/>
                  </a:lnTo>
                  <a:lnTo>
                    <a:pt x="314565" y="7279"/>
                  </a:lnTo>
                  <a:lnTo>
                    <a:pt x="355447" y="21838"/>
                  </a:lnTo>
                  <a:lnTo>
                    <a:pt x="393816" y="43676"/>
                  </a:lnTo>
                  <a:lnTo>
                    <a:pt x="428667" y="72793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539244" y="6085603"/>
            <a:ext cx="1860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0" dirty="0">
                <a:latin typeface="Lucida Sans Unicode"/>
                <a:cs typeface="Lucida Sans Unicode"/>
              </a:rPr>
              <a:t>B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952628" y="6218619"/>
            <a:ext cx="9080500" cy="2616200"/>
            <a:chOff x="1952628" y="6218619"/>
            <a:chExt cx="9080500" cy="2616200"/>
          </a:xfrm>
        </p:grpSpPr>
        <p:sp>
          <p:nvSpPr>
            <p:cNvPr id="33" name="object 33"/>
            <p:cNvSpPr/>
            <p:nvPr/>
          </p:nvSpPr>
          <p:spPr>
            <a:xfrm>
              <a:off x="1971678" y="6539884"/>
              <a:ext cx="2383790" cy="2043430"/>
            </a:xfrm>
            <a:custGeom>
              <a:avLst/>
              <a:gdLst/>
              <a:ahLst/>
              <a:cxnLst/>
              <a:rect l="l" t="t" r="r" b="b"/>
              <a:pathLst>
                <a:path w="2383790" h="2043429">
                  <a:moveTo>
                    <a:pt x="2383402" y="0"/>
                  </a:moveTo>
                  <a:lnTo>
                    <a:pt x="2368938" y="12397"/>
                  </a:lnTo>
                  <a:lnTo>
                    <a:pt x="0" y="2042916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254248" y="6470458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830" y="0"/>
                  </a:moveTo>
                  <a:lnTo>
                    <a:pt x="0" y="45457"/>
                  </a:lnTo>
                  <a:lnTo>
                    <a:pt x="86368" y="81823"/>
                  </a:lnTo>
                  <a:lnTo>
                    <a:pt x="109098" y="172739"/>
                  </a:lnTo>
                  <a:lnTo>
                    <a:pt x="181830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96727" y="6302439"/>
              <a:ext cx="3118485" cy="0"/>
            </a:xfrm>
            <a:custGeom>
              <a:avLst/>
              <a:gdLst/>
              <a:ahLst/>
              <a:cxnLst/>
              <a:rect l="l" t="t" r="r" b="b"/>
              <a:pathLst>
                <a:path w="3118484">
                  <a:moveTo>
                    <a:pt x="0" y="0"/>
                  </a:moveTo>
                  <a:lnTo>
                    <a:pt x="0" y="0"/>
                  </a:lnTo>
                  <a:lnTo>
                    <a:pt x="3067182" y="0"/>
                  </a:lnTo>
                  <a:lnTo>
                    <a:pt x="3117984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890047" y="6218619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39">
                  <a:moveTo>
                    <a:pt x="167640" y="0"/>
                  </a:moveTo>
                  <a:lnTo>
                    <a:pt x="0" y="83820"/>
                  </a:lnTo>
                  <a:lnTo>
                    <a:pt x="167640" y="167639"/>
                  </a:lnTo>
                  <a:lnTo>
                    <a:pt x="125730" y="83820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32100" y="6667066"/>
              <a:ext cx="0" cy="1826260"/>
            </a:xfrm>
            <a:custGeom>
              <a:avLst/>
              <a:gdLst/>
              <a:ahLst/>
              <a:cxnLst/>
              <a:rect l="l" t="t" r="r" b="b"/>
              <a:pathLst>
                <a:path h="1826259">
                  <a:moveTo>
                    <a:pt x="0" y="0"/>
                  </a:moveTo>
                  <a:lnTo>
                    <a:pt x="0" y="0"/>
                  </a:lnTo>
                  <a:lnTo>
                    <a:pt x="0" y="1775590"/>
                  </a:lnTo>
                  <a:lnTo>
                    <a:pt x="0" y="1825777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48280" y="6560386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83820" y="0"/>
                  </a:moveTo>
                  <a:lnTo>
                    <a:pt x="0" y="167639"/>
                  </a:lnTo>
                  <a:lnTo>
                    <a:pt x="83820" y="125729"/>
                  </a:lnTo>
                  <a:lnTo>
                    <a:pt x="167639" y="167639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33587" y="8750833"/>
              <a:ext cx="2233930" cy="0"/>
            </a:xfrm>
            <a:custGeom>
              <a:avLst/>
              <a:gdLst/>
              <a:ahLst/>
              <a:cxnLst/>
              <a:rect l="l" t="t" r="r" b="b"/>
              <a:pathLst>
                <a:path w="2233929">
                  <a:moveTo>
                    <a:pt x="2233842" y="0"/>
                  </a:moveTo>
                  <a:lnTo>
                    <a:pt x="2233842" y="0"/>
                  </a:lnTo>
                  <a:lnTo>
                    <a:pt x="50336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06469" y="8667013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0" y="0"/>
                  </a:moveTo>
                  <a:lnTo>
                    <a:pt x="41910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848169" y="6443865"/>
              <a:ext cx="3219450" cy="2107565"/>
            </a:xfrm>
            <a:custGeom>
              <a:avLst/>
              <a:gdLst/>
              <a:ahLst/>
              <a:cxnLst/>
              <a:rect l="l" t="t" r="r" b="b"/>
              <a:pathLst>
                <a:path w="3219450" h="2107565">
                  <a:moveTo>
                    <a:pt x="0" y="0"/>
                  </a:moveTo>
                  <a:lnTo>
                    <a:pt x="3203337" y="2096730"/>
                  </a:lnTo>
                  <a:lnTo>
                    <a:pt x="3219297" y="2107177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970556" y="8447525"/>
              <a:ext cx="186690" cy="162560"/>
            </a:xfrm>
            <a:custGeom>
              <a:avLst/>
              <a:gdLst/>
              <a:ahLst/>
              <a:cxnLst/>
              <a:rect l="l" t="t" r="r" b="b"/>
              <a:pathLst>
                <a:path w="186690" h="162559">
                  <a:moveTo>
                    <a:pt x="91808" y="0"/>
                  </a:moveTo>
                  <a:lnTo>
                    <a:pt x="80970" y="93085"/>
                  </a:lnTo>
                  <a:lnTo>
                    <a:pt x="0" y="140265"/>
                  </a:lnTo>
                  <a:lnTo>
                    <a:pt x="186169" y="161942"/>
                  </a:lnTo>
                  <a:lnTo>
                    <a:pt x="91808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372702" y="6667066"/>
              <a:ext cx="0" cy="1826260"/>
            </a:xfrm>
            <a:custGeom>
              <a:avLst/>
              <a:gdLst/>
              <a:ahLst/>
              <a:cxnLst/>
              <a:rect l="l" t="t" r="r" b="b"/>
              <a:pathLst>
                <a:path h="1826259">
                  <a:moveTo>
                    <a:pt x="0" y="0"/>
                  </a:moveTo>
                  <a:lnTo>
                    <a:pt x="0" y="0"/>
                  </a:lnTo>
                  <a:lnTo>
                    <a:pt x="0" y="1775590"/>
                  </a:lnTo>
                  <a:lnTo>
                    <a:pt x="0" y="1825777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88882" y="6560386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83820" y="0"/>
                  </a:moveTo>
                  <a:lnTo>
                    <a:pt x="0" y="167639"/>
                  </a:lnTo>
                  <a:lnTo>
                    <a:pt x="83820" y="125729"/>
                  </a:lnTo>
                  <a:lnTo>
                    <a:pt x="167639" y="167639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937447" y="6443793"/>
              <a:ext cx="3219450" cy="2107565"/>
            </a:xfrm>
            <a:custGeom>
              <a:avLst/>
              <a:gdLst/>
              <a:ahLst/>
              <a:cxnLst/>
              <a:rect l="l" t="t" r="r" b="b"/>
              <a:pathLst>
                <a:path w="3219450" h="2107565">
                  <a:moveTo>
                    <a:pt x="0" y="2107177"/>
                  </a:moveTo>
                  <a:lnTo>
                    <a:pt x="15939" y="2096744"/>
                  </a:lnTo>
                  <a:lnTo>
                    <a:pt x="3219297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848188" y="8447453"/>
              <a:ext cx="186690" cy="162560"/>
            </a:xfrm>
            <a:custGeom>
              <a:avLst/>
              <a:gdLst/>
              <a:ahLst/>
              <a:cxnLst/>
              <a:rect l="l" t="t" r="r" b="b"/>
              <a:pathLst>
                <a:path w="186689" h="162559">
                  <a:moveTo>
                    <a:pt x="94361" y="0"/>
                  </a:moveTo>
                  <a:lnTo>
                    <a:pt x="0" y="161941"/>
                  </a:lnTo>
                  <a:lnTo>
                    <a:pt x="186169" y="140264"/>
                  </a:lnTo>
                  <a:lnTo>
                    <a:pt x="105199" y="93084"/>
                  </a:lnTo>
                  <a:lnTo>
                    <a:pt x="94361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568719" y="6470454"/>
              <a:ext cx="2383790" cy="2043430"/>
            </a:xfrm>
            <a:custGeom>
              <a:avLst/>
              <a:gdLst/>
              <a:ahLst/>
              <a:cxnLst/>
              <a:rect l="l" t="t" r="r" b="b"/>
              <a:pathLst>
                <a:path w="2383790" h="2043429">
                  <a:moveTo>
                    <a:pt x="0" y="0"/>
                  </a:moveTo>
                  <a:lnTo>
                    <a:pt x="2368933" y="2030515"/>
                  </a:lnTo>
                  <a:lnTo>
                    <a:pt x="2383402" y="2042916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851288" y="8410057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099" y="0"/>
                  </a:moveTo>
                  <a:lnTo>
                    <a:pt x="86370" y="90915"/>
                  </a:lnTo>
                  <a:lnTo>
                    <a:pt x="0" y="127281"/>
                  </a:lnTo>
                  <a:lnTo>
                    <a:pt x="181832" y="172739"/>
                  </a:lnTo>
                  <a:lnTo>
                    <a:pt x="109099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630649" y="8750833"/>
              <a:ext cx="2233930" cy="0"/>
            </a:xfrm>
            <a:custGeom>
              <a:avLst/>
              <a:gdLst/>
              <a:ahLst/>
              <a:cxnLst/>
              <a:rect l="l" t="t" r="r" b="b"/>
              <a:pathLst>
                <a:path w="2233929">
                  <a:moveTo>
                    <a:pt x="0" y="0"/>
                  </a:moveTo>
                  <a:lnTo>
                    <a:pt x="0" y="0"/>
                  </a:lnTo>
                  <a:lnTo>
                    <a:pt x="2214792" y="0"/>
                  </a:lnTo>
                  <a:lnTo>
                    <a:pt x="2233842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803532" y="8667013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10" y="83820"/>
                  </a:lnTo>
                  <a:lnTo>
                    <a:pt x="0" y="167640"/>
                  </a:lnTo>
                  <a:lnTo>
                    <a:pt x="167640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890047" y="8750833"/>
              <a:ext cx="3118485" cy="0"/>
            </a:xfrm>
            <a:custGeom>
              <a:avLst/>
              <a:gdLst/>
              <a:ahLst/>
              <a:cxnLst/>
              <a:rect l="l" t="t" r="r" b="b"/>
              <a:pathLst>
                <a:path w="3118484">
                  <a:moveTo>
                    <a:pt x="0" y="0"/>
                  </a:moveTo>
                  <a:lnTo>
                    <a:pt x="0" y="0"/>
                  </a:lnTo>
                  <a:lnTo>
                    <a:pt x="3098934" y="0"/>
                  </a:lnTo>
                  <a:lnTo>
                    <a:pt x="3117984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947071" y="8667013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10" y="83820"/>
                  </a:lnTo>
                  <a:lnTo>
                    <a:pt x="0" y="167640"/>
                  </a:lnTo>
                  <a:lnTo>
                    <a:pt x="167640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560268" y="5603036"/>
            <a:ext cx="3892550" cy="271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45"/>
              </a:lnSpc>
              <a:tabLst>
                <a:tab pos="3747135" algn="l"/>
              </a:tabLst>
            </a:pP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1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677888" y="9151556"/>
            <a:ext cx="9639935" cy="271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45"/>
              </a:lnSpc>
              <a:tabLst>
                <a:tab pos="2882265" algn="l"/>
                <a:tab pos="6629400" algn="l"/>
                <a:tab pos="9494520" algn="l"/>
              </a:tabLst>
            </a:pP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0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1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2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96999" y="8532863"/>
            <a:ext cx="14878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2065" algn="l"/>
              </a:tabLst>
            </a:pPr>
            <a:r>
              <a:rPr sz="1800" b="1" spc="-10" dirty="0">
                <a:latin typeface="Tahoma"/>
                <a:cs typeface="Tahoma"/>
              </a:rPr>
              <a:t>source</a:t>
            </a:r>
            <a:r>
              <a:rPr sz="1800" b="1" dirty="0">
                <a:latin typeface="Tahoma"/>
                <a:cs typeface="Tahoma"/>
              </a:rPr>
              <a:t>	</a:t>
            </a:r>
            <a:r>
              <a:rPr sz="2200" spc="-50" dirty="0">
                <a:latin typeface="Lucida Sans Unicode"/>
                <a:cs typeface="Lucida Sans Unicode"/>
              </a:rPr>
              <a:t>A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141561" y="8531163"/>
            <a:ext cx="10598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8005" algn="l"/>
              </a:tabLst>
            </a:pPr>
            <a:r>
              <a:rPr sz="3300" spc="-75" baseline="1262" dirty="0">
                <a:latin typeface="Lucida Sans Unicode"/>
                <a:cs typeface="Lucida Sans Unicode"/>
              </a:rPr>
              <a:t>F</a:t>
            </a:r>
            <a:r>
              <a:rPr sz="3300" baseline="1262" dirty="0">
                <a:latin typeface="Lucida Sans Unicode"/>
                <a:cs typeface="Lucida Sans Unicode"/>
              </a:rPr>
              <a:t>	</a:t>
            </a:r>
            <a:r>
              <a:rPr sz="1800" b="1" spc="-20" dirty="0">
                <a:latin typeface="Tahoma"/>
                <a:cs typeface="Tahoma"/>
              </a:rPr>
              <a:t>sink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374109" y="5600700"/>
            <a:ext cx="4521200" cy="311785"/>
          </a:xfrm>
          <a:custGeom>
            <a:avLst/>
            <a:gdLst/>
            <a:ahLst/>
            <a:cxnLst/>
            <a:rect l="l" t="t" r="r" b="b"/>
            <a:pathLst>
              <a:path w="4521200" h="311785">
                <a:moveTo>
                  <a:pt x="4520869" y="0"/>
                </a:moveTo>
                <a:lnTo>
                  <a:pt x="0" y="0"/>
                </a:lnTo>
                <a:lnTo>
                  <a:pt x="0" y="311226"/>
                </a:lnTo>
                <a:lnTo>
                  <a:pt x="4520869" y="311226"/>
                </a:lnTo>
                <a:lnTo>
                  <a:pt x="4520869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07318" y="9086774"/>
            <a:ext cx="10280015" cy="311785"/>
          </a:xfrm>
          <a:custGeom>
            <a:avLst/>
            <a:gdLst/>
            <a:ahLst/>
            <a:cxnLst/>
            <a:rect l="l" t="t" r="r" b="b"/>
            <a:pathLst>
              <a:path w="10280015" h="311784">
                <a:moveTo>
                  <a:pt x="10279833" y="0"/>
                </a:moveTo>
                <a:lnTo>
                  <a:pt x="0" y="0"/>
                </a:lnTo>
                <a:lnTo>
                  <a:pt x="0" y="311226"/>
                </a:lnTo>
                <a:lnTo>
                  <a:pt x="10279833" y="311226"/>
                </a:lnTo>
                <a:lnTo>
                  <a:pt x="10279833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3575" algn="l"/>
              </a:tabLst>
            </a:pPr>
            <a:r>
              <a:rPr dirty="0"/>
              <a:t>Shortest</a:t>
            </a:r>
            <a:r>
              <a:rPr spc="-10" dirty="0"/>
              <a:t> </a:t>
            </a:r>
            <a:r>
              <a:rPr dirty="0"/>
              <a:t>augmenting</a:t>
            </a:r>
            <a:r>
              <a:rPr spc="-10" dirty="0"/>
              <a:t> </a:t>
            </a:r>
            <a:r>
              <a:rPr spc="50" dirty="0"/>
              <a:t>path:</a:t>
            </a:r>
            <a:r>
              <a:rPr dirty="0"/>
              <a:t>	</a:t>
            </a:r>
            <a:r>
              <a:rPr spc="-1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11315065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  <a:tabLst>
                <a:tab pos="836294" algn="l"/>
              </a:tabLst>
            </a:pP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digraph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 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source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its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level</a:t>
            </a:r>
            <a:r>
              <a:rPr sz="24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graph</a:t>
            </a:r>
            <a:r>
              <a:rPr sz="24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defined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by: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spc="-50" dirty="0">
                <a:latin typeface="Lucida Sans Unicode"/>
                <a:cs typeface="Lucida Sans Unicode"/>
              </a:rPr>
              <a:t>ℓ</a:t>
            </a:r>
            <a:r>
              <a:rPr sz="2400" spc="-50" dirty="0">
                <a:latin typeface="Times New Roman"/>
                <a:cs typeface="Times New Roman"/>
              </a:rPr>
              <a:t>(</a:t>
            </a:r>
            <a:r>
              <a:rPr sz="2400" i="1" spc="-50" dirty="0">
                <a:latin typeface="Times New Roman"/>
                <a:cs typeface="Times New Roman"/>
              </a:rPr>
              <a:t>v</a:t>
            </a:r>
            <a:r>
              <a:rPr sz="2400" spc="-45" dirty="0">
                <a:latin typeface="Times New Roman"/>
                <a:cs typeface="Times New Roman"/>
              </a:rPr>
              <a:t>) = </a:t>
            </a:r>
            <a:r>
              <a:rPr sz="2400" dirty="0">
                <a:latin typeface="Lucida Sans Unicode"/>
                <a:cs typeface="Lucida Sans Unicode"/>
              </a:rPr>
              <a:t>number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edges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i="1" spc="-245" dirty="0">
                <a:latin typeface="Times New Roman"/>
                <a:cs typeface="Times New Roman"/>
              </a:rPr>
              <a:t>s</a:t>
            </a:r>
            <a:r>
              <a:rPr sz="2400" spc="-245" dirty="0">
                <a:latin typeface="Cambria"/>
                <a:cs typeface="Cambria"/>
              </a:rPr>
              <a:t>↝</a:t>
            </a:r>
            <a:r>
              <a:rPr sz="2400" i="1" spc="-245" dirty="0">
                <a:latin typeface="Times New Roman"/>
                <a:cs typeface="Times New Roman"/>
              </a:rPr>
              <a:t>v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path.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baseline="-19097" dirty="0">
                <a:latin typeface="Times New Roman"/>
                <a:cs typeface="Times New Roman"/>
              </a:rPr>
              <a:t>G</a:t>
            </a:r>
            <a:r>
              <a:rPr sz="2400" i="1" spc="270" baseline="-19097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= 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spc="-1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baseline="-19097" dirty="0">
                <a:latin typeface="Times New Roman"/>
                <a:cs typeface="Times New Roman"/>
              </a:rPr>
              <a:t>G</a:t>
            </a:r>
            <a:r>
              <a:rPr sz="2400" spc="65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subgraph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contains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only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those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spc="-1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spc="-1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  <a:p>
            <a:pPr marL="622300">
              <a:lnSpc>
                <a:spcPct val="100000"/>
              </a:lnSpc>
              <a:spcBef>
                <a:spcPts val="630"/>
              </a:spcBef>
            </a:pP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ℓ</a:t>
            </a:r>
            <a:r>
              <a:rPr sz="2400" spc="-50" dirty="0">
                <a:latin typeface="Times New Roman"/>
                <a:cs typeface="Times New Roman"/>
              </a:rPr>
              <a:t>(</a:t>
            </a:r>
            <a:r>
              <a:rPr sz="2400" i="1" spc="-50" dirty="0">
                <a:latin typeface="Times New Roman"/>
                <a:cs typeface="Times New Roman"/>
              </a:rPr>
              <a:t>w</a:t>
            </a:r>
            <a:r>
              <a:rPr sz="2400" spc="-50" dirty="0">
                <a:latin typeface="Times New Roman"/>
                <a:cs typeface="Times New Roman"/>
              </a:rPr>
              <a:t>)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ℓ</a:t>
            </a:r>
            <a:r>
              <a:rPr sz="2400" spc="-50" dirty="0">
                <a:latin typeface="Times New Roman"/>
                <a:cs typeface="Times New Roman"/>
              </a:rPr>
              <a:t>(</a:t>
            </a:r>
            <a:r>
              <a:rPr sz="2400" i="1" spc="-50" dirty="0">
                <a:latin typeface="Times New Roman"/>
                <a:cs typeface="Times New Roman"/>
              </a:rPr>
              <a:t>v</a:t>
            </a:r>
            <a:r>
              <a:rPr sz="2400" spc="-50" dirty="0">
                <a:latin typeface="Times New Roman"/>
                <a:cs typeface="Times New Roman"/>
              </a:rPr>
              <a:t>)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1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4234179"/>
            <a:ext cx="20377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Key</a:t>
            </a:r>
            <a:r>
              <a:rPr sz="2400" spc="7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property.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9318" y="4234179"/>
            <a:ext cx="781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spc="-204" dirty="0">
                <a:latin typeface="Times New Roman"/>
                <a:cs typeface="Times New Roman"/>
              </a:rPr>
              <a:t>s</a:t>
            </a:r>
            <a:r>
              <a:rPr sz="2400" spc="-204" dirty="0">
                <a:latin typeface="Cambria"/>
                <a:cs typeface="Cambria"/>
              </a:rPr>
              <a:t>↝</a:t>
            </a:r>
            <a:r>
              <a:rPr sz="2400" i="1" spc="-204" dirty="0">
                <a:latin typeface="Times New Roman"/>
                <a:cs typeface="Times New Roman"/>
              </a:rPr>
              <a:t>v</a:t>
            </a:r>
            <a:r>
              <a:rPr sz="2400" i="1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spc="-204" dirty="0">
                <a:latin typeface="Times New Roman"/>
                <a:cs typeface="Times New Roman"/>
              </a:rPr>
              <a:t>s</a:t>
            </a:r>
            <a:r>
              <a:rPr sz="2400" spc="-204" dirty="0">
                <a:latin typeface="Cambria"/>
                <a:cs typeface="Cambria"/>
              </a:rPr>
              <a:t>↝</a:t>
            </a:r>
            <a:r>
              <a:rPr sz="2400" i="1" spc="-204" dirty="0">
                <a:latin typeface="Times New Roman"/>
                <a:cs typeface="Times New Roman"/>
              </a:rPr>
              <a:t>v</a:t>
            </a:r>
            <a:r>
              <a:rPr sz="2400" i="1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latin typeface="Times New Roman"/>
                <a:cs typeface="Times New Roman"/>
              </a:rPr>
              <a:t>G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98600" y="7012979"/>
            <a:ext cx="1716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level</a:t>
            </a:r>
            <a:r>
              <a:rPr sz="1800" b="1" spc="16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graph</a:t>
            </a:r>
            <a:r>
              <a:rPr sz="1800" b="1" spc="155" dirty="0">
                <a:latin typeface="Tahoma"/>
                <a:cs typeface="Tahoma"/>
              </a:rPr>
              <a:t> </a:t>
            </a:r>
            <a:r>
              <a:rPr sz="1800" b="1" spc="-35" dirty="0">
                <a:latin typeface="Tahoma"/>
                <a:cs typeface="Tahoma"/>
              </a:rPr>
              <a:t>L</a:t>
            </a:r>
            <a:r>
              <a:rPr sz="1800" b="1" spc="-52" baseline="-6944" dirty="0">
                <a:latin typeface="Tahoma"/>
                <a:cs typeface="Tahoma"/>
              </a:rPr>
              <a:t>G</a:t>
            </a:r>
            <a:endParaRPr sz="1800" baseline="-6944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88792" y="6818670"/>
            <a:ext cx="6805930" cy="2130425"/>
            <a:chOff x="3188792" y="6818670"/>
            <a:chExt cx="6805930" cy="2130425"/>
          </a:xfrm>
        </p:grpSpPr>
        <p:sp>
          <p:nvSpPr>
            <p:cNvPr id="8" name="object 8"/>
            <p:cNvSpPr/>
            <p:nvPr/>
          </p:nvSpPr>
          <p:spPr>
            <a:xfrm>
              <a:off x="5508320" y="7020175"/>
              <a:ext cx="2289810" cy="0"/>
            </a:xfrm>
            <a:custGeom>
              <a:avLst/>
              <a:gdLst/>
              <a:ahLst/>
              <a:cxnLst/>
              <a:rect l="l" t="t" r="r" b="b"/>
              <a:pathLst>
                <a:path w="2289809">
                  <a:moveTo>
                    <a:pt x="2289680" y="0"/>
                  </a:moveTo>
                  <a:lnTo>
                    <a:pt x="2270630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37040" y="6936355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10" y="83819"/>
                  </a:lnTo>
                  <a:lnTo>
                    <a:pt x="0" y="167639"/>
                  </a:lnTo>
                  <a:lnTo>
                    <a:pt x="167640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27728" y="7018243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59">
                  <a:moveTo>
                    <a:pt x="2423622" y="1546473"/>
                  </a:moveTo>
                  <a:lnTo>
                    <a:pt x="2407563" y="1536226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54873" y="8461265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90175" y="0"/>
                  </a:moveTo>
                  <a:lnTo>
                    <a:pt x="80417" y="93204"/>
                  </a:lnTo>
                  <a:lnTo>
                    <a:pt x="0" y="141321"/>
                  </a:lnTo>
                  <a:lnTo>
                    <a:pt x="186409" y="160835"/>
                  </a:lnTo>
                  <a:lnTo>
                    <a:pt x="90175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70780" y="7216735"/>
              <a:ext cx="1788795" cy="1544320"/>
            </a:xfrm>
            <a:custGeom>
              <a:avLst/>
              <a:gdLst/>
              <a:ahLst/>
              <a:cxnLst/>
              <a:rect l="l" t="t" r="r" b="b"/>
              <a:pathLst>
                <a:path w="1788795" h="1544320">
                  <a:moveTo>
                    <a:pt x="1788608" y="0"/>
                  </a:moveTo>
                  <a:lnTo>
                    <a:pt x="1774187" y="12448"/>
                  </a:lnTo>
                  <a:lnTo>
                    <a:pt x="0" y="1544026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58472" y="7147025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669" y="0"/>
                  </a:moveTo>
                  <a:lnTo>
                    <a:pt x="0" y="46095"/>
                  </a:lnTo>
                  <a:lnTo>
                    <a:pt x="86497" y="82158"/>
                  </a:lnTo>
                  <a:lnTo>
                    <a:pt x="109545" y="172994"/>
                  </a:lnTo>
                  <a:lnTo>
                    <a:pt x="18166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74011" y="8796081"/>
              <a:ext cx="1777364" cy="635"/>
            </a:xfrm>
            <a:custGeom>
              <a:avLst/>
              <a:gdLst/>
              <a:ahLst/>
              <a:cxnLst/>
              <a:rect l="l" t="t" r="r" b="b"/>
              <a:pathLst>
                <a:path w="1777365" h="634">
                  <a:moveTo>
                    <a:pt x="1776976" y="0"/>
                  </a:moveTo>
                  <a:lnTo>
                    <a:pt x="1757926" y="0"/>
                  </a:lnTo>
                  <a:lnTo>
                    <a:pt x="0" y="14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790027" y="871226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10" y="83819"/>
                  </a:lnTo>
                  <a:lnTo>
                    <a:pt x="1" y="167640"/>
                  </a:lnTo>
                  <a:lnTo>
                    <a:pt x="167637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54493" y="6942113"/>
              <a:ext cx="1859280" cy="1597660"/>
            </a:xfrm>
            <a:custGeom>
              <a:avLst/>
              <a:gdLst/>
              <a:ahLst/>
              <a:cxnLst/>
              <a:rect l="l" t="t" r="r" b="b"/>
              <a:pathLst>
                <a:path w="1859279" h="1597659">
                  <a:moveTo>
                    <a:pt x="1858904" y="1597401"/>
                  </a:moveTo>
                  <a:lnTo>
                    <a:pt x="1844455" y="1584985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812534" y="8436212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9" y="0"/>
                  </a:moveTo>
                  <a:lnTo>
                    <a:pt x="86415" y="90886"/>
                  </a:lnTo>
                  <a:lnTo>
                    <a:pt x="0" y="127144"/>
                  </a:lnTo>
                  <a:lnTo>
                    <a:pt x="181773" y="172830"/>
                  </a:lnTo>
                  <a:lnTo>
                    <a:pt x="10925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56100" y="8796082"/>
              <a:ext cx="1562100" cy="0"/>
            </a:xfrm>
            <a:custGeom>
              <a:avLst/>
              <a:gdLst/>
              <a:ahLst/>
              <a:cxnLst/>
              <a:rect l="l" t="t" r="r" b="b"/>
              <a:pathLst>
                <a:path w="1562100">
                  <a:moveTo>
                    <a:pt x="1561972" y="0"/>
                  </a:moveTo>
                  <a:lnTo>
                    <a:pt x="1542922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57113" y="871226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0" y="0"/>
                  </a:moveTo>
                  <a:lnTo>
                    <a:pt x="41910" y="83819"/>
                  </a:lnTo>
                  <a:lnTo>
                    <a:pt x="0" y="167639"/>
                  </a:lnTo>
                  <a:lnTo>
                    <a:pt x="167639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59425" y="8796081"/>
              <a:ext cx="2433955" cy="0"/>
            </a:xfrm>
            <a:custGeom>
              <a:avLst/>
              <a:gdLst/>
              <a:ahLst/>
              <a:cxnLst/>
              <a:rect l="l" t="t" r="r" b="b"/>
              <a:pathLst>
                <a:path w="2433954">
                  <a:moveTo>
                    <a:pt x="2433734" y="1"/>
                  </a:moveTo>
                  <a:lnTo>
                    <a:pt x="2414684" y="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32199" y="871226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39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44265" y="85814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44266" y="85814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27642" y="68250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27642" y="68250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95142" y="85814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95142" y="85814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316067" y="8584586"/>
            <a:ext cx="11938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i="1" spc="-50" dirty="0">
                <a:latin typeface="Times New Roman"/>
                <a:cs typeface="Times New Roman"/>
              </a:rPr>
              <a:t>s</a:t>
            </a:r>
            <a:endParaRPr sz="19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921293" y="8575061"/>
            <a:ext cx="2423160" cy="374015"/>
            <a:chOff x="7921293" y="8575061"/>
            <a:chExt cx="2423160" cy="374015"/>
          </a:xfrm>
        </p:grpSpPr>
        <p:sp>
          <p:nvSpPr>
            <p:cNvPr id="30" name="object 30"/>
            <p:cNvSpPr/>
            <p:nvPr/>
          </p:nvSpPr>
          <p:spPr>
            <a:xfrm>
              <a:off x="7927642" y="85814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927643" y="85814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976766" y="85814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976765" y="85814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111123" y="8593317"/>
            <a:ext cx="9271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i="1" spc="-50" dirty="0">
                <a:latin typeface="Times New Roman"/>
                <a:cs typeface="Times New Roman"/>
              </a:rPr>
              <a:t>t</a:t>
            </a:r>
            <a:endParaRPr sz="19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237916" y="6818670"/>
            <a:ext cx="374015" cy="374015"/>
            <a:chOff x="5237916" y="6818670"/>
            <a:chExt cx="374015" cy="374015"/>
          </a:xfrm>
        </p:grpSpPr>
        <p:sp>
          <p:nvSpPr>
            <p:cNvPr id="36" name="object 36"/>
            <p:cNvSpPr/>
            <p:nvPr/>
          </p:nvSpPr>
          <p:spPr>
            <a:xfrm>
              <a:off x="5244265" y="68250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244266" y="68250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941929" y="9114790"/>
            <a:ext cx="605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0" dirty="0">
                <a:latin typeface="Times New Roman"/>
                <a:cs typeface="Times New Roman"/>
              </a:rPr>
              <a:t>ℓ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40" dirty="0">
                <a:latin typeface="Tahoma"/>
                <a:cs typeface="Tahoma"/>
              </a:rPr>
              <a:t> </a:t>
            </a:r>
            <a:r>
              <a:rPr sz="1800" b="1" spc="-50" dirty="0"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  <p:sp>
        <p:nvSpPr>
          <p:cNvPr id="39" name="object 39"/>
          <p:cNvSpPr txBox="1"/>
          <p:nvPr/>
        </p:nvSpPr>
        <p:spPr>
          <a:xfrm>
            <a:off x="5113629" y="9114790"/>
            <a:ext cx="605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0" dirty="0">
                <a:latin typeface="Times New Roman"/>
                <a:cs typeface="Times New Roman"/>
              </a:rPr>
              <a:t>ℓ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40" dirty="0">
                <a:latin typeface="Tahoma"/>
                <a:cs typeface="Tahoma"/>
              </a:rPr>
              <a:t> </a:t>
            </a:r>
            <a:r>
              <a:rPr sz="1800" b="1" spc="-5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831429" y="9114790"/>
            <a:ext cx="605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0" dirty="0">
                <a:latin typeface="Times New Roman"/>
                <a:cs typeface="Times New Roman"/>
              </a:rPr>
              <a:t>ℓ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40" dirty="0">
                <a:latin typeface="Tahoma"/>
                <a:cs typeface="Tahoma"/>
              </a:rPr>
              <a:t> </a:t>
            </a:r>
            <a:r>
              <a:rPr sz="1800" b="1" spc="-50" dirty="0"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812629" y="9114790"/>
            <a:ext cx="605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0" dirty="0">
                <a:latin typeface="Times New Roman"/>
                <a:cs typeface="Times New Roman"/>
              </a:rPr>
              <a:t>ℓ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40" dirty="0">
                <a:latin typeface="Tahoma"/>
                <a:cs typeface="Tahoma"/>
              </a:rPr>
              <a:t> </a:t>
            </a:r>
            <a:r>
              <a:rPr sz="1800" b="1" spc="-50" dirty="0"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3575" algn="l"/>
              </a:tabLst>
            </a:pPr>
            <a:r>
              <a:rPr dirty="0"/>
              <a:t>Shortest</a:t>
            </a:r>
            <a:r>
              <a:rPr spc="-10" dirty="0"/>
              <a:t> </a:t>
            </a:r>
            <a:r>
              <a:rPr dirty="0"/>
              <a:t>augmenting</a:t>
            </a:r>
            <a:r>
              <a:rPr spc="-10" dirty="0"/>
              <a:t> </a:t>
            </a:r>
            <a:r>
              <a:rPr spc="50" dirty="0"/>
              <a:t>path:</a:t>
            </a:r>
            <a:r>
              <a:rPr dirty="0"/>
              <a:t>	</a:t>
            </a:r>
            <a:r>
              <a:rPr spc="-10" dirty="0"/>
              <a:t>analysis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94050" y="7334250"/>
            <a:ext cx="7155815" cy="2291080"/>
            <a:chOff x="3194050" y="7334250"/>
            <a:chExt cx="7155815" cy="2291080"/>
          </a:xfrm>
        </p:grpSpPr>
        <p:sp>
          <p:nvSpPr>
            <p:cNvPr id="4" name="object 4"/>
            <p:cNvSpPr/>
            <p:nvPr/>
          </p:nvSpPr>
          <p:spPr>
            <a:xfrm>
              <a:off x="8327951" y="9334500"/>
              <a:ext cx="1802130" cy="271780"/>
            </a:xfrm>
            <a:custGeom>
              <a:avLst/>
              <a:gdLst/>
              <a:ahLst/>
              <a:cxnLst/>
              <a:rect l="l" t="t" r="r" b="b"/>
              <a:pathLst>
                <a:path w="1802129" h="271779">
                  <a:moveTo>
                    <a:pt x="1801741" y="0"/>
                  </a:moveTo>
                  <a:lnTo>
                    <a:pt x="1650190" y="71822"/>
                  </a:lnTo>
                  <a:lnTo>
                    <a:pt x="1248684" y="203963"/>
                  </a:lnTo>
                  <a:lnTo>
                    <a:pt x="676945" y="271434"/>
                  </a:lnTo>
                  <a:lnTo>
                    <a:pt x="14692" y="149246"/>
                  </a:lnTo>
                  <a:lnTo>
                    <a:pt x="0" y="143159"/>
                  </a:lnTo>
                </a:path>
              </a:pathLst>
            </a:custGeom>
            <a:ln w="31750">
              <a:solidFill>
                <a:srgbClr val="A3443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42300" y="9430710"/>
              <a:ext cx="161925" cy="133985"/>
            </a:xfrm>
            <a:custGeom>
              <a:avLst/>
              <a:gdLst/>
              <a:ahLst/>
              <a:cxnLst/>
              <a:rect l="l" t="t" r="r" b="b"/>
              <a:pathLst>
                <a:path w="161925" h="133984">
                  <a:moveTo>
                    <a:pt x="161462" y="0"/>
                  </a:moveTo>
                  <a:lnTo>
                    <a:pt x="0" y="11467"/>
                  </a:lnTo>
                  <a:lnTo>
                    <a:pt x="106051" y="133756"/>
                  </a:lnTo>
                  <a:lnTo>
                    <a:pt x="100317" y="53025"/>
                  </a:lnTo>
                  <a:lnTo>
                    <a:pt x="161462" y="0"/>
                  </a:lnTo>
                  <a:close/>
                </a:path>
              </a:pathLst>
            </a:custGeom>
            <a:solidFill>
              <a:srgbClr val="A344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29529" y="9309100"/>
              <a:ext cx="1802130" cy="271780"/>
            </a:xfrm>
            <a:custGeom>
              <a:avLst/>
              <a:gdLst/>
              <a:ahLst/>
              <a:cxnLst/>
              <a:rect l="l" t="t" r="r" b="b"/>
              <a:pathLst>
                <a:path w="1802129" h="271779">
                  <a:moveTo>
                    <a:pt x="1801741" y="0"/>
                  </a:moveTo>
                  <a:lnTo>
                    <a:pt x="1650190" y="71822"/>
                  </a:lnTo>
                  <a:lnTo>
                    <a:pt x="1248684" y="203963"/>
                  </a:lnTo>
                  <a:lnTo>
                    <a:pt x="676945" y="271434"/>
                  </a:lnTo>
                  <a:lnTo>
                    <a:pt x="14692" y="149246"/>
                  </a:lnTo>
                  <a:lnTo>
                    <a:pt x="0" y="143159"/>
                  </a:lnTo>
                </a:path>
              </a:pathLst>
            </a:custGeom>
            <a:ln w="31750">
              <a:solidFill>
                <a:srgbClr val="A3443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43877" y="9405310"/>
              <a:ext cx="161925" cy="133985"/>
            </a:xfrm>
            <a:custGeom>
              <a:avLst/>
              <a:gdLst/>
              <a:ahLst/>
              <a:cxnLst/>
              <a:rect l="l" t="t" r="r" b="b"/>
              <a:pathLst>
                <a:path w="161925" h="133984">
                  <a:moveTo>
                    <a:pt x="161461" y="0"/>
                  </a:moveTo>
                  <a:lnTo>
                    <a:pt x="0" y="11467"/>
                  </a:lnTo>
                  <a:lnTo>
                    <a:pt x="106051" y="133756"/>
                  </a:lnTo>
                  <a:lnTo>
                    <a:pt x="100317" y="53025"/>
                  </a:lnTo>
                  <a:lnTo>
                    <a:pt x="161461" y="0"/>
                  </a:lnTo>
                  <a:close/>
                </a:path>
              </a:pathLst>
            </a:custGeom>
            <a:solidFill>
              <a:srgbClr val="A344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75028" y="7529159"/>
              <a:ext cx="2435860" cy="1554480"/>
            </a:xfrm>
            <a:custGeom>
              <a:avLst/>
              <a:gdLst/>
              <a:ahLst/>
              <a:cxnLst/>
              <a:rect l="l" t="t" r="r" b="b"/>
              <a:pathLst>
                <a:path w="2435859" h="1554479">
                  <a:moveTo>
                    <a:pt x="0" y="1553989"/>
                  </a:moveTo>
                  <a:lnTo>
                    <a:pt x="13382" y="1545450"/>
                  </a:lnTo>
                  <a:lnTo>
                    <a:pt x="2435399" y="0"/>
                  </a:lnTo>
                </a:path>
              </a:pathLst>
            </a:custGeom>
            <a:ln w="31750">
              <a:solidFill>
                <a:srgbClr val="CBCBC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96873" y="8994114"/>
              <a:ext cx="161290" cy="139065"/>
            </a:xfrm>
            <a:custGeom>
              <a:avLst/>
              <a:gdLst/>
              <a:ahLst/>
              <a:cxnLst/>
              <a:rect l="l" t="t" r="r" b="b"/>
              <a:pathLst>
                <a:path w="161289" h="139065">
                  <a:moveTo>
                    <a:pt x="83111" y="0"/>
                  </a:moveTo>
                  <a:lnTo>
                    <a:pt x="0" y="138902"/>
                  </a:lnTo>
                  <a:lnTo>
                    <a:pt x="160989" y="122050"/>
                  </a:lnTo>
                  <a:lnTo>
                    <a:pt x="91537" y="80494"/>
                  </a:lnTo>
                  <a:lnTo>
                    <a:pt x="8311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13577" y="7535754"/>
              <a:ext cx="2289810" cy="0"/>
            </a:xfrm>
            <a:custGeom>
              <a:avLst/>
              <a:gdLst/>
              <a:ahLst/>
              <a:cxnLst/>
              <a:rect l="l" t="t" r="r" b="b"/>
              <a:pathLst>
                <a:path w="2289809">
                  <a:moveTo>
                    <a:pt x="2289680" y="0"/>
                  </a:moveTo>
                  <a:lnTo>
                    <a:pt x="2270630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42298" y="7451934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32986" y="7533822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59">
                  <a:moveTo>
                    <a:pt x="2423622" y="1546475"/>
                  </a:moveTo>
                  <a:lnTo>
                    <a:pt x="2407563" y="153622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60132" y="8976846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90173" y="0"/>
                  </a:moveTo>
                  <a:lnTo>
                    <a:pt x="80417" y="93204"/>
                  </a:lnTo>
                  <a:lnTo>
                    <a:pt x="0" y="141321"/>
                  </a:lnTo>
                  <a:lnTo>
                    <a:pt x="186408" y="160835"/>
                  </a:lnTo>
                  <a:lnTo>
                    <a:pt x="90173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76039" y="7732315"/>
              <a:ext cx="1788795" cy="1544320"/>
            </a:xfrm>
            <a:custGeom>
              <a:avLst/>
              <a:gdLst/>
              <a:ahLst/>
              <a:cxnLst/>
              <a:rect l="l" t="t" r="r" b="b"/>
              <a:pathLst>
                <a:path w="1788795" h="1544320">
                  <a:moveTo>
                    <a:pt x="1788608" y="0"/>
                  </a:moveTo>
                  <a:lnTo>
                    <a:pt x="1774187" y="12448"/>
                  </a:lnTo>
                  <a:lnTo>
                    <a:pt x="0" y="1544027"/>
                  </a:lnTo>
                </a:path>
              </a:pathLst>
            </a:custGeom>
            <a:ln w="380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63730" y="7662604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670" y="0"/>
                  </a:moveTo>
                  <a:lnTo>
                    <a:pt x="0" y="46097"/>
                  </a:lnTo>
                  <a:lnTo>
                    <a:pt x="86497" y="82158"/>
                  </a:lnTo>
                  <a:lnTo>
                    <a:pt x="109545" y="172994"/>
                  </a:lnTo>
                  <a:lnTo>
                    <a:pt x="18167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79268" y="9311661"/>
              <a:ext cx="1777364" cy="635"/>
            </a:xfrm>
            <a:custGeom>
              <a:avLst/>
              <a:gdLst/>
              <a:ahLst/>
              <a:cxnLst/>
              <a:rect l="l" t="t" r="r" b="b"/>
              <a:pathLst>
                <a:path w="1777365" h="634">
                  <a:moveTo>
                    <a:pt x="1776977" y="0"/>
                  </a:moveTo>
                  <a:lnTo>
                    <a:pt x="1757927" y="0"/>
                  </a:lnTo>
                  <a:lnTo>
                    <a:pt x="0" y="14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795286" y="922784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19"/>
                  </a:lnTo>
                  <a:lnTo>
                    <a:pt x="1" y="167640"/>
                  </a:lnTo>
                  <a:lnTo>
                    <a:pt x="167637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59752" y="7457691"/>
              <a:ext cx="1859280" cy="1597660"/>
            </a:xfrm>
            <a:custGeom>
              <a:avLst/>
              <a:gdLst/>
              <a:ahLst/>
              <a:cxnLst/>
              <a:rect l="l" t="t" r="r" b="b"/>
              <a:pathLst>
                <a:path w="1859279" h="1597659">
                  <a:moveTo>
                    <a:pt x="1858904" y="1597402"/>
                  </a:moveTo>
                  <a:lnTo>
                    <a:pt x="1844455" y="1584987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817793" y="8951791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8" y="0"/>
                  </a:moveTo>
                  <a:lnTo>
                    <a:pt x="86414" y="90887"/>
                  </a:lnTo>
                  <a:lnTo>
                    <a:pt x="0" y="127144"/>
                  </a:lnTo>
                  <a:lnTo>
                    <a:pt x="181773" y="172830"/>
                  </a:lnTo>
                  <a:lnTo>
                    <a:pt x="10925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1358" y="9311662"/>
              <a:ext cx="1562100" cy="0"/>
            </a:xfrm>
            <a:custGeom>
              <a:avLst/>
              <a:gdLst/>
              <a:ahLst/>
              <a:cxnLst/>
              <a:rect l="l" t="t" r="r" b="b"/>
              <a:pathLst>
                <a:path w="1562100">
                  <a:moveTo>
                    <a:pt x="1561972" y="0"/>
                  </a:moveTo>
                  <a:lnTo>
                    <a:pt x="1542922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62371" y="922784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0" y="0"/>
                  </a:moveTo>
                  <a:lnTo>
                    <a:pt x="41910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34925" y="7681031"/>
              <a:ext cx="635" cy="1303655"/>
            </a:xfrm>
            <a:custGeom>
              <a:avLst/>
              <a:gdLst/>
              <a:ahLst/>
              <a:cxnLst/>
              <a:rect l="l" t="t" r="r" b="b"/>
              <a:pathLst>
                <a:path w="635" h="1303654">
                  <a:moveTo>
                    <a:pt x="127" y="1303326"/>
                  </a:moveTo>
                  <a:lnTo>
                    <a:pt x="126" y="1287451"/>
                  </a:lnTo>
                  <a:lnTo>
                    <a:pt x="0" y="0"/>
                  </a:lnTo>
                </a:path>
              </a:pathLst>
            </a:custGeom>
            <a:ln w="31750">
              <a:solidFill>
                <a:srgbClr val="CBCBC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2658" y="8932294"/>
              <a:ext cx="144772" cy="14477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118297" y="7711393"/>
              <a:ext cx="635" cy="1269365"/>
            </a:xfrm>
            <a:custGeom>
              <a:avLst/>
              <a:gdLst/>
              <a:ahLst/>
              <a:cxnLst/>
              <a:rect l="l" t="t" r="r" b="b"/>
              <a:pathLst>
                <a:path w="634" h="1269365">
                  <a:moveTo>
                    <a:pt x="112" y="1269297"/>
                  </a:moveTo>
                  <a:lnTo>
                    <a:pt x="110" y="1253422"/>
                  </a:lnTo>
                  <a:lnTo>
                    <a:pt x="0" y="0"/>
                  </a:lnTo>
                </a:path>
              </a:pathLst>
            </a:custGeom>
            <a:ln w="31750">
              <a:solidFill>
                <a:srgbClr val="CBCBC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6015" y="8928627"/>
              <a:ext cx="144773" cy="14477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249523" y="9096992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8" y="361036"/>
                  </a:lnTo>
                  <a:lnTo>
                    <a:pt x="226311" y="355161"/>
                  </a:lnTo>
                  <a:lnTo>
                    <a:pt x="269671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49524" y="9096992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932900" y="73406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932900" y="73406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00400" y="9096992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7" y="361036"/>
                  </a:lnTo>
                  <a:lnTo>
                    <a:pt x="226310" y="355161"/>
                  </a:lnTo>
                  <a:lnTo>
                    <a:pt x="269669" y="337537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00400" y="9096992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7"/>
                  </a:lnTo>
                  <a:lnTo>
                    <a:pt x="226311" y="355161"/>
                  </a:lnTo>
                  <a:lnTo>
                    <a:pt x="180518" y="361035"/>
                  </a:lnTo>
                  <a:lnTo>
                    <a:pt x="134724" y="355161"/>
                  </a:lnTo>
                  <a:lnTo>
                    <a:pt x="91365" y="337537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8" y="0"/>
                  </a:lnTo>
                  <a:lnTo>
                    <a:pt x="226311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982024" y="9096992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7" y="361036"/>
                  </a:lnTo>
                  <a:lnTo>
                    <a:pt x="226310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982024" y="9096992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7"/>
                  </a:lnTo>
                  <a:lnTo>
                    <a:pt x="226311" y="355161"/>
                  </a:lnTo>
                  <a:lnTo>
                    <a:pt x="180518" y="361035"/>
                  </a:lnTo>
                  <a:lnTo>
                    <a:pt x="134724" y="355161"/>
                  </a:lnTo>
                  <a:lnTo>
                    <a:pt x="91365" y="337537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8" y="0"/>
                  </a:lnTo>
                  <a:lnTo>
                    <a:pt x="226311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49523" y="73406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249524" y="73406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612739" y="9334500"/>
              <a:ext cx="2415540" cy="274955"/>
            </a:xfrm>
            <a:custGeom>
              <a:avLst/>
              <a:gdLst/>
              <a:ahLst/>
              <a:cxnLst/>
              <a:rect l="l" t="t" r="r" b="b"/>
              <a:pathLst>
                <a:path w="2415540" h="274954">
                  <a:moveTo>
                    <a:pt x="2415240" y="0"/>
                  </a:moveTo>
                  <a:lnTo>
                    <a:pt x="2211047" y="73796"/>
                  </a:lnTo>
                  <a:lnTo>
                    <a:pt x="1670717" y="208659"/>
                  </a:lnTo>
                  <a:lnTo>
                    <a:pt x="902624" y="274798"/>
                  </a:lnTo>
                  <a:lnTo>
                    <a:pt x="15141" y="142423"/>
                  </a:lnTo>
                  <a:lnTo>
                    <a:pt x="0" y="137542"/>
                  </a:lnTo>
                </a:path>
              </a:pathLst>
            </a:custGeom>
            <a:ln w="31749">
              <a:solidFill>
                <a:srgbClr val="A3443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524500" y="9419118"/>
              <a:ext cx="160020" cy="137795"/>
            </a:xfrm>
            <a:custGeom>
              <a:avLst/>
              <a:gdLst/>
              <a:ahLst/>
              <a:cxnLst/>
              <a:rect l="l" t="t" r="r" b="b"/>
              <a:pathLst>
                <a:path w="160020" h="137795">
                  <a:moveTo>
                    <a:pt x="160007" y="0"/>
                  </a:moveTo>
                  <a:lnTo>
                    <a:pt x="0" y="24481"/>
                  </a:lnTo>
                  <a:lnTo>
                    <a:pt x="115589" y="137798"/>
                  </a:lnTo>
                  <a:lnTo>
                    <a:pt x="103348" y="57794"/>
                  </a:lnTo>
                  <a:lnTo>
                    <a:pt x="160007" y="0"/>
                  </a:lnTo>
                  <a:close/>
                </a:path>
              </a:pathLst>
            </a:custGeom>
            <a:solidFill>
              <a:srgbClr val="A344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932900" y="9096992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8" y="361036"/>
                  </a:lnTo>
                  <a:lnTo>
                    <a:pt x="226311" y="355161"/>
                  </a:lnTo>
                  <a:lnTo>
                    <a:pt x="269671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932900" y="9096992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222500" y="7368579"/>
            <a:ext cx="1796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level</a:t>
            </a:r>
            <a:r>
              <a:rPr sz="1800" b="1" spc="16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graph</a:t>
            </a:r>
            <a:r>
              <a:rPr sz="1800" b="1" spc="155" dirty="0">
                <a:latin typeface="Tahoma"/>
                <a:cs typeface="Tahoma"/>
              </a:rPr>
              <a:t> </a:t>
            </a:r>
            <a:r>
              <a:rPr sz="1800" b="1" spc="-25" dirty="0">
                <a:latin typeface="Tahoma"/>
                <a:cs typeface="Tahoma"/>
              </a:rPr>
              <a:t>L</a:t>
            </a:r>
            <a:r>
              <a:rPr sz="1800" b="1" spc="-37" baseline="-6944" dirty="0">
                <a:latin typeface="Tahoma"/>
                <a:cs typeface="Tahoma"/>
              </a:rPr>
              <a:t>G</a:t>
            </a:r>
            <a:r>
              <a:rPr sz="1800" b="1" spc="-25" dirty="0">
                <a:latin typeface="Tahoma"/>
                <a:cs typeface="Tahoma"/>
              </a:rPr>
              <a:t>′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941929" y="6681048"/>
            <a:ext cx="605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0" dirty="0">
                <a:latin typeface="Times New Roman"/>
                <a:cs typeface="Times New Roman"/>
              </a:rPr>
              <a:t>ℓ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40" dirty="0">
                <a:latin typeface="Tahoma"/>
                <a:cs typeface="Tahoma"/>
              </a:rPr>
              <a:t> </a:t>
            </a:r>
            <a:r>
              <a:rPr sz="1800" b="1" spc="-50" dirty="0"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62000" y="1338580"/>
            <a:ext cx="10860405" cy="324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615"/>
              </a:lnSpc>
              <a:spcBef>
                <a:spcPts val="100"/>
              </a:spcBef>
              <a:tabLst>
                <a:tab pos="169862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Lemma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1.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length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never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decreases.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945"/>
              </a:lnSpc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spc="-1825" dirty="0">
                <a:latin typeface="Symbol"/>
                <a:cs typeface="Symbol"/>
              </a:rPr>
              <a:t>ʹ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before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after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shortest-</a:t>
            </a:r>
            <a:r>
              <a:rPr sz="2400" spc="-10" dirty="0">
                <a:latin typeface="Lucida Sans Unicode"/>
                <a:cs typeface="Lucida Sans Unicode"/>
              </a:rPr>
              <a:t>path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augmentation.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800"/>
              </a:lnSpc>
            </a:pPr>
            <a:r>
              <a:rPr sz="5775" spc="-67" baseline="-6493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baseline="-19097" dirty="0">
                <a:latin typeface="Times New Roman"/>
                <a:cs typeface="Times New Roman"/>
              </a:rPr>
              <a:t>G</a:t>
            </a:r>
            <a:r>
              <a:rPr sz="2400" i="1" spc="532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L</a:t>
            </a:r>
            <a:r>
              <a:rPr sz="2400" i="1" spc="-15" baseline="-19097" dirty="0">
                <a:latin typeface="Times New Roman"/>
                <a:cs typeface="Times New Roman"/>
              </a:rPr>
              <a:t>G</a:t>
            </a:r>
            <a:r>
              <a:rPr sz="2400" i="1" spc="-359" baseline="-19097" dirty="0">
                <a:latin typeface="Times New Roman"/>
                <a:cs typeface="Times New Roman"/>
              </a:rPr>
              <a:t> </a:t>
            </a:r>
            <a:r>
              <a:rPr sz="2775" spc="-2115" baseline="-19519" dirty="0">
                <a:latin typeface="Symbol"/>
                <a:cs typeface="Symbol"/>
              </a:rPr>
              <a:t>ʹ</a:t>
            </a:r>
            <a:r>
              <a:rPr sz="2775" spc="434" baseline="-1951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level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graphs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spc="50" dirty="0">
                <a:latin typeface="Times New Roman"/>
                <a:cs typeface="Times New Roman"/>
              </a:rPr>
              <a:t>G</a:t>
            </a:r>
            <a:r>
              <a:rPr sz="2775" i="1" spc="75" baseline="-18018" dirty="0">
                <a:latin typeface="Times New Roman"/>
                <a:cs typeface="Times New Roman"/>
              </a:rPr>
              <a:t>f</a:t>
            </a:r>
            <a:r>
              <a:rPr sz="2775" i="1" spc="434" baseline="-18018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spc="50" dirty="0">
                <a:latin typeface="Times New Roman"/>
                <a:cs typeface="Times New Roman"/>
              </a:rPr>
              <a:t>G</a:t>
            </a:r>
            <a:r>
              <a:rPr sz="2775" i="1" spc="75" baseline="-18018" dirty="0">
                <a:latin typeface="Times New Roman"/>
                <a:cs typeface="Times New Roman"/>
              </a:rPr>
              <a:t>f</a:t>
            </a:r>
            <a:r>
              <a:rPr sz="2775" i="1" baseline="-18018" dirty="0">
                <a:latin typeface="Times New Roman"/>
                <a:cs typeface="Times New Roman"/>
              </a:rPr>
              <a:t> </a:t>
            </a:r>
            <a:r>
              <a:rPr sz="2775" spc="-2115" baseline="-19519" dirty="0">
                <a:latin typeface="Symbol"/>
                <a:cs typeface="Symbol"/>
              </a:rPr>
              <a:t>ʹ</a:t>
            </a:r>
            <a:r>
              <a:rPr sz="2775" baseline="-19519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Only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back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added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spc="50" dirty="0">
                <a:latin typeface="Times New Roman"/>
                <a:cs typeface="Times New Roman"/>
              </a:rPr>
              <a:t>G</a:t>
            </a:r>
            <a:r>
              <a:rPr sz="2775" i="1" spc="75" baseline="-18018" dirty="0">
                <a:latin typeface="Times New Roman"/>
                <a:cs typeface="Times New Roman"/>
              </a:rPr>
              <a:t>f</a:t>
            </a:r>
            <a:r>
              <a:rPr sz="2775" i="1" spc="-7" baseline="-18018" dirty="0">
                <a:latin typeface="Times New Roman"/>
                <a:cs typeface="Times New Roman"/>
              </a:rPr>
              <a:t> </a:t>
            </a:r>
            <a:r>
              <a:rPr sz="2775" spc="-75" baseline="-18018" dirty="0">
                <a:latin typeface="Lucida Sans Unicode"/>
                <a:cs typeface="Lucida Sans Unicode"/>
              </a:rPr>
              <a:t>′</a:t>
            </a:r>
            <a:endParaRPr sz="2775" baseline="-18018">
              <a:latin typeface="Lucida Sans Unicode"/>
              <a:cs typeface="Lucida Sans Unicode"/>
            </a:endParaRPr>
          </a:p>
          <a:p>
            <a:pPr marL="635000">
              <a:lnSpc>
                <a:spcPct val="100000"/>
              </a:lnSpc>
              <a:spcBef>
                <a:spcPts val="630"/>
              </a:spcBef>
              <a:tabLst>
                <a:tab pos="10654665" algn="l"/>
              </a:tabLst>
            </a:pPr>
            <a:r>
              <a:rPr sz="2400" dirty="0">
                <a:latin typeface="Lucida Sans Unicode"/>
                <a:cs typeface="Lucida Sans Unicode"/>
              </a:rPr>
              <a:t>(any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spc="-245" dirty="0">
                <a:latin typeface="Times New Roman"/>
                <a:cs typeface="Times New Roman"/>
              </a:rPr>
              <a:t>s</a:t>
            </a:r>
            <a:r>
              <a:rPr sz="2400" spc="-245" dirty="0">
                <a:latin typeface="Cambria"/>
                <a:cs typeface="Cambria"/>
              </a:rPr>
              <a:t>↝</a:t>
            </a:r>
            <a:r>
              <a:rPr sz="2400" i="1" spc="-245" dirty="0">
                <a:latin typeface="Times New Roman"/>
                <a:cs typeface="Times New Roman"/>
              </a:rPr>
              <a:t>t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uses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back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longer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previous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length)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41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481455">
              <a:lnSpc>
                <a:spcPct val="100000"/>
              </a:lnSpc>
            </a:pPr>
            <a:r>
              <a:rPr sz="1800" b="1" dirty="0">
                <a:latin typeface="Tahoma"/>
                <a:cs typeface="Tahoma"/>
              </a:rPr>
              <a:t>level</a:t>
            </a:r>
            <a:r>
              <a:rPr sz="1800" b="1" spc="16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graph</a:t>
            </a:r>
            <a:r>
              <a:rPr sz="1800" b="1" spc="155" dirty="0">
                <a:latin typeface="Tahoma"/>
                <a:cs typeface="Tahoma"/>
              </a:rPr>
              <a:t> </a:t>
            </a:r>
            <a:r>
              <a:rPr sz="1800" b="1" spc="-35" dirty="0">
                <a:latin typeface="Tahoma"/>
                <a:cs typeface="Tahoma"/>
              </a:rPr>
              <a:t>L</a:t>
            </a:r>
            <a:r>
              <a:rPr sz="1800" b="1" spc="-52" baseline="-6944" dirty="0">
                <a:latin typeface="Tahoma"/>
                <a:cs typeface="Tahoma"/>
              </a:rPr>
              <a:t>G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13629" y="6682740"/>
            <a:ext cx="605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0" dirty="0">
                <a:latin typeface="Times New Roman"/>
                <a:cs typeface="Times New Roman"/>
              </a:rPr>
              <a:t>ℓ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40" dirty="0">
                <a:latin typeface="Tahoma"/>
                <a:cs typeface="Tahoma"/>
              </a:rPr>
              <a:t> </a:t>
            </a:r>
            <a:r>
              <a:rPr sz="1800" b="1" spc="-5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831429" y="6682740"/>
            <a:ext cx="605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0" dirty="0">
                <a:latin typeface="Times New Roman"/>
                <a:cs typeface="Times New Roman"/>
              </a:rPr>
              <a:t>ℓ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40" dirty="0">
                <a:latin typeface="Tahoma"/>
                <a:cs typeface="Tahoma"/>
              </a:rPr>
              <a:t> </a:t>
            </a:r>
            <a:r>
              <a:rPr sz="1800" b="1" spc="-50" dirty="0"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812629" y="6682740"/>
            <a:ext cx="605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0" dirty="0">
                <a:latin typeface="Times New Roman"/>
                <a:cs typeface="Times New Roman"/>
              </a:rPr>
              <a:t>ℓ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40" dirty="0">
                <a:latin typeface="Tahoma"/>
                <a:cs typeface="Tahoma"/>
              </a:rPr>
              <a:t> </a:t>
            </a:r>
            <a:r>
              <a:rPr sz="1800" b="1" spc="-50" dirty="0"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188792" y="4262497"/>
            <a:ext cx="6805930" cy="2130425"/>
            <a:chOff x="3188792" y="4262497"/>
            <a:chExt cx="6805930" cy="2130425"/>
          </a:xfrm>
        </p:grpSpPr>
        <p:sp>
          <p:nvSpPr>
            <p:cNvPr id="47" name="object 47"/>
            <p:cNvSpPr/>
            <p:nvPr/>
          </p:nvSpPr>
          <p:spPr>
            <a:xfrm>
              <a:off x="5669770" y="4457405"/>
              <a:ext cx="2435860" cy="1554480"/>
            </a:xfrm>
            <a:custGeom>
              <a:avLst/>
              <a:gdLst/>
              <a:ahLst/>
              <a:cxnLst/>
              <a:rect l="l" t="t" r="r" b="b"/>
              <a:pathLst>
                <a:path w="2435859" h="1554479">
                  <a:moveTo>
                    <a:pt x="0" y="1553989"/>
                  </a:moveTo>
                  <a:lnTo>
                    <a:pt x="13382" y="1545450"/>
                  </a:lnTo>
                  <a:lnTo>
                    <a:pt x="2435399" y="0"/>
                  </a:lnTo>
                </a:path>
              </a:pathLst>
            </a:custGeom>
            <a:ln w="31750">
              <a:solidFill>
                <a:srgbClr val="CBCBC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591615" y="5922361"/>
              <a:ext cx="161290" cy="139065"/>
            </a:xfrm>
            <a:custGeom>
              <a:avLst/>
              <a:gdLst/>
              <a:ahLst/>
              <a:cxnLst/>
              <a:rect l="l" t="t" r="r" b="b"/>
              <a:pathLst>
                <a:path w="161289" h="139064">
                  <a:moveTo>
                    <a:pt x="83111" y="0"/>
                  </a:moveTo>
                  <a:lnTo>
                    <a:pt x="0" y="138902"/>
                  </a:lnTo>
                  <a:lnTo>
                    <a:pt x="160989" y="122049"/>
                  </a:lnTo>
                  <a:lnTo>
                    <a:pt x="91537" y="80493"/>
                  </a:lnTo>
                  <a:lnTo>
                    <a:pt x="8311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508321" y="4464001"/>
              <a:ext cx="2289810" cy="0"/>
            </a:xfrm>
            <a:custGeom>
              <a:avLst/>
              <a:gdLst/>
              <a:ahLst/>
              <a:cxnLst/>
              <a:rect l="l" t="t" r="r" b="b"/>
              <a:pathLst>
                <a:path w="2289809">
                  <a:moveTo>
                    <a:pt x="2289680" y="0"/>
                  </a:moveTo>
                  <a:lnTo>
                    <a:pt x="2270630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737042" y="4380181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39">
                  <a:moveTo>
                    <a:pt x="0" y="0"/>
                  </a:moveTo>
                  <a:lnTo>
                    <a:pt x="41909" y="83819"/>
                  </a:lnTo>
                  <a:lnTo>
                    <a:pt x="0" y="167639"/>
                  </a:lnTo>
                  <a:lnTo>
                    <a:pt x="167639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427729" y="4462068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60">
                  <a:moveTo>
                    <a:pt x="2423622" y="1546475"/>
                  </a:moveTo>
                  <a:lnTo>
                    <a:pt x="2407563" y="153622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754875" y="5905092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89">
                  <a:moveTo>
                    <a:pt x="90175" y="0"/>
                  </a:moveTo>
                  <a:lnTo>
                    <a:pt x="80417" y="93204"/>
                  </a:lnTo>
                  <a:lnTo>
                    <a:pt x="0" y="141321"/>
                  </a:lnTo>
                  <a:lnTo>
                    <a:pt x="186409" y="160835"/>
                  </a:lnTo>
                  <a:lnTo>
                    <a:pt x="90175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370781" y="4660562"/>
              <a:ext cx="1788795" cy="1544320"/>
            </a:xfrm>
            <a:custGeom>
              <a:avLst/>
              <a:gdLst/>
              <a:ahLst/>
              <a:cxnLst/>
              <a:rect l="l" t="t" r="r" b="b"/>
              <a:pathLst>
                <a:path w="1788795" h="1544320">
                  <a:moveTo>
                    <a:pt x="1788608" y="0"/>
                  </a:moveTo>
                  <a:lnTo>
                    <a:pt x="1774187" y="12448"/>
                  </a:lnTo>
                  <a:lnTo>
                    <a:pt x="0" y="1544027"/>
                  </a:lnTo>
                </a:path>
              </a:pathLst>
            </a:custGeom>
            <a:ln w="380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58472" y="4590851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670" y="0"/>
                  </a:moveTo>
                  <a:lnTo>
                    <a:pt x="0" y="46095"/>
                  </a:lnTo>
                  <a:lnTo>
                    <a:pt x="86497" y="82158"/>
                  </a:lnTo>
                  <a:lnTo>
                    <a:pt x="109545" y="172994"/>
                  </a:lnTo>
                  <a:lnTo>
                    <a:pt x="18167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757657" y="6239916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5">
                  <a:moveTo>
                    <a:pt x="0" y="0"/>
                  </a:moveTo>
                  <a:lnTo>
                    <a:pt x="93331" y="0"/>
                  </a:lnTo>
                </a:path>
              </a:pathLst>
            </a:custGeom>
            <a:ln w="3811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790028" y="6156090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39">
                  <a:moveTo>
                    <a:pt x="0" y="0"/>
                  </a:moveTo>
                  <a:lnTo>
                    <a:pt x="41910" y="83820"/>
                  </a:lnTo>
                  <a:lnTo>
                    <a:pt x="1" y="167640"/>
                  </a:lnTo>
                  <a:lnTo>
                    <a:pt x="167637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054494" y="4385938"/>
              <a:ext cx="1859280" cy="1597660"/>
            </a:xfrm>
            <a:custGeom>
              <a:avLst/>
              <a:gdLst/>
              <a:ahLst/>
              <a:cxnLst/>
              <a:rect l="l" t="t" r="r" b="b"/>
              <a:pathLst>
                <a:path w="1859279" h="1597660">
                  <a:moveTo>
                    <a:pt x="1858904" y="1597402"/>
                  </a:moveTo>
                  <a:lnTo>
                    <a:pt x="1844455" y="1584987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812535" y="5880039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8" y="0"/>
                  </a:moveTo>
                  <a:lnTo>
                    <a:pt x="86414" y="90887"/>
                  </a:lnTo>
                  <a:lnTo>
                    <a:pt x="0" y="127144"/>
                  </a:lnTo>
                  <a:lnTo>
                    <a:pt x="181773" y="172830"/>
                  </a:lnTo>
                  <a:lnTo>
                    <a:pt x="10925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021452" y="6239908"/>
              <a:ext cx="97155" cy="0"/>
            </a:xfrm>
            <a:custGeom>
              <a:avLst/>
              <a:gdLst/>
              <a:ahLst/>
              <a:cxnLst/>
              <a:rect l="l" t="t" r="r" b="b"/>
              <a:pathLst>
                <a:path w="97154">
                  <a:moveTo>
                    <a:pt x="0" y="0"/>
                  </a:moveTo>
                  <a:lnTo>
                    <a:pt x="9662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057113" y="6156088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39">
                  <a:moveTo>
                    <a:pt x="0" y="0"/>
                  </a:moveTo>
                  <a:lnTo>
                    <a:pt x="41910" y="83819"/>
                  </a:lnTo>
                  <a:lnTo>
                    <a:pt x="0" y="167639"/>
                  </a:lnTo>
                  <a:lnTo>
                    <a:pt x="167639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696613" y="6239909"/>
              <a:ext cx="97155" cy="0"/>
            </a:xfrm>
            <a:custGeom>
              <a:avLst/>
              <a:gdLst/>
              <a:ahLst/>
              <a:cxnLst/>
              <a:rect l="l" t="t" r="r" b="b"/>
              <a:pathLst>
                <a:path w="97154">
                  <a:moveTo>
                    <a:pt x="0" y="0"/>
                  </a:moveTo>
                  <a:lnTo>
                    <a:pt x="96545" y="0"/>
                  </a:lnTo>
                </a:path>
              </a:pathLst>
            </a:custGeom>
            <a:ln w="3810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732199" y="6156090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39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429667" y="4609278"/>
              <a:ext cx="635" cy="1303655"/>
            </a:xfrm>
            <a:custGeom>
              <a:avLst/>
              <a:gdLst/>
              <a:ahLst/>
              <a:cxnLst/>
              <a:rect l="l" t="t" r="r" b="b"/>
              <a:pathLst>
                <a:path w="635" h="1303654">
                  <a:moveTo>
                    <a:pt x="127" y="1303326"/>
                  </a:moveTo>
                  <a:lnTo>
                    <a:pt x="126" y="1287451"/>
                  </a:lnTo>
                  <a:lnTo>
                    <a:pt x="0" y="0"/>
                  </a:lnTo>
                </a:path>
              </a:pathLst>
            </a:custGeom>
            <a:ln w="31750">
              <a:solidFill>
                <a:srgbClr val="CBCBC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7401" y="5860541"/>
              <a:ext cx="144773" cy="14477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113038" y="4639640"/>
              <a:ext cx="635" cy="1269365"/>
            </a:xfrm>
            <a:custGeom>
              <a:avLst/>
              <a:gdLst/>
              <a:ahLst/>
              <a:cxnLst/>
              <a:rect l="l" t="t" r="r" b="b"/>
              <a:pathLst>
                <a:path w="634" h="1269364">
                  <a:moveTo>
                    <a:pt x="112" y="1269297"/>
                  </a:moveTo>
                  <a:lnTo>
                    <a:pt x="110" y="1253422"/>
                  </a:lnTo>
                  <a:lnTo>
                    <a:pt x="0" y="0"/>
                  </a:lnTo>
                </a:path>
              </a:pathLst>
            </a:custGeom>
            <a:ln w="31750">
              <a:solidFill>
                <a:srgbClr val="CBCBC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0756" y="5856874"/>
              <a:ext cx="144773" cy="144773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7927642" y="4268846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4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9"/>
                  </a:lnTo>
                  <a:lnTo>
                    <a:pt x="52872" y="52873"/>
                  </a:lnTo>
                  <a:lnTo>
                    <a:pt x="23498" y="91366"/>
                  </a:lnTo>
                  <a:lnTo>
                    <a:pt x="5874" y="134725"/>
                  </a:lnTo>
                  <a:lnTo>
                    <a:pt x="0" y="180518"/>
                  </a:lnTo>
                  <a:lnTo>
                    <a:pt x="5874" y="226311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1"/>
                  </a:lnTo>
                  <a:lnTo>
                    <a:pt x="361036" y="180518"/>
                  </a:lnTo>
                  <a:lnTo>
                    <a:pt x="355161" y="134725"/>
                  </a:lnTo>
                  <a:lnTo>
                    <a:pt x="337537" y="91366"/>
                  </a:lnTo>
                  <a:lnTo>
                    <a:pt x="308163" y="52873"/>
                  </a:lnTo>
                  <a:lnTo>
                    <a:pt x="269671" y="23499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927642" y="4268847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4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244265" y="4268846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9"/>
                  </a:lnTo>
                  <a:lnTo>
                    <a:pt x="52872" y="52873"/>
                  </a:lnTo>
                  <a:lnTo>
                    <a:pt x="23498" y="91366"/>
                  </a:lnTo>
                  <a:lnTo>
                    <a:pt x="5874" y="134725"/>
                  </a:lnTo>
                  <a:lnTo>
                    <a:pt x="0" y="180518"/>
                  </a:lnTo>
                  <a:lnTo>
                    <a:pt x="5874" y="226311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1"/>
                  </a:lnTo>
                  <a:lnTo>
                    <a:pt x="361036" y="180518"/>
                  </a:lnTo>
                  <a:lnTo>
                    <a:pt x="355161" y="134725"/>
                  </a:lnTo>
                  <a:lnTo>
                    <a:pt x="337537" y="91366"/>
                  </a:lnTo>
                  <a:lnTo>
                    <a:pt x="308163" y="52873"/>
                  </a:lnTo>
                  <a:lnTo>
                    <a:pt x="269671" y="23499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244266" y="4268847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064500" y="6235701"/>
              <a:ext cx="1693545" cy="635"/>
            </a:xfrm>
            <a:custGeom>
              <a:avLst/>
              <a:gdLst/>
              <a:ahLst/>
              <a:cxnLst/>
              <a:rect l="l" t="t" r="r" b="b"/>
              <a:pathLst>
                <a:path w="1693545" h="635">
                  <a:moveTo>
                    <a:pt x="1693157" y="0"/>
                  </a:moveTo>
                  <a:lnTo>
                    <a:pt x="1655057" y="0"/>
                  </a:lnTo>
                  <a:lnTo>
                    <a:pt x="0" y="13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643356" y="608330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1" y="152398"/>
                  </a:lnTo>
                  <a:lnTo>
                    <a:pt x="2" y="304800"/>
                  </a:lnTo>
                  <a:lnTo>
                    <a:pt x="304798" y="152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543299" y="6235699"/>
              <a:ext cx="1478280" cy="0"/>
            </a:xfrm>
            <a:custGeom>
              <a:avLst/>
              <a:gdLst/>
              <a:ahLst/>
              <a:cxnLst/>
              <a:rect l="l" t="t" r="r" b="b"/>
              <a:pathLst>
                <a:path w="1478279">
                  <a:moveTo>
                    <a:pt x="1478152" y="0"/>
                  </a:moveTo>
                  <a:lnTo>
                    <a:pt x="1440052" y="0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907152" y="60833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0" y="152400"/>
                  </a:lnTo>
                  <a:lnTo>
                    <a:pt x="0" y="304800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346700" y="6235699"/>
              <a:ext cx="2350135" cy="0"/>
            </a:xfrm>
            <a:custGeom>
              <a:avLst/>
              <a:gdLst/>
              <a:ahLst/>
              <a:cxnLst/>
              <a:rect l="l" t="t" r="r" b="b"/>
              <a:pathLst>
                <a:path w="2350134">
                  <a:moveTo>
                    <a:pt x="2349914" y="1"/>
                  </a:moveTo>
                  <a:lnTo>
                    <a:pt x="2311814" y="1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582313" y="608330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0" y="152400"/>
                  </a:lnTo>
                  <a:lnTo>
                    <a:pt x="0" y="304800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244265" y="6025238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5"/>
                  </a:lnTo>
                  <a:lnTo>
                    <a:pt x="0" y="180518"/>
                  </a:lnTo>
                  <a:lnTo>
                    <a:pt x="5874" y="226311"/>
                  </a:lnTo>
                  <a:lnTo>
                    <a:pt x="23498" y="269671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8" y="361036"/>
                  </a:lnTo>
                  <a:lnTo>
                    <a:pt x="226311" y="355161"/>
                  </a:lnTo>
                  <a:lnTo>
                    <a:pt x="269671" y="337537"/>
                  </a:lnTo>
                  <a:lnTo>
                    <a:pt x="308163" y="308163"/>
                  </a:lnTo>
                  <a:lnTo>
                    <a:pt x="337537" y="269671"/>
                  </a:lnTo>
                  <a:lnTo>
                    <a:pt x="355161" y="226311"/>
                  </a:lnTo>
                  <a:lnTo>
                    <a:pt x="361036" y="180518"/>
                  </a:lnTo>
                  <a:lnTo>
                    <a:pt x="355161" y="134725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244266" y="6025239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195142" y="6025238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5"/>
                  </a:lnTo>
                  <a:lnTo>
                    <a:pt x="0" y="180518"/>
                  </a:lnTo>
                  <a:lnTo>
                    <a:pt x="5874" y="226311"/>
                  </a:lnTo>
                  <a:lnTo>
                    <a:pt x="23498" y="269671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7" y="361036"/>
                  </a:lnTo>
                  <a:lnTo>
                    <a:pt x="226310" y="355161"/>
                  </a:lnTo>
                  <a:lnTo>
                    <a:pt x="269669" y="337537"/>
                  </a:lnTo>
                  <a:lnTo>
                    <a:pt x="308162" y="308163"/>
                  </a:lnTo>
                  <a:lnTo>
                    <a:pt x="337536" y="269671"/>
                  </a:lnTo>
                  <a:lnTo>
                    <a:pt x="355161" y="226311"/>
                  </a:lnTo>
                  <a:lnTo>
                    <a:pt x="361035" y="180518"/>
                  </a:lnTo>
                  <a:lnTo>
                    <a:pt x="355161" y="134725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195142" y="6025239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7"/>
                  </a:lnTo>
                  <a:lnTo>
                    <a:pt x="226311" y="355161"/>
                  </a:lnTo>
                  <a:lnTo>
                    <a:pt x="180518" y="361035"/>
                  </a:lnTo>
                  <a:lnTo>
                    <a:pt x="134724" y="355161"/>
                  </a:lnTo>
                  <a:lnTo>
                    <a:pt x="91365" y="337537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8" y="0"/>
                  </a:lnTo>
                  <a:lnTo>
                    <a:pt x="226311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3318539" y="6044289"/>
            <a:ext cx="114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7921293" y="6018889"/>
            <a:ext cx="2423160" cy="374015"/>
            <a:chOff x="7921293" y="6018889"/>
            <a:chExt cx="2423160" cy="374015"/>
          </a:xfrm>
        </p:grpSpPr>
        <p:sp>
          <p:nvSpPr>
            <p:cNvPr id="83" name="object 83"/>
            <p:cNvSpPr/>
            <p:nvPr/>
          </p:nvSpPr>
          <p:spPr>
            <a:xfrm>
              <a:off x="7927642" y="6025238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4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5"/>
                  </a:lnTo>
                  <a:lnTo>
                    <a:pt x="0" y="180518"/>
                  </a:lnTo>
                  <a:lnTo>
                    <a:pt x="5874" y="226311"/>
                  </a:lnTo>
                  <a:lnTo>
                    <a:pt x="23498" y="269671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8" y="361036"/>
                  </a:lnTo>
                  <a:lnTo>
                    <a:pt x="226311" y="355161"/>
                  </a:lnTo>
                  <a:lnTo>
                    <a:pt x="269671" y="337537"/>
                  </a:lnTo>
                  <a:lnTo>
                    <a:pt x="308163" y="308163"/>
                  </a:lnTo>
                  <a:lnTo>
                    <a:pt x="337537" y="269671"/>
                  </a:lnTo>
                  <a:lnTo>
                    <a:pt x="355161" y="226311"/>
                  </a:lnTo>
                  <a:lnTo>
                    <a:pt x="361036" y="180518"/>
                  </a:lnTo>
                  <a:lnTo>
                    <a:pt x="355161" y="134725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927643" y="6025239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4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976766" y="6025238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4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5"/>
                  </a:lnTo>
                  <a:lnTo>
                    <a:pt x="0" y="180518"/>
                  </a:lnTo>
                  <a:lnTo>
                    <a:pt x="5874" y="226311"/>
                  </a:lnTo>
                  <a:lnTo>
                    <a:pt x="23498" y="269671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7" y="361036"/>
                  </a:lnTo>
                  <a:lnTo>
                    <a:pt x="226310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1"/>
                  </a:lnTo>
                  <a:lnTo>
                    <a:pt x="355161" y="226311"/>
                  </a:lnTo>
                  <a:lnTo>
                    <a:pt x="361036" y="180518"/>
                  </a:lnTo>
                  <a:lnTo>
                    <a:pt x="355161" y="134725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976766" y="6025239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4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7"/>
                  </a:lnTo>
                  <a:lnTo>
                    <a:pt x="226311" y="355161"/>
                  </a:lnTo>
                  <a:lnTo>
                    <a:pt x="180518" y="361035"/>
                  </a:lnTo>
                  <a:lnTo>
                    <a:pt x="134724" y="355161"/>
                  </a:lnTo>
                  <a:lnTo>
                    <a:pt x="91365" y="337537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8" y="0"/>
                  </a:lnTo>
                  <a:lnTo>
                    <a:pt x="226311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0112888" y="6031589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0118147" y="9160492"/>
            <a:ext cx="895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323797" y="9173192"/>
            <a:ext cx="114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9300" y="1221740"/>
            <a:ext cx="11374120" cy="1992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562610">
              <a:lnSpc>
                <a:spcPct val="131900"/>
              </a:lnSpc>
              <a:spcBef>
                <a:spcPts val="100"/>
              </a:spcBef>
              <a:tabLst>
                <a:tab pos="180721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Lemma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2.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After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most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i="1" spc="90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shortest-</a:t>
            </a:r>
            <a:r>
              <a:rPr sz="2400" spc="-10" dirty="0">
                <a:latin typeface="Lucida Sans Unicode"/>
                <a:cs typeface="Lucida Sans Unicode"/>
              </a:rPr>
              <a:t>path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augmentations,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length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a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strictly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increases.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3679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least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(bottleneck)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deleted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from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baseline="-19097" dirty="0">
                <a:latin typeface="Times New Roman"/>
                <a:cs typeface="Times New Roman"/>
              </a:rPr>
              <a:t>G</a:t>
            </a:r>
            <a:r>
              <a:rPr sz="2400" i="1" spc="472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per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augmentation.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4210"/>
              </a:lnSpc>
              <a:tabLst>
                <a:tab pos="11181080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No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new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added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baseline="-19097" dirty="0">
                <a:latin typeface="Times New Roman"/>
                <a:cs typeface="Times New Roman"/>
              </a:rPr>
              <a:t>G</a:t>
            </a:r>
            <a:r>
              <a:rPr sz="2400" i="1" spc="502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until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length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strictly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increases.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3575" algn="l"/>
              </a:tabLst>
            </a:pPr>
            <a:r>
              <a:rPr dirty="0"/>
              <a:t>Shortest</a:t>
            </a:r>
            <a:r>
              <a:rPr spc="-10" dirty="0"/>
              <a:t> </a:t>
            </a:r>
            <a:r>
              <a:rPr dirty="0"/>
              <a:t>augmenting</a:t>
            </a:r>
            <a:r>
              <a:rPr spc="-10" dirty="0"/>
              <a:t> </a:t>
            </a:r>
            <a:r>
              <a:rPr spc="50" dirty="0"/>
              <a:t>path:</a:t>
            </a:r>
            <a:r>
              <a:rPr dirty="0"/>
              <a:t>	</a:t>
            </a:r>
            <a:r>
              <a:rPr spc="-10" dirty="0"/>
              <a:t>analysis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194050" y="7334250"/>
            <a:ext cx="7155815" cy="2287905"/>
            <a:chOff x="3194050" y="7334250"/>
            <a:chExt cx="7155815" cy="2287905"/>
          </a:xfrm>
        </p:grpSpPr>
        <p:sp>
          <p:nvSpPr>
            <p:cNvPr id="7" name="object 7"/>
            <p:cNvSpPr/>
            <p:nvPr/>
          </p:nvSpPr>
          <p:spPr>
            <a:xfrm>
              <a:off x="8327951" y="9334500"/>
              <a:ext cx="1802130" cy="271780"/>
            </a:xfrm>
            <a:custGeom>
              <a:avLst/>
              <a:gdLst/>
              <a:ahLst/>
              <a:cxnLst/>
              <a:rect l="l" t="t" r="r" b="b"/>
              <a:pathLst>
                <a:path w="1802129" h="271779">
                  <a:moveTo>
                    <a:pt x="1801741" y="0"/>
                  </a:moveTo>
                  <a:lnTo>
                    <a:pt x="1650190" y="71822"/>
                  </a:lnTo>
                  <a:lnTo>
                    <a:pt x="1248684" y="203963"/>
                  </a:lnTo>
                  <a:lnTo>
                    <a:pt x="676945" y="271434"/>
                  </a:lnTo>
                  <a:lnTo>
                    <a:pt x="14692" y="149246"/>
                  </a:lnTo>
                  <a:lnTo>
                    <a:pt x="0" y="143159"/>
                  </a:lnTo>
                </a:path>
              </a:pathLst>
            </a:custGeom>
            <a:ln w="31750">
              <a:solidFill>
                <a:srgbClr val="CBCBC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42300" y="9430710"/>
              <a:ext cx="161925" cy="133985"/>
            </a:xfrm>
            <a:custGeom>
              <a:avLst/>
              <a:gdLst/>
              <a:ahLst/>
              <a:cxnLst/>
              <a:rect l="l" t="t" r="r" b="b"/>
              <a:pathLst>
                <a:path w="161925" h="133984">
                  <a:moveTo>
                    <a:pt x="161462" y="0"/>
                  </a:moveTo>
                  <a:lnTo>
                    <a:pt x="0" y="11467"/>
                  </a:lnTo>
                  <a:lnTo>
                    <a:pt x="106051" y="133756"/>
                  </a:lnTo>
                  <a:lnTo>
                    <a:pt x="100317" y="53025"/>
                  </a:lnTo>
                  <a:lnTo>
                    <a:pt x="16146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29529" y="9309100"/>
              <a:ext cx="1802130" cy="271780"/>
            </a:xfrm>
            <a:custGeom>
              <a:avLst/>
              <a:gdLst/>
              <a:ahLst/>
              <a:cxnLst/>
              <a:rect l="l" t="t" r="r" b="b"/>
              <a:pathLst>
                <a:path w="1802129" h="271779">
                  <a:moveTo>
                    <a:pt x="1801741" y="0"/>
                  </a:moveTo>
                  <a:lnTo>
                    <a:pt x="1650190" y="71822"/>
                  </a:lnTo>
                  <a:lnTo>
                    <a:pt x="1248684" y="203963"/>
                  </a:lnTo>
                  <a:lnTo>
                    <a:pt x="676945" y="271434"/>
                  </a:lnTo>
                  <a:lnTo>
                    <a:pt x="14692" y="149246"/>
                  </a:lnTo>
                  <a:lnTo>
                    <a:pt x="0" y="143159"/>
                  </a:lnTo>
                </a:path>
              </a:pathLst>
            </a:custGeom>
            <a:ln w="31750">
              <a:solidFill>
                <a:srgbClr val="CBCBC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43877" y="9405310"/>
              <a:ext cx="161925" cy="133985"/>
            </a:xfrm>
            <a:custGeom>
              <a:avLst/>
              <a:gdLst/>
              <a:ahLst/>
              <a:cxnLst/>
              <a:rect l="l" t="t" r="r" b="b"/>
              <a:pathLst>
                <a:path w="161925" h="133984">
                  <a:moveTo>
                    <a:pt x="161461" y="0"/>
                  </a:moveTo>
                  <a:lnTo>
                    <a:pt x="0" y="11467"/>
                  </a:lnTo>
                  <a:lnTo>
                    <a:pt x="106051" y="133756"/>
                  </a:lnTo>
                  <a:lnTo>
                    <a:pt x="100317" y="53025"/>
                  </a:lnTo>
                  <a:lnTo>
                    <a:pt x="16146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75028" y="7529159"/>
              <a:ext cx="2435860" cy="1554480"/>
            </a:xfrm>
            <a:custGeom>
              <a:avLst/>
              <a:gdLst/>
              <a:ahLst/>
              <a:cxnLst/>
              <a:rect l="l" t="t" r="r" b="b"/>
              <a:pathLst>
                <a:path w="2435859" h="1554479">
                  <a:moveTo>
                    <a:pt x="0" y="1553989"/>
                  </a:moveTo>
                  <a:lnTo>
                    <a:pt x="13382" y="1545450"/>
                  </a:lnTo>
                  <a:lnTo>
                    <a:pt x="2435399" y="0"/>
                  </a:lnTo>
                </a:path>
              </a:pathLst>
            </a:custGeom>
            <a:ln w="31750">
              <a:solidFill>
                <a:srgbClr val="CBCBC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96873" y="8994114"/>
              <a:ext cx="161290" cy="139065"/>
            </a:xfrm>
            <a:custGeom>
              <a:avLst/>
              <a:gdLst/>
              <a:ahLst/>
              <a:cxnLst/>
              <a:rect l="l" t="t" r="r" b="b"/>
              <a:pathLst>
                <a:path w="161289" h="139065">
                  <a:moveTo>
                    <a:pt x="83111" y="0"/>
                  </a:moveTo>
                  <a:lnTo>
                    <a:pt x="0" y="138902"/>
                  </a:lnTo>
                  <a:lnTo>
                    <a:pt x="160989" y="122050"/>
                  </a:lnTo>
                  <a:lnTo>
                    <a:pt x="91537" y="80494"/>
                  </a:lnTo>
                  <a:lnTo>
                    <a:pt x="8311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13577" y="7535754"/>
              <a:ext cx="2289810" cy="0"/>
            </a:xfrm>
            <a:custGeom>
              <a:avLst/>
              <a:gdLst/>
              <a:ahLst/>
              <a:cxnLst/>
              <a:rect l="l" t="t" r="r" b="b"/>
              <a:pathLst>
                <a:path w="2289809">
                  <a:moveTo>
                    <a:pt x="2289680" y="0"/>
                  </a:moveTo>
                  <a:lnTo>
                    <a:pt x="2270630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42298" y="7451934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32986" y="7533822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59">
                  <a:moveTo>
                    <a:pt x="2423622" y="1546475"/>
                  </a:moveTo>
                  <a:lnTo>
                    <a:pt x="2407563" y="153622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60132" y="8976846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90173" y="0"/>
                  </a:moveTo>
                  <a:lnTo>
                    <a:pt x="80417" y="93204"/>
                  </a:lnTo>
                  <a:lnTo>
                    <a:pt x="0" y="141321"/>
                  </a:lnTo>
                  <a:lnTo>
                    <a:pt x="186408" y="160835"/>
                  </a:lnTo>
                  <a:lnTo>
                    <a:pt x="90173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76039" y="7732315"/>
              <a:ext cx="1788795" cy="1544320"/>
            </a:xfrm>
            <a:custGeom>
              <a:avLst/>
              <a:gdLst/>
              <a:ahLst/>
              <a:cxnLst/>
              <a:rect l="l" t="t" r="r" b="b"/>
              <a:pathLst>
                <a:path w="1788795" h="1544320">
                  <a:moveTo>
                    <a:pt x="1788608" y="0"/>
                  </a:moveTo>
                  <a:lnTo>
                    <a:pt x="1774187" y="12448"/>
                  </a:lnTo>
                  <a:lnTo>
                    <a:pt x="0" y="1544027"/>
                  </a:lnTo>
                </a:path>
              </a:pathLst>
            </a:custGeom>
            <a:ln w="380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63730" y="7662604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670" y="0"/>
                  </a:moveTo>
                  <a:lnTo>
                    <a:pt x="0" y="46097"/>
                  </a:lnTo>
                  <a:lnTo>
                    <a:pt x="86497" y="82158"/>
                  </a:lnTo>
                  <a:lnTo>
                    <a:pt x="109545" y="172994"/>
                  </a:lnTo>
                  <a:lnTo>
                    <a:pt x="18167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79268" y="9311661"/>
              <a:ext cx="1777364" cy="635"/>
            </a:xfrm>
            <a:custGeom>
              <a:avLst/>
              <a:gdLst/>
              <a:ahLst/>
              <a:cxnLst/>
              <a:rect l="l" t="t" r="r" b="b"/>
              <a:pathLst>
                <a:path w="1777365" h="634">
                  <a:moveTo>
                    <a:pt x="1776977" y="0"/>
                  </a:moveTo>
                  <a:lnTo>
                    <a:pt x="1757927" y="0"/>
                  </a:lnTo>
                  <a:lnTo>
                    <a:pt x="0" y="14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795286" y="922784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19"/>
                  </a:lnTo>
                  <a:lnTo>
                    <a:pt x="1" y="167640"/>
                  </a:lnTo>
                  <a:lnTo>
                    <a:pt x="167637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59752" y="7457691"/>
              <a:ext cx="1859280" cy="1597660"/>
            </a:xfrm>
            <a:custGeom>
              <a:avLst/>
              <a:gdLst/>
              <a:ahLst/>
              <a:cxnLst/>
              <a:rect l="l" t="t" r="r" b="b"/>
              <a:pathLst>
                <a:path w="1859279" h="1597659">
                  <a:moveTo>
                    <a:pt x="1858904" y="1597402"/>
                  </a:moveTo>
                  <a:lnTo>
                    <a:pt x="1844455" y="1584987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817793" y="8951791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8" y="0"/>
                  </a:moveTo>
                  <a:lnTo>
                    <a:pt x="86414" y="90887"/>
                  </a:lnTo>
                  <a:lnTo>
                    <a:pt x="0" y="127144"/>
                  </a:lnTo>
                  <a:lnTo>
                    <a:pt x="181773" y="172830"/>
                  </a:lnTo>
                  <a:lnTo>
                    <a:pt x="10925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61358" y="9311662"/>
              <a:ext cx="1562100" cy="0"/>
            </a:xfrm>
            <a:custGeom>
              <a:avLst/>
              <a:gdLst/>
              <a:ahLst/>
              <a:cxnLst/>
              <a:rect l="l" t="t" r="r" b="b"/>
              <a:pathLst>
                <a:path w="1562100">
                  <a:moveTo>
                    <a:pt x="1561972" y="0"/>
                  </a:moveTo>
                  <a:lnTo>
                    <a:pt x="1542922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62371" y="922784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0" y="0"/>
                  </a:moveTo>
                  <a:lnTo>
                    <a:pt x="41910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36793" y="9311661"/>
              <a:ext cx="2447925" cy="0"/>
            </a:xfrm>
            <a:custGeom>
              <a:avLst/>
              <a:gdLst/>
              <a:ahLst/>
              <a:cxnLst/>
              <a:rect l="l" t="t" r="r" b="b"/>
              <a:pathLst>
                <a:path w="2447925">
                  <a:moveTo>
                    <a:pt x="2447704" y="1"/>
                  </a:moveTo>
                  <a:lnTo>
                    <a:pt x="15875" y="0"/>
                  </a:lnTo>
                  <a:lnTo>
                    <a:pt x="0" y="0"/>
                  </a:lnTo>
                </a:path>
              </a:pathLst>
            </a:custGeom>
            <a:ln w="31750">
              <a:solidFill>
                <a:srgbClr val="CBCBC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44083" y="9239271"/>
              <a:ext cx="144780" cy="144780"/>
            </a:xfrm>
            <a:custGeom>
              <a:avLst/>
              <a:gdLst/>
              <a:ahLst/>
              <a:cxnLst/>
              <a:rect l="l" t="t" r="r" b="b"/>
              <a:pathLst>
                <a:path w="144779" h="144779">
                  <a:moveTo>
                    <a:pt x="144779" y="0"/>
                  </a:moveTo>
                  <a:lnTo>
                    <a:pt x="0" y="72389"/>
                  </a:lnTo>
                  <a:lnTo>
                    <a:pt x="144779" y="144780"/>
                  </a:lnTo>
                  <a:lnTo>
                    <a:pt x="108585" y="72390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34926" y="7681031"/>
              <a:ext cx="635" cy="1303655"/>
            </a:xfrm>
            <a:custGeom>
              <a:avLst/>
              <a:gdLst/>
              <a:ahLst/>
              <a:cxnLst/>
              <a:rect l="l" t="t" r="r" b="b"/>
              <a:pathLst>
                <a:path w="635" h="1303654">
                  <a:moveTo>
                    <a:pt x="127" y="1303326"/>
                  </a:moveTo>
                  <a:lnTo>
                    <a:pt x="126" y="1287451"/>
                  </a:lnTo>
                  <a:lnTo>
                    <a:pt x="0" y="0"/>
                  </a:lnTo>
                </a:path>
              </a:pathLst>
            </a:custGeom>
            <a:ln w="31750">
              <a:solidFill>
                <a:srgbClr val="CBCBC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2658" y="8932294"/>
              <a:ext cx="144772" cy="14477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118297" y="7711393"/>
              <a:ext cx="635" cy="1269365"/>
            </a:xfrm>
            <a:custGeom>
              <a:avLst/>
              <a:gdLst/>
              <a:ahLst/>
              <a:cxnLst/>
              <a:rect l="l" t="t" r="r" b="b"/>
              <a:pathLst>
                <a:path w="634" h="1269365">
                  <a:moveTo>
                    <a:pt x="112" y="1269297"/>
                  </a:moveTo>
                  <a:lnTo>
                    <a:pt x="110" y="1253422"/>
                  </a:lnTo>
                  <a:lnTo>
                    <a:pt x="0" y="0"/>
                  </a:lnTo>
                </a:path>
              </a:pathLst>
            </a:custGeom>
            <a:ln w="31750">
              <a:solidFill>
                <a:srgbClr val="CBCBC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6015" y="8928627"/>
              <a:ext cx="144773" cy="14477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249523" y="9096992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8" y="361036"/>
                  </a:lnTo>
                  <a:lnTo>
                    <a:pt x="226311" y="355161"/>
                  </a:lnTo>
                  <a:lnTo>
                    <a:pt x="269671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49524" y="9096992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932900" y="73406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932900" y="73406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00400" y="9096992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7" y="361036"/>
                  </a:lnTo>
                  <a:lnTo>
                    <a:pt x="226310" y="355161"/>
                  </a:lnTo>
                  <a:lnTo>
                    <a:pt x="269669" y="337537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200400" y="9096992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7"/>
                  </a:lnTo>
                  <a:lnTo>
                    <a:pt x="226311" y="355161"/>
                  </a:lnTo>
                  <a:lnTo>
                    <a:pt x="180518" y="361035"/>
                  </a:lnTo>
                  <a:lnTo>
                    <a:pt x="134724" y="355161"/>
                  </a:lnTo>
                  <a:lnTo>
                    <a:pt x="91365" y="337537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8" y="0"/>
                  </a:lnTo>
                  <a:lnTo>
                    <a:pt x="226311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932900" y="9096992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8" y="361036"/>
                  </a:lnTo>
                  <a:lnTo>
                    <a:pt x="226311" y="355161"/>
                  </a:lnTo>
                  <a:lnTo>
                    <a:pt x="269671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932900" y="9096992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982024" y="9096992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5" y="5874"/>
                  </a:lnTo>
                  <a:lnTo>
                    <a:pt x="91366" y="23498"/>
                  </a:lnTo>
                  <a:lnTo>
                    <a:pt x="52873" y="52872"/>
                  </a:lnTo>
                  <a:lnTo>
                    <a:pt x="23499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9" y="269670"/>
                  </a:lnTo>
                  <a:lnTo>
                    <a:pt x="52873" y="308163"/>
                  </a:lnTo>
                  <a:lnTo>
                    <a:pt x="91366" y="337537"/>
                  </a:lnTo>
                  <a:lnTo>
                    <a:pt x="134725" y="355161"/>
                  </a:lnTo>
                  <a:lnTo>
                    <a:pt x="180518" y="361036"/>
                  </a:lnTo>
                  <a:lnTo>
                    <a:pt x="226311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2" y="226310"/>
                  </a:lnTo>
                  <a:lnTo>
                    <a:pt x="361036" y="180517"/>
                  </a:lnTo>
                  <a:lnTo>
                    <a:pt x="355162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982024" y="9096992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7"/>
                  </a:lnTo>
                  <a:lnTo>
                    <a:pt x="226311" y="355161"/>
                  </a:lnTo>
                  <a:lnTo>
                    <a:pt x="180518" y="361035"/>
                  </a:lnTo>
                  <a:lnTo>
                    <a:pt x="134724" y="355161"/>
                  </a:lnTo>
                  <a:lnTo>
                    <a:pt x="91365" y="337537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8" y="0"/>
                  </a:lnTo>
                  <a:lnTo>
                    <a:pt x="226311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249523" y="73406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249524" y="73406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941929" y="6681048"/>
            <a:ext cx="605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0" dirty="0">
                <a:latin typeface="Times New Roman"/>
                <a:cs typeface="Times New Roman"/>
              </a:rPr>
              <a:t>ℓ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40" dirty="0">
                <a:latin typeface="Tahoma"/>
                <a:cs typeface="Tahoma"/>
              </a:rPr>
              <a:t> </a:t>
            </a:r>
            <a:r>
              <a:rPr sz="1800" b="1" spc="-50" dirty="0"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205454" y="4282479"/>
            <a:ext cx="1716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level</a:t>
            </a:r>
            <a:r>
              <a:rPr sz="1800" b="1" spc="16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graph</a:t>
            </a:r>
            <a:r>
              <a:rPr sz="1800" b="1" spc="155" dirty="0">
                <a:latin typeface="Tahoma"/>
                <a:cs typeface="Tahoma"/>
              </a:rPr>
              <a:t> </a:t>
            </a:r>
            <a:r>
              <a:rPr sz="1800" b="1" spc="-35" dirty="0">
                <a:latin typeface="Tahoma"/>
                <a:cs typeface="Tahoma"/>
              </a:rPr>
              <a:t>L</a:t>
            </a:r>
            <a:r>
              <a:rPr sz="1800" b="1" spc="-52" baseline="-6944" dirty="0">
                <a:latin typeface="Tahoma"/>
                <a:cs typeface="Tahoma"/>
              </a:rPr>
              <a:t>G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113629" y="6682740"/>
            <a:ext cx="605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0" dirty="0">
                <a:latin typeface="Times New Roman"/>
                <a:cs typeface="Times New Roman"/>
              </a:rPr>
              <a:t>ℓ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40" dirty="0">
                <a:latin typeface="Tahoma"/>
                <a:cs typeface="Tahoma"/>
              </a:rPr>
              <a:t> </a:t>
            </a:r>
            <a:r>
              <a:rPr sz="1800" b="1" spc="-50" dirty="0"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831429" y="6682740"/>
            <a:ext cx="605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0" dirty="0">
                <a:latin typeface="Times New Roman"/>
                <a:cs typeface="Times New Roman"/>
              </a:rPr>
              <a:t>ℓ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40" dirty="0">
                <a:latin typeface="Tahoma"/>
                <a:cs typeface="Tahoma"/>
              </a:rPr>
              <a:t> </a:t>
            </a:r>
            <a:r>
              <a:rPr sz="1800" b="1" spc="-50" dirty="0"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812629" y="6682740"/>
            <a:ext cx="605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0" dirty="0">
                <a:latin typeface="Times New Roman"/>
                <a:cs typeface="Times New Roman"/>
              </a:rPr>
              <a:t>ℓ</a:t>
            </a:r>
            <a:r>
              <a:rPr sz="2000" b="1" spc="-1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40" dirty="0">
                <a:latin typeface="Tahoma"/>
                <a:cs typeface="Tahoma"/>
              </a:rPr>
              <a:t> </a:t>
            </a:r>
            <a:r>
              <a:rPr sz="1800" b="1" spc="-50" dirty="0"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188792" y="4262497"/>
            <a:ext cx="6805930" cy="2130425"/>
            <a:chOff x="3188792" y="4262497"/>
            <a:chExt cx="6805930" cy="2130425"/>
          </a:xfrm>
        </p:grpSpPr>
        <p:sp>
          <p:nvSpPr>
            <p:cNvPr id="49" name="object 49"/>
            <p:cNvSpPr/>
            <p:nvPr/>
          </p:nvSpPr>
          <p:spPr>
            <a:xfrm>
              <a:off x="5669770" y="4457405"/>
              <a:ext cx="2435860" cy="1554480"/>
            </a:xfrm>
            <a:custGeom>
              <a:avLst/>
              <a:gdLst/>
              <a:ahLst/>
              <a:cxnLst/>
              <a:rect l="l" t="t" r="r" b="b"/>
              <a:pathLst>
                <a:path w="2435859" h="1554479">
                  <a:moveTo>
                    <a:pt x="0" y="1553989"/>
                  </a:moveTo>
                  <a:lnTo>
                    <a:pt x="13382" y="1545450"/>
                  </a:lnTo>
                  <a:lnTo>
                    <a:pt x="2435399" y="0"/>
                  </a:lnTo>
                </a:path>
              </a:pathLst>
            </a:custGeom>
            <a:ln w="31750">
              <a:solidFill>
                <a:srgbClr val="CBCBC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591615" y="5922361"/>
              <a:ext cx="161290" cy="139065"/>
            </a:xfrm>
            <a:custGeom>
              <a:avLst/>
              <a:gdLst/>
              <a:ahLst/>
              <a:cxnLst/>
              <a:rect l="l" t="t" r="r" b="b"/>
              <a:pathLst>
                <a:path w="161289" h="139064">
                  <a:moveTo>
                    <a:pt x="83111" y="0"/>
                  </a:moveTo>
                  <a:lnTo>
                    <a:pt x="0" y="138902"/>
                  </a:lnTo>
                  <a:lnTo>
                    <a:pt x="160989" y="122049"/>
                  </a:lnTo>
                  <a:lnTo>
                    <a:pt x="91537" y="80493"/>
                  </a:lnTo>
                  <a:lnTo>
                    <a:pt x="8311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508321" y="4464001"/>
              <a:ext cx="2289810" cy="0"/>
            </a:xfrm>
            <a:custGeom>
              <a:avLst/>
              <a:gdLst/>
              <a:ahLst/>
              <a:cxnLst/>
              <a:rect l="l" t="t" r="r" b="b"/>
              <a:pathLst>
                <a:path w="2289809">
                  <a:moveTo>
                    <a:pt x="2289680" y="0"/>
                  </a:moveTo>
                  <a:lnTo>
                    <a:pt x="2270630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737042" y="4380181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39">
                  <a:moveTo>
                    <a:pt x="0" y="0"/>
                  </a:moveTo>
                  <a:lnTo>
                    <a:pt x="41909" y="83819"/>
                  </a:lnTo>
                  <a:lnTo>
                    <a:pt x="0" y="167639"/>
                  </a:lnTo>
                  <a:lnTo>
                    <a:pt x="167639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427729" y="4462068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60">
                  <a:moveTo>
                    <a:pt x="2423622" y="1546475"/>
                  </a:moveTo>
                  <a:lnTo>
                    <a:pt x="2407563" y="153622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754875" y="5905092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89">
                  <a:moveTo>
                    <a:pt x="90175" y="0"/>
                  </a:moveTo>
                  <a:lnTo>
                    <a:pt x="80417" y="93204"/>
                  </a:lnTo>
                  <a:lnTo>
                    <a:pt x="0" y="141321"/>
                  </a:lnTo>
                  <a:lnTo>
                    <a:pt x="186409" y="160835"/>
                  </a:lnTo>
                  <a:lnTo>
                    <a:pt x="90175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370781" y="4660562"/>
              <a:ext cx="1788795" cy="1544320"/>
            </a:xfrm>
            <a:custGeom>
              <a:avLst/>
              <a:gdLst/>
              <a:ahLst/>
              <a:cxnLst/>
              <a:rect l="l" t="t" r="r" b="b"/>
              <a:pathLst>
                <a:path w="1788795" h="1544320">
                  <a:moveTo>
                    <a:pt x="1788608" y="0"/>
                  </a:moveTo>
                  <a:lnTo>
                    <a:pt x="1774187" y="12448"/>
                  </a:lnTo>
                  <a:lnTo>
                    <a:pt x="0" y="1544027"/>
                  </a:lnTo>
                </a:path>
              </a:pathLst>
            </a:custGeom>
            <a:ln w="380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058472" y="4590851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670" y="0"/>
                  </a:moveTo>
                  <a:lnTo>
                    <a:pt x="0" y="46095"/>
                  </a:lnTo>
                  <a:lnTo>
                    <a:pt x="86497" y="82158"/>
                  </a:lnTo>
                  <a:lnTo>
                    <a:pt x="109545" y="172994"/>
                  </a:lnTo>
                  <a:lnTo>
                    <a:pt x="18167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757657" y="6239916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5">
                  <a:moveTo>
                    <a:pt x="0" y="0"/>
                  </a:moveTo>
                  <a:lnTo>
                    <a:pt x="93331" y="0"/>
                  </a:lnTo>
                </a:path>
              </a:pathLst>
            </a:custGeom>
            <a:ln w="3811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790028" y="6156090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39">
                  <a:moveTo>
                    <a:pt x="0" y="0"/>
                  </a:moveTo>
                  <a:lnTo>
                    <a:pt x="41910" y="83820"/>
                  </a:lnTo>
                  <a:lnTo>
                    <a:pt x="1" y="167640"/>
                  </a:lnTo>
                  <a:lnTo>
                    <a:pt x="167637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054494" y="4385938"/>
              <a:ext cx="1859280" cy="1597660"/>
            </a:xfrm>
            <a:custGeom>
              <a:avLst/>
              <a:gdLst/>
              <a:ahLst/>
              <a:cxnLst/>
              <a:rect l="l" t="t" r="r" b="b"/>
              <a:pathLst>
                <a:path w="1859279" h="1597660">
                  <a:moveTo>
                    <a:pt x="1858904" y="1597402"/>
                  </a:moveTo>
                  <a:lnTo>
                    <a:pt x="1844455" y="1584987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812535" y="5880039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8" y="0"/>
                  </a:moveTo>
                  <a:lnTo>
                    <a:pt x="86414" y="90887"/>
                  </a:lnTo>
                  <a:lnTo>
                    <a:pt x="0" y="127144"/>
                  </a:lnTo>
                  <a:lnTo>
                    <a:pt x="181773" y="172830"/>
                  </a:lnTo>
                  <a:lnTo>
                    <a:pt x="10925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021452" y="6239908"/>
              <a:ext cx="97155" cy="0"/>
            </a:xfrm>
            <a:custGeom>
              <a:avLst/>
              <a:gdLst/>
              <a:ahLst/>
              <a:cxnLst/>
              <a:rect l="l" t="t" r="r" b="b"/>
              <a:pathLst>
                <a:path w="97154">
                  <a:moveTo>
                    <a:pt x="0" y="0"/>
                  </a:moveTo>
                  <a:lnTo>
                    <a:pt x="9662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057113" y="6156088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39">
                  <a:moveTo>
                    <a:pt x="0" y="0"/>
                  </a:moveTo>
                  <a:lnTo>
                    <a:pt x="41910" y="83819"/>
                  </a:lnTo>
                  <a:lnTo>
                    <a:pt x="0" y="167639"/>
                  </a:lnTo>
                  <a:lnTo>
                    <a:pt x="167639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696613" y="6239909"/>
              <a:ext cx="97155" cy="0"/>
            </a:xfrm>
            <a:custGeom>
              <a:avLst/>
              <a:gdLst/>
              <a:ahLst/>
              <a:cxnLst/>
              <a:rect l="l" t="t" r="r" b="b"/>
              <a:pathLst>
                <a:path w="97154">
                  <a:moveTo>
                    <a:pt x="0" y="0"/>
                  </a:moveTo>
                  <a:lnTo>
                    <a:pt x="96545" y="0"/>
                  </a:lnTo>
                </a:path>
              </a:pathLst>
            </a:custGeom>
            <a:ln w="3810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732199" y="6156090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39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429667" y="4609278"/>
              <a:ext cx="635" cy="1303655"/>
            </a:xfrm>
            <a:custGeom>
              <a:avLst/>
              <a:gdLst/>
              <a:ahLst/>
              <a:cxnLst/>
              <a:rect l="l" t="t" r="r" b="b"/>
              <a:pathLst>
                <a:path w="635" h="1303654">
                  <a:moveTo>
                    <a:pt x="127" y="1303326"/>
                  </a:moveTo>
                  <a:lnTo>
                    <a:pt x="126" y="1287451"/>
                  </a:lnTo>
                  <a:lnTo>
                    <a:pt x="0" y="0"/>
                  </a:lnTo>
                </a:path>
              </a:pathLst>
            </a:custGeom>
            <a:ln w="31750">
              <a:solidFill>
                <a:srgbClr val="CBCBC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7401" y="5860541"/>
              <a:ext cx="144773" cy="144772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113039" y="4639640"/>
              <a:ext cx="635" cy="1269365"/>
            </a:xfrm>
            <a:custGeom>
              <a:avLst/>
              <a:gdLst/>
              <a:ahLst/>
              <a:cxnLst/>
              <a:rect l="l" t="t" r="r" b="b"/>
              <a:pathLst>
                <a:path w="634" h="1269364">
                  <a:moveTo>
                    <a:pt x="112" y="1269297"/>
                  </a:moveTo>
                  <a:lnTo>
                    <a:pt x="110" y="1253422"/>
                  </a:lnTo>
                  <a:lnTo>
                    <a:pt x="0" y="0"/>
                  </a:lnTo>
                </a:path>
              </a:pathLst>
            </a:custGeom>
            <a:ln w="31750">
              <a:solidFill>
                <a:srgbClr val="CBCBC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0756" y="5856874"/>
              <a:ext cx="144773" cy="144773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927642" y="4268846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4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9"/>
                  </a:lnTo>
                  <a:lnTo>
                    <a:pt x="52872" y="52873"/>
                  </a:lnTo>
                  <a:lnTo>
                    <a:pt x="23498" y="91366"/>
                  </a:lnTo>
                  <a:lnTo>
                    <a:pt x="5874" y="134725"/>
                  </a:lnTo>
                  <a:lnTo>
                    <a:pt x="0" y="180518"/>
                  </a:lnTo>
                  <a:lnTo>
                    <a:pt x="5874" y="226311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1"/>
                  </a:lnTo>
                  <a:lnTo>
                    <a:pt x="361036" y="180518"/>
                  </a:lnTo>
                  <a:lnTo>
                    <a:pt x="355161" y="134725"/>
                  </a:lnTo>
                  <a:lnTo>
                    <a:pt x="337537" y="91366"/>
                  </a:lnTo>
                  <a:lnTo>
                    <a:pt x="308163" y="52873"/>
                  </a:lnTo>
                  <a:lnTo>
                    <a:pt x="269671" y="23499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927642" y="4268847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4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244265" y="4268846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9"/>
                  </a:lnTo>
                  <a:lnTo>
                    <a:pt x="52872" y="52873"/>
                  </a:lnTo>
                  <a:lnTo>
                    <a:pt x="23498" y="91366"/>
                  </a:lnTo>
                  <a:lnTo>
                    <a:pt x="5874" y="134725"/>
                  </a:lnTo>
                  <a:lnTo>
                    <a:pt x="0" y="180518"/>
                  </a:lnTo>
                  <a:lnTo>
                    <a:pt x="5874" y="226311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1"/>
                  </a:lnTo>
                  <a:lnTo>
                    <a:pt x="361036" y="180518"/>
                  </a:lnTo>
                  <a:lnTo>
                    <a:pt x="355161" y="134725"/>
                  </a:lnTo>
                  <a:lnTo>
                    <a:pt x="337537" y="91366"/>
                  </a:lnTo>
                  <a:lnTo>
                    <a:pt x="308163" y="52873"/>
                  </a:lnTo>
                  <a:lnTo>
                    <a:pt x="269671" y="23499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244266" y="4268847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064500" y="6235701"/>
              <a:ext cx="1693545" cy="635"/>
            </a:xfrm>
            <a:custGeom>
              <a:avLst/>
              <a:gdLst/>
              <a:ahLst/>
              <a:cxnLst/>
              <a:rect l="l" t="t" r="r" b="b"/>
              <a:pathLst>
                <a:path w="1693545" h="635">
                  <a:moveTo>
                    <a:pt x="1693157" y="0"/>
                  </a:moveTo>
                  <a:lnTo>
                    <a:pt x="1655057" y="0"/>
                  </a:lnTo>
                  <a:lnTo>
                    <a:pt x="0" y="13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643356" y="608330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1" y="152398"/>
                  </a:lnTo>
                  <a:lnTo>
                    <a:pt x="2" y="304800"/>
                  </a:lnTo>
                  <a:lnTo>
                    <a:pt x="304798" y="152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543299" y="6235699"/>
              <a:ext cx="1478280" cy="0"/>
            </a:xfrm>
            <a:custGeom>
              <a:avLst/>
              <a:gdLst/>
              <a:ahLst/>
              <a:cxnLst/>
              <a:rect l="l" t="t" r="r" b="b"/>
              <a:pathLst>
                <a:path w="1478279">
                  <a:moveTo>
                    <a:pt x="1478152" y="0"/>
                  </a:moveTo>
                  <a:lnTo>
                    <a:pt x="1440052" y="0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907152" y="60833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0" y="152400"/>
                  </a:lnTo>
                  <a:lnTo>
                    <a:pt x="0" y="304800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346700" y="6235699"/>
              <a:ext cx="2350135" cy="0"/>
            </a:xfrm>
            <a:custGeom>
              <a:avLst/>
              <a:gdLst/>
              <a:ahLst/>
              <a:cxnLst/>
              <a:rect l="l" t="t" r="r" b="b"/>
              <a:pathLst>
                <a:path w="2350134">
                  <a:moveTo>
                    <a:pt x="2349914" y="1"/>
                  </a:moveTo>
                  <a:lnTo>
                    <a:pt x="2311814" y="1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582313" y="608330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0" y="152400"/>
                  </a:lnTo>
                  <a:lnTo>
                    <a:pt x="0" y="304800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244265" y="6025238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5"/>
                  </a:lnTo>
                  <a:lnTo>
                    <a:pt x="0" y="180518"/>
                  </a:lnTo>
                  <a:lnTo>
                    <a:pt x="5874" y="226311"/>
                  </a:lnTo>
                  <a:lnTo>
                    <a:pt x="23498" y="269671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8" y="361036"/>
                  </a:lnTo>
                  <a:lnTo>
                    <a:pt x="226311" y="355161"/>
                  </a:lnTo>
                  <a:lnTo>
                    <a:pt x="269671" y="337537"/>
                  </a:lnTo>
                  <a:lnTo>
                    <a:pt x="308163" y="308163"/>
                  </a:lnTo>
                  <a:lnTo>
                    <a:pt x="337537" y="269671"/>
                  </a:lnTo>
                  <a:lnTo>
                    <a:pt x="355161" y="226311"/>
                  </a:lnTo>
                  <a:lnTo>
                    <a:pt x="361036" y="180518"/>
                  </a:lnTo>
                  <a:lnTo>
                    <a:pt x="355161" y="134725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244266" y="6025239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95142" y="6025238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5"/>
                  </a:lnTo>
                  <a:lnTo>
                    <a:pt x="0" y="180518"/>
                  </a:lnTo>
                  <a:lnTo>
                    <a:pt x="5874" y="226311"/>
                  </a:lnTo>
                  <a:lnTo>
                    <a:pt x="23498" y="269671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7" y="361036"/>
                  </a:lnTo>
                  <a:lnTo>
                    <a:pt x="226310" y="355161"/>
                  </a:lnTo>
                  <a:lnTo>
                    <a:pt x="269669" y="337537"/>
                  </a:lnTo>
                  <a:lnTo>
                    <a:pt x="308162" y="308163"/>
                  </a:lnTo>
                  <a:lnTo>
                    <a:pt x="337536" y="269671"/>
                  </a:lnTo>
                  <a:lnTo>
                    <a:pt x="355161" y="226311"/>
                  </a:lnTo>
                  <a:lnTo>
                    <a:pt x="361035" y="180518"/>
                  </a:lnTo>
                  <a:lnTo>
                    <a:pt x="355161" y="134725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195142" y="6025239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7"/>
                  </a:lnTo>
                  <a:lnTo>
                    <a:pt x="226311" y="355161"/>
                  </a:lnTo>
                  <a:lnTo>
                    <a:pt x="180518" y="361035"/>
                  </a:lnTo>
                  <a:lnTo>
                    <a:pt x="134724" y="355161"/>
                  </a:lnTo>
                  <a:lnTo>
                    <a:pt x="91365" y="337537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8" y="0"/>
                  </a:lnTo>
                  <a:lnTo>
                    <a:pt x="226311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2222500" y="7368579"/>
            <a:ext cx="1796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level</a:t>
            </a:r>
            <a:r>
              <a:rPr sz="1800" b="1" spc="16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graph</a:t>
            </a:r>
            <a:r>
              <a:rPr sz="1800" b="1" spc="155" dirty="0">
                <a:latin typeface="Tahoma"/>
                <a:cs typeface="Tahoma"/>
              </a:rPr>
              <a:t> </a:t>
            </a:r>
            <a:r>
              <a:rPr sz="1800" b="1" spc="-25" dirty="0">
                <a:latin typeface="Tahoma"/>
                <a:cs typeface="Tahoma"/>
              </a:rPr>
              <a:t>L</a:t>
            </a:r>
            <a:r>
              <a:rPr sz="1800" b="1" spc="-37" baseline="-6944" dirty="0">
                <a:latin typeface="Tahoma"/>
                <a:cs typeface="Tahoma"/>
              </a:rPr>
              <a:t>G</a:t>
            </a:r>
            <a:r>
              <a:rPr sz="1800" b="1" spc="-25" dirty="0">
                <a:latin typeface="Tahoma"/>
                <a:cs typeface="Tahoma"/>
              </a:rPr>
              <a:t>′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318539" y="6044289"/>
            <a:ext cx="114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7921293" y="6018889"/>
            <a:ext cx="2423160" cy="374015"/>
            <a:chOff x="7921293" y="6018889"/>
            <a:chExt cx="2423160" cy="374015"/>
          </a:xfrm>
        </p:grpSpPr>
        <p:sp>
          <p:nvSpPr>
            <p:cNvPr id="86" name="object 86"/>
            <p:cNvSpPr/>
            <p:nvPr/>
          </p:nvSpPr>
          <p:spPr>
            <a:xfrm>
              <a:off x="7927642" y="6025238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4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5"/>
                  </a:lnTo>
                  <a:lnTo>
                    <a:pt x="0" y="180518"/>
                  </a:lnTo>
                  <a:lnTo>
                    <a:pt x="5874" y="226311"/>
                  </a:lnTo>
                  <a:lnTo>
                    <a:pt x="23498" y="269671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8" y="361036"/>
                  </a:lnTo>
                  <a:lnTo>
                    <a:pt x="226311" y="355161"/>
                  </a:lnTo>
                  <a:lnTo>
                    <a:pt x="269671" y="337537"/>
                  </a:lnTo>
                  <a:lnTo>
                    <a:pt x="308163" y="308163"/>
                  </a:lnTo>
                  <a:lnTo>
                    <a:pt x="337537" y="269671"/>
                  </a:lnTo>
                  <a:lnTo>
                    <a:pt x="355161" y="226311"/>
                  </a:lnTo>
                  <a:lnTo>
                    <a:pt x="361036" y="180518"/>
                  </a:lnTo>
                  <a:lnTo>
                    <a:pt x="355161" y="134725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927643" y="6025239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4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976766" y="6025238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4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5"/>
                  </a:lnTo>
                  <a:lnTo>
                    <a:pt x="0" y="180518"/>
                  </a:lnTo>
                  <a:lnTo>
                    <a:pt x="5874" y="226311"/>
                  </a:lnTo>
                  <a:lnTo>
                    <a:pt x="23498" y="269671"/>
                  </a:lnTo>
                  <a:lnTo>
                    <a:pt x="52872" y="308163"/>
                  </a:lnTo>
                  <a:lnTo>
                    <a:pt x="91365" y="337537"/>
                  </a:lnTo>
                  <a:lnTo>
                    <a:pt x="134724" y="355161"/>
                  </a:lnTo>
                  <a:lnTo>
                    <a:pt x="180517" y="361036"/>
                  </a:lnTo>
                  <a:lnTo>
                    <a:pt x="226310" y="355161"/>
                  </a:lnTo>
                  <a:lnTo>
                    <a:pt x="269670" y="337537"/>
                  </a:lnTo>
                  <a:lnTo>
                    <a:pt x="308163" y="308163"/>
                  </a:lnTo>
                  <a:lnTo>
                    <a:pt x="337537" y="269671"/>
                  </a:lnTo>
                  <a:lnTo>
                    <a:pt x="355161" y="226311"/>
                  </a:lnTo>
                  <a:lnTo>
                    <a:pt x="361036" y="180518"/>
                  </a:lnTo>
                  <a:lnTo>
                    <a:pt x="355161" y="134725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976766" y="6025239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4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7"/>
                  </a:lnTo>
                  <a:lnTo>
                    <a:pt x="226311" y="355161"/>
                  </a:lnTo>
                  <a:lnTo>
                    <a:pt x="180518" y="361035"/>
                  </a:lnTo>
                  <a:lnTo>
                    <a:pt x="134724" y="355161"/>
                  </a:lnTo>
                  <a:lnTo>
                    <a:pt x="91365" y="337537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8" y="0"/>
                  </a:lnTo>
                  <a:lnTo>
                    <a:pt x="226311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10112888" y="6031589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0118147" y="9160492"/>
            <a:ext cx="895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323797" y="9173192"/>
            <a:ext cx="114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73640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3575" algn="l"/>
              </a:tabLst>
            </a:pPr>
            <a:r>
              <a:rPr dirty="0"/>
              <a:t>Shortest</a:t>
            </a:r>
            <a:r>
              <a:rPr spc="-10" dirty="0"/>
              <a:t> </a:t>
            </a:r>
            <a:r>
              <a:rPr dirty="0"/>
              <a:t>augmenting</a:t>
            </a:r>
            <a:r>
              <a:rPr spc="-10" dirty="0"/>
              <a:t> </a:t>
            </a:r>
            <a:r>
              <a:rPr spc="50" dirty="0"/>
              <a:t>path:</a:t>
            </a:r>
            <a:r>
              <a:rPr dirty="0"/>
              <a:t>	review</a:t>
            </a:r>
            <a:r>
              <a:rPr spc="160" dirty="0"/>
              <a:t> </a:t>
            </a:r>
            <a:r>
              <a:rPr spc="80" dirty="0"/>
              <a:t>of</a:t>
            </a:r>
            <a:r>
              <a:rPr spc="160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57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62000" y="1221740"/>
            <a:ext cx="11109960" cy="340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17780">
              <a:lnSpc>
                <a:spcPct val="131900"/>
              </a:lnSpc>
              <a:spcBef>
                <a:spcPts val="100"/>
              </a:spcBef>
              <a:tabLst>
                <a:tab pos="169862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Lemma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1.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Throughout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algorithm,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length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augmenting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never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decreases.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 marR="407670">
              <a:lnSpc>
                <a:spcPct val="131900"/>
              </a:lnSpc>
              <a:spcBef>
                <a:spcPts val="5"/>
              </a:spcBef>
              <a:tabLst>
                <a:tab pos="169862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Lemma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2.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After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most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i="1" spc="90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shortest-</a:t>
            </a:r>
            <a:r>
              <a:rPr sz="2400" spc="-10" dirty="0">
                <a:latin typeface="Lucida Sans Unicode"/>
                <a:cs typeface="Lucida Sans Unicode"/>
              </a:rPr>
              <a:t>path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augmentations,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length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a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strictly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increases.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  <a:tabLst>
                <a:tab pos="165735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shortest-</a:t>
            </a:r>
            <a:r>
              <a:rPr sz="2400" spc="-65" dirty="0">
                <a:latin typeface="Lucida Sans Unicode"/>
                <a:cs typeface="Lucida Sans Unicode"/>
              </a:rPr>
              <a:t>augmenting-</a:t>
            </a:r>
            <a:r>
              <a:rPr sz="2400" spc="-10" dirty="0">
                <a:latin typeface="Lucida Sans Unicode"/>
                <a:cs typeface="Lucida Sans Unicode"/>
              </a:rPr>
              <a:t>path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takes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775" baseline="27027" dirty="0">
                <a:latin typeface="Times New Roman"/>
                <a:cs typeface="Times New Roman"/>
              </a:rPr>
              <a:t>2</a:t>
            </a:r>
            <a:r>
              <a:rPr sz="2775" spc="-30" baseline="27027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87928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3575" algn="l"/>
              </a:tabLst>
            </a:pPr>
            <a:r>
              <a:rPr dirty="0"/>
              <a:t>Shortest</a:t>
            </a:r>
            <a:r>
              <a:rPr spc="-10" dirty="0"/>
              <a:t> </a:t>
            </a:r>
            <a:r>
              <a:rPr dirty="0"/>
              <a:t>augmenting</a:t>
            </a:r>
            <a:r>
              <a:rPr spc="-10" dirty="0"/>
              <a:t> </a:t>
            </a:r>
            <a:r>
              <a:rPr spc="50" dirty="0"/>
              <a:t>path:</a:t>
            </a:r>
            <a:r>
              <a:rPr dirty="0"/>
              <a:t>	improving</a:t>
            </a:r>
            <a:r>
              <a:rPr spc="250" dirty="0"/>
              <a:t> </a:t>
            </a:r>
            <a:r>
              <a:rPr dirty="0"/>
              <a:t>the</a:t>
            </a:r>
            <a:r>
              <a:rPr spc="250" dirty="0"/>
              <a:t> </a:t>
            </a:r>
            <a:r>
              <a:rPr dirty="0"/>
              <a:t>running</a:t>
            </a:r>
            <a:r>
              <a:rPr spc="250" dirty="0"/>
              <a:t> </a:t>
            </a:r>
            <a:r>
              <a:rPr spc="-20" dirty="0"/>
              <a:t>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00" y="1338580"/>
            <a:ext cx="9524365" cy="91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2615"/>
              </a:lnSpc>
              <a:spcBef>
                <a:spcPts val="100"/>
              </a:spcBef>
              <a:tabLst>
                <a:tab pos="1010919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Note.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75" dirty="0">
                <a:latin typeface="Times New Roman"/>
                <a:cs typeface="Times New Roman"/>
              </a:rPr>
              <a:t>Θ(</a:t>
            </a:r>
            <a:r>
              <a:rPr sz="2400" i="1" spc="75" dirty="0">
                <a:latin typeface="Times New Roman"/>
                <a:cs typeface="Times New Roman"/>
              </a:rPr>
              <a:t>m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augmentations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necessary for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some flow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networks.</a:t>
            </a:r>
            <a:endParaRPr sz="2400">
              <a:latin typeface="Lucida Sans Unicode"/>
              <a:cs typeface="Lucida Sans Unicode"/>
            </a:endParaRPr>
          </a:p>
          <a:p>
            <a:pPr marL="152400">
              <a:lnSpc>
                <a:spcPts val="4355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Try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decrease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time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per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augmentation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instead.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2120900"/>
            <a:ext cx="2683510" cy="10934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90"/>
              </a:spcBef>
            </a:pPr>
            <a:r>
              <a:rPr sz="5775" spc="-67" baseline="-3607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Simple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idea</a:t>
            </a:r>
            <a:endParaRPr sz="2400">
              <a:latin typeface="Lucida Sans Unicode"/>
              <a:cs typeface="Lucida Sans Unicode"/>
            </a:endParaRPr>
          </a:p>
          <a:p>
            <a:pPr marL="38100">
              <a:lnSpc>
                <a:spcPts val="4210"/>
              </a:lnSpc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Dynamic</a:t>
            </a:r>
            <a:r>
              <a:rPr sz="2400" spc="10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trees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06850" y="2186940"/>
            <a:ext cx="4491990" cy="99060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19"/>
              </a:spcBef>
              <a:tabLst>
                <a:tab pos="627380" algn="l"/>
                <a:tab pos="2491740" algn="l"/>
              </a:tabLst>
            </a:pPr>
            <a:r>
              <a:rPr sz="2400" spc="-50" dirty="0">
                <a:latin typeface="Symbol"/>
                <a:cs typeface="Symbol"/>
              </a:rPr>
              <a:t>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mn</a:t>
            </a:r>
            <a:r>
              <a:rPr sz="2400" baseline="29513" dirty="0">
                <a:latin typeface="Times New Roman"/>
                <a:cs typeface="Times New Roman"/>
              </a:rPr>
              <a:t>2</a:t>
            </a:r>
            <a:r>
              <a:rPr sz="2400" spc="292" baseline="29513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[Dinitz</a:t>
            </a:r>
            <a:r>
              <a:rPr sz="2400" spc="-8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1970]</a:t>
            </a:r>
            <a:endParaRPr sz="2400">
              <a:latin typeface="Lucida Sans Unicode"/>
              <a:cs typeface="Lucida Sans Unicode"/>
            </a:endParaRPr>
          </a:p>
          <a:p>
            <a:pPr marL="38100">
              <a:lnSpc>
                <a:spcPct val="100000"/>
              </a:lnSpc>
              <a:spcBef>
                <a:spcPts val="919"/>
              </a:spcBef>
              <a:tabLst>
                <a:tab pos="627380" algn="l"/>
              </a:tabLst>
            </a:pPr>
            <a:r>
              <a:rPr sz="2400" spc="-50" dirty="0">
                <a:latin typeface="Symbol"/>
                <a:cs typeface="Symbol"/>
              </a:rPr>
              <a:t>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86500" y="2786380"/>
            <a:ext cx="3195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[Sleator–Tarjan</a:t>
            </a:r>
            <a:r>
              <a:rPr sz="2400" spc="-19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1983]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89072" y="4152900"/>
            <a:ext cx="5718810" cy="4940300"/>
            <a:chOff x="3489072" y="4152900"/>
            <a:chExt cx="5718810" cy="4940300"/>
          </a:xfrm>
        </p:grpSpPr>
        <p:sp>
          <p:nvSpPr>
            <p:cNvPr id="8" name="object 8"/>
            <p:cNvSpPr/>
            <p:nvPr/>
          </p:nvSpPr>
          <p:spPr>
            <a:xfrm>
              <a:off x="3490675" y="4152900"/>
              <a:ext cx="5716905" cy="4940300"/>
            </a:xfrm>
            <a:custGeom>
              <a:avLst/>
              <a:gdLst/>
              <a:ahLst/>
              <a:cxnLst/>
              <a:rect l="l" t="t" r="r" b="b"/>
              <a:pathLst>
                <a:path w="5716905" h="4940300">
                  <a:moveTo>
                    <a:pt x="5716824" y="0"/>
                  </a:moveTo>
                  <a:lnTo>
                    <a:pt x="0" y="0"/>
                  </a:lnTo>
                  <a:lnTo>
                    <a:pt x="0" y="4940298"/>
                  </a:lnTo>
                  <a:lnTo>
                    <a:pt x="5716824" y="4940298"/>
                  </a:lnTo>
                  <a:lnTo>
                    <a:pt x="57168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9072" y="4260007"/>
              <a:ext cx="5717548" cy="452526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080262" y="2346784"/>
            <a:ext cx="6172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ahead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410463" y="2456208"/>
            <a:ext cx="531495" cy="121920"/>
            <a:chOff x="8410463" y="2456208"/>
            <a:chExt cx="531495" cy="121920"/>
          </a:xfrm>
        </p:grpSpPr>
        <p:sp>
          <p:nvSpPr>
            <p:cNvPr id="12" name="object 12"/>
            <p:cNvSpPr/>
            <p:nvPr/>
          </p:nvSpPr>
          <p:spPr>
            <a:xfrm>
              <a:off x="8489202" y="2517167"/>
              <a:ext cx="452755" cy="0"/>
            </a:xfrm>
            <a:custGeom>
              <a:avLst/>
              <a:gdLst/>
              <a:ahLst/>
              <a:cxnLst/>
              <a:rect l="l" t="t" r="r" b="b"/>
              <a:pathLst>
                <a:path w="452754">
                  <a:moveTo>
                    <a:pt x="0" y="0"/>
                  </a:moveTo>
                  <a:lnTo>
                    <a:pt x="12699" y="0"/>
                  </a:lnTo>
                  <a:lnTo>
                    <a:pt x="452639" y="0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10463" y="245620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19" y="0"/>
                  </a:moveTo>
                  <a:lnTo>
                    <a:pt x="0" y="60959"/>
                  </a:lnTo>
                  <a:lnTo>
                    <a:pt x="121919" y="121920"/>
                  </a:lnTo>
                  <a:lnTo>
                    <a:pt x="91439" y="60959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58</a:t>
            </a:fld>
            <a:endParaRPr spc="-2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78500" y="2349500"/>
            <a:ext cx="6515100" cy="0"/>
          </a:xfrm>
          <a:custGeom>
            <a:avLst/>
            <a:gdLst/>
            <a:ahLst/>
            <a:cxnLst/>
            <a:rect l="l" t="t" r="r" b="b"/>
            <a:pathLst>
              <a:path w="6515100">
                <a:moveTo>
                  <a:pt x="0" y="0"/>
                </a:moveTo>
                <a:lnTo>
                  <a:pt x="651510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16600" y="1617522"/>
            <a:ext cx="4144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125" algn="l"/>
                <a:tab pos="2789555" algn="l"/>
                <a:tab pos="4015104" algn="l"/>
              </a:tabLst>
            </a:pPr>
            <a:r>
              <a:rPr sz="3600" b="1" cap="small" spc="-25" dirty="0">
                <a:latin typeface="Tahoma"/>
                <a:cs typeface="Tahoma"/>
              </a:rPr>
              <a:t>7.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10" dirty="0">
                <a:latin typeface="Tahoma"/>
                <a:cs typeface="Tahoma"/>
              </a:rPr>
              <a:t>Network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20" dirty="0">
                <a:latin typeface="Tahoma"/>
                <a:cs typeface="Tahoma"/>
              </a:rPr>
              <a:t>Flow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1275" dirty="0">
                <a:latin typeface="Tahoma"/>
                <a:cs typeface="Tahoma"/>
              </a:rPr>
              <a:t>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16600" y="2527300"/>
            <a:ext cx="5423535" cy="447040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5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35" dirty="0">
                <a:solidFill>
                  <a:srgbClr val="D5D5D5"/>
                </a:solidFill>
                <a:latin typeface="Verdana"/>
                <a:cs typeface="Verdana"/>
              </a:rPr>
              <a:t>max-</a:t>
            </a:r>
            <a:r>
              <a:rPr sz="3000" i="1" spc="-265" dirty="0">
                <a:solidFill>
                  <a:srgbClr val="D5D5D5"/>
                </a:solidFill>
                <a:latin typeface="Verdana"/>
                <a:cs typeface="Verdana"/>
              </a:rPr>
              <a:t>flow</a:t>
            </a:r>
            <a:r>
              <a:rPr sz="3000" i="1" spc="-17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50" dirty="0">
                <a:solidFill>
                  <a:srgbClr val="D5D5D5"/>
                </a:solidFill>
                <a:latin typeface="Verdana"/>
                <a:cs typeface="Verdana"/>
              </a:rPr>
              <a:t>and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90" dirty="0">
                <a:solidFill>
                  <a:srgbClr val="D5D5D5"/>
                </a:solidFill>
                <a:latin typeface="Verdana"/>
                <a:cs typeface="Verdana"/>
              </a:rPr>
              <a:t>min-</a:t>
            </a:r>
            <a:r>
              <a:rPr sz="3000" i="1" spc="-345" dirty="0">
                <a:solidFill>
                  <a:srgbClr val="D5D5D5"/>
                </a:solidFill>
                <a:latin typeface="Verdana"/>
                <a:cs typeface="Verdana"/>
              </a:rPr>
              <a:t>cut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10" dirty="0">
                <a:solidFill>
                  <a:srgbClr val="D5D5D5"/>
                </a:solidFill>
                <a:latin typeface="Verdana"/>
                <a:cs typeface="Verdana"/>
              </a:rPr>
              <a:t>problems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00" dirty="0">
                <a:solidFill>
                  <a:srgbClr val="D5D5D5"/>
                </a:solidFill>
                <a:latin typeface="Verdana"/>
                <a:cs typeface="Verdana"/>
              </a:rPr>
              <a:t>Ford–Fulkerson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85" dirty="0">
                <a:solidFill>
                  <a:srgbClr val="D5D5D5"/>
                </a:solidFill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35" dirty="0">
                <a:solidFill>
                  <a:srgbClr val="D5D5D5"/>
                </a:solidFill>
                <a:latin typeface="Verdana"/>
                <a:cs typeface="Verdana"/>
              </a:rPr>
              <a:t>max-</a:t>
            </a:r>
            <a:r>
              <a:rPr sz="3000" i="1" spc="-265" dirty="0">
                <a:solidFill>
                  <a:srgbClr val="D5D5D5"/>
                </a:solidFill>
                <a:latin typeface="Verdana"/>
                <a:cs typeface="Verdana"/>
              </a:rPr>
              <a:t>flow</a:t>
            </a:r>
            <a:r>
              <a:rPr sz="3000" i="1" spc="-17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90" dirty="0">
                <a:solidFill>
                  <a:srgbClr val="D5D5D5"/>
                </a:solidFill>
                <a:latin typeface="Verdana"/>
                <a:cs typeface="Verdana"/>
              </a:rPr>
              <a:t>min-</a:t>
            </a:r>
            <a:r>
              <a:rPr sz="3000" i="1" spc="-345" dirty="0">
                <a:solidFill>
                  <a:srgbClr val="D5D5D5"/>
                </a:solidFill>
                <a:latin typeface="Verdana"/>
                <a:cs typeface="Verdana"/>
              </a:rPr>
              <a:t>cut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75" dirty="0">
                <a:solidFill>
                  <a:srgbClr val="D5D5D5"/>
                </a:solidFill>
                <a:latin typeface="Verdana"/>
                <a:cs typeface="Verdana"/>
              </a:rPr>
              <a:t>theorem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250" dirty="0">
                <a:solidFill>
                  <a:srgbClr val="D5D5D5"/>
                </a:solidFill>
                <a:latin typeface="Verdana"/>
                <a:cs typeface="Verdana"/>
              </a:rPr>
              <a:t>capacity-</a:t>
            </a:r>
            <a:r>
              <a:rPr sz="3000" i="1" spc="-245" dirty="0">
                <a:solidFill>
                  <a:srgbClr val="D5D5D5"/>
                </a:solidFill>
                <a:latin typeface="Verdana"/>
                <a:cs typeface="Verdana"/>
              </a:rPr>
              <a:t>scaling</a:t>
            </a:r>
            <a:r>
              <a:rPr sz="3000" i="1" spc="-8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85" dirty="0">
                <a:solidFill>
                  <a:srgbClr val="D5D5D5"/>
                </a:solidFill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70" dirty="0">
                <a:solidFill>
                  <a:srgbClr val="D5D5D5"/>
                </a:solidFill>
                <a:latin typeface="Verdana"/>
                <a:cs typeface="Verdana"/>
              </a:rPr>
              <a:t>shortest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10" dirty="0">
                <a:solidFill>
                  <a:srgbClr val="D5D5D5"/>
                </a:solidFill>
                <a:latin typeface="Verdana"/>
                <a:cs typeface="Verdana"/>
              </a:rPr>
              <a:t>augmenting</a:t>
            </a:r>
            <a:r>
              <a:rPr sz="3000" i="1" spc="-16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30" dirty="0">
                <a:solidFill>
                  <a:srgbClr val="D5D5D5"/>
                </a:solidFill>
                <a:latin typeface="Verdana"/>
                <a:cs typeface="Verdana"/>
              </a:rPr>
              <a:t>paths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195" dirty="0">
                <a:latin typeface="Verdana"/>
                <a:cs typeface="Verdana"/>
              </a:rPr>
              <a:t>Dinitz’</a:t>
            </a:r>
            <a:r>
              <a:rPr sz="3000" i="1" spc="-145" dirty="0">
                <a:latin typeface="Verdana"/>
                <a:cs typeface="Verdana"/>
              </a:rPr>
              <a:t> </a:t>
            </a:r>
            <a:r>
              <a:rPr sz="3000" i="1" spc="-285" dirty="0"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15" dirty="0">
                <a:solidFill>
                  <a:srgbClr val="D5D5D5"/>
                </a:solidFill>
                <a:latin typeface="Verdana"/>
                <a:cs typeface="Verdana"/>
              </a:rPr>
              <a:t>simple</a:t>
            </a:r>
            <a:r>
              <a:rPr sz="3000" i="1" spc="-17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60" dirty="0">
                <a:solidFill>
                  <a:srgbClr val="D5D5D5"/>
                </a:solidFill>
                <a:latin typeface="Verdana"/>
                <a:cs typeface="Verdana"/>
              </a:rPr>
              <a:t>unit-</a:t>
            </a:r>
            <a:r>
              <a:rPr sz="3000" i="1" spc="-280" dirty="0">
                <a:solidFill>
                  <a:srgbClr val="D5D5D5"/>
                </a:solidFill>
                <a:latin typeface="Verdana"/>
                <a:cs typeface="Verdana"/>
              </a:rPr>
              <a:t>capacity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55" dirty="0">
                <a:solidFill>
                  <a:srgbClr val="D5D5D5"/>
                </a:solidFill>
                <a:latin typeface="Verdana"/>
                <a:cs typeface="Verdana"/>
              </a:rPr>
              <a:t>networks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4851" y="1739900"/>
            <a:ext cx="3911600" cy="510916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149504" y="6918652"/>
            <a:ext cx="1458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cap="small" dirty="0">
                <a:solidFill>
                  <a:srgbClr val="606060"/>
                </a:solidFill>
                <a:latin typeface="Tahoma"/>
                <a:cs typeface="Tahoma"/>
              </a:rPr>
              <a:t>Section</a:t>
            </a:r>
            <a:r>
              <a:rPr sz="1800" b="1" cap="small" spc="10" dirty="0">
                <a:solidFill>
                  <a:srgbClr val="606060"/>
                </a:solidFill>
                <a:latin typeface="Tahoma"/>
                <a:cs typeface="Tahoma"/>
              </a:rPr>
              <a:t> </a:t>
            </a:r>
            <a:r>
              <a:rPr sz="1800" b="1" cap="small" spc="-70" dirty="0">
                <a:solidFill>
                  <a:srgbClr val="606060"/>
                </a:solidFill>
                <a:latin typeface="Tahoma"/>
                <a:cs typeface="Tahoma"/>
              </a:rPr>
              <a:t>18.1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Minimum-</a:t>
            </a:r>
            <a:r>
              <a:rPr dirty="0"/>
              <a:t>cut</a:t>
            </a:r>
            <a:r>
              <a:rPr spc="10" dirty="0"/>
              <a:t> </a:t>
            </a:r>
            <a:r>
              <a:rPr spc="-10" dirty="0"/>
              <a:t>problem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87355" y="5688122"/>
            <a:ext cx="1921510" cy="1664335"/>
            <a:chOff x="2687355" y="5688122"/>
            <a:chExt cx="1921510" cy="1664335"/>
          </a:xfrm>
        </p:grpSpPr>
        <p:sp>
          <p:nvSpPr>
            <p:cNvPr id="4" name="object 4"/>
            <p:cNvSpPr/>
            <p:nvPr/>
          </p:nvSpPr>
          <p:spPr>
            <a:xfrm>
              <a:off x="2725455" y="5812606"/>
              <a:ext cx="1739264" cy="1501775"/>
            </a:xfrm>
            <a:custGeom>
              <a:avLst/>
              <a:gdLst/>
              <a:ahLst/>
              <a:cxnLst/>
              <a:rect l="l" t="t" r="r" b="b"/>
              <a:pathLst>
                <a:path w="1739264" h="1501775">
                  <a:moveTo>
                    <a:pt x="1739093" y="0"/>
                  </a:moveTo>
                  <a:lnTo>
                    <a:pt x="1710253" y="24896"/>
                  </a:lnTo>
                  <a:lnTo>
                    <a:pt x="0" y="1501285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78442" y="5688122"/>
              <a:ext cx="330835" cy="314960"/>
            </a:xfrm>
            <a:custGeom>
              <a:avLst/>
              <a:gdLst/>
              <a:ahLst/>
              <a:cxnLst/>
              <a:rect l="l" t="t" r="r" b="b"/>
              <a:pathLst>
                <a:path w="330835" h="314960">
                  <a:moveTo>
                    <a:pt x="330309" y="0"/>
                  </a:moveTo>
                  <a:lnTo>
                    <a:pt x="0" y="83811"/>
                  </a:lnTo>
                  <a:lnTo>
                    <a:pt x="157266" y="149379"/>
                  </a:lnTo>
                  <a:lnTo>
                    <a:pt x="199172" y="314534"/>
                  </a:lnTo>
                  <a:lnTo>
                    <a:pt x="330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99539" y="6385187"/>
              <a:ext cx="389255" cy="304800"/>
            </a:xfrm>
            <a:custGeom>
              <a:avLst/>
              <a:gdLst/>
              <a:ahLst/>
              <a:cxnLst/>
              <a:rect l="l" t="t" r="r" b="b"/>
              <a:pathLst>
                <a:path w="389254" h="304800">
                  <a:moveTo>
                    <a:pt x="388746" y="0"/>
                  </a:moveTo>
                  <a:lnTo>
                    <a:pt x="0" y="0"/>
                  </a:lnTo>
                  <a:lnTo>
                    <a:pt x="0" y="304744"/>
                  </a:lnTo>
                  <a:lnTo>
                    <a:pt x="388746" y="304744"/>
                  </a:lnTo>
                  <a:lnTo>
                    <a:pt x="388746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52587" y="6379904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39895" y="5470636"/>
            <a:ext cx="6866255" cy="3873500"/>
            <a:chOff x="2539895" y="5470636"/>
            <a:chExt cx="6866255" cy="3873500"/>
          </a:xfrm>
        </p:grpSpPr>
        <p:sp>
          <p:nvSpPr>
            <p:cNvPr id="9" name="object 9"/>
            <p:cNvSpPr/>
            <p:nvPr/>
          </p:nvSpPr>
          <p:spPr>
            <a:xfrm>
              <a:off x="4989403" y="7529926"/>
              <a:ext cx="2459990" cy="1594485"/>
            </a:xfrm>
            <a:custGeom>
              <a:avLst/>
              <a:gdLst/>
              <a:ahLst/>
              <a:cxnLst/>
              <a:rect l="l" t="t" r="r" b="b"/>
              <a:pathLst>
                <a:path w="2459990" h="1594484">
                  <a:moveTo>
                    <a:pt x="0" y="0"/>
                  </a:moveTo>
                  <a:lnTo>
                    <a:pt x="10657" y="6907"/>
                  </a:lnTo>
                  <a:lnTo>
                    <a:pt x="2459940" y="1594449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23329" y="7487099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0" y="0"/>
                  </a:moveTo>
                  <a:lnTo>
                    <a:pt x="69152" y="117467"/>
                  </a:lnTo>
                  <a:lnTo>
                    <a:pt x="76732" y="49734"/>
                  </a:lnTo>
                  <a:lnTo>
                    <a:pt x="135465" y="15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52910" y="7592664"/>
              <a:ext cx="1710055" cy="1491615"/>
            </a:xfrm>
            <a:custGeom>
              <a:avLst/>
              <a:gdLst/>
              <a:ahLst/>
              <a:cxnLst/>
              <a:rect l="l" t="t" r="r" b="b"/>
              <a:pathLst>
                <a:path w="1710054" h="1491615">
                  <a:moveTo>
                    <a:pt x="1709555" y="0"/>
                  </a:moveTo>
                  <a:lnTo>
                    <a:pt x="1680843" y="25045"/>
                  </a:lnTo>
                  <a:lnTo>
                    <a:pt x="0" y="1491247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76151" y="7467438"/>
              <a:ext cx="330200" cy="315595"/>
            </a:xfrm>
            <a:custGeom>
              <a:avLst/>
              <a:gdLst/>
              <a:ahLst/>
              <a:cxnLst/>
              <a:rect l="l" t="t" r="r" b="b"/>
              <a:pathLst>
                <a:path w="330200" h="315595">
                  <a:moveTo>
                    <a:pt x="329872" y="0"/>
                  </a:moveTo>
                  <a:lnTo>
                    <a:pt x="0" y="85514"/>
                  </a:lnTo>
                  <a:lnTo>
                    <a:pt x="157603" y="150270"/>
                  </a:lnTo>
                  <a:lnTo>
                    <a:pt x="200360" y="315206"/>
                  </a:lnTo>
                  <a:lnTo>
                    <a:pt x="3298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41918" y="5483336"/>
              <a:ext cx="1894839" cy="1628139"/>
            </a:xfrm>
            <a:custGeom>
              <a:avLst/>
              <a:gdLst/>
              <a:ahLst/>
              <a:cxnLst/>
              <a:rect l="l" t="t" r="r" b="b"/>
              <a:pathLst>
                <a:path w="1894840" h="1628140">
                  <a:moveTo>
                    <a:pt x="1894555" y="1628038"/>
                  </a:moveTo>
                  <a:lnTo>
                    <a:pt x="1884923" y="161976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63993" y="7036997"/>
              <a:ext cx="132715" cy="125730"/>
            </a:xfrm>
            <a:custGeom>
              <a:avLst/>
              <a:gdLst/>
              <a:ahLst/>
              <a:cxnLst/>
              <a:rect l="l" t="t" r="r" b="b"/>
              <a:pathLst>
                <a:path w="132715" h="125729">
                  <a:moveTo>
                    <a:pt x="79460" y="0"/>
                  </a:moveTo>
                  <a:lnTo>
                    <a:pt x="62847" y="66099"/>
                  </a:lnTo>
                  <a:lnTo>
                    <a:pt x="0" y="92468"/>
                  </a:lnTo>
                  <a:lnTo>
                    <a:pt x="132199" y="125695"/>
                  </a:lnTo>
                  <a:lnTo>
                    <a:pt x="7946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09332" y="5566540"/>
              <a:ext cx="2466340" cy="1573530"/>
            </a:xfrm>
            <a:custGeom>
              <a:avLst/>
              <a:gdLst/>
              <a:ahLst/>
              <a:cxnLst/>
              <a:rect l="l" t="t" r="r" b="b"/>
              <a:pathLst>
                <a:path w="2466340" h="1573529">
                  <a:moveTo>
                    <a:pt x="2465912" y="1573458"/>
                  </a:moveTo>
                  <a:lnTo>
                    <a:pt x="2455206" y="156662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06053" y="7065383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90" h="117475">
                  <a:moveTo>
                    <a:pt x="65580" y="0"/>
                  </a:moveTo>
                  <a:lnTo>
                    <a:pt x="58484" y="67784"/>
                  </a:lnTo>
                  <a:lnTo>
                    <a:pt x="0" y="102778"/>
                  </a:lnTo>
                  <a:lnTo>
                    <a:pt x="135569" y="116970"/>
                  </a:lnTo>
                  <a:lnTo>
                    <a:pt x="6558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74694" y="7414488"/>
              <a:ext cx="1795145" cy="1598295"/>
            </a:xfrm>
            <a:custGeom>
              <a:avLst/>
              <a:gdLst/>
              <a:ahLst/>
              <a:cxnLst/>
              <a:rect l="l" t="t" r="r" b="b"/>
              <a:pathLst>
                <a:path w="1795145" h="1598295">
                  <a:moveTo>
                    <a:pt x="1794905" y="1597827"/>
                  </a:moveTo>
                  <a:lnTo>
                    <a:pt x="1785420" y="158938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96816" y="8938071"/>
              <a:ext cx="132080" cy="127000"/>
            </a:xfrm>
            <a:custGeom>
              <a:avLst/>
              <a:gdLst/>
              <a:ahLst/>
              <a:cxnLst/>
              <a:rect l="l" t="t" r="r" b="b"/>
              <a:pathLst>
                <a:path w="132079" h="127000">
                  <a:moveTo>
                    <a:pt x="81065" y="0"/>
                  </a:moveTo>
                  <a:lnTo>
                    <a:pt x="63299" y="65798"/>
                  </a:lnTo>
                  <a:lnTo>
                    <a:pt x="0" y="91064"/>
                  </a:lnTo>
                  <a:lnTo>
                    <a:pt x="131597" y="126598"/>
                  </a:lnTo>
                  <a:lnTo>
                    <a:pt x="81065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91809" y="7352354"/>
              <a:ext cx="1818639" cy="0"/>
            </a:xfrm>
            <a:custGeom>
              <a:avLst/>
              <a:gdLst/>
              <a:ahLst/>
              <a:cxnLst/>
              <a:rect l="l" t="t" r="r" b="b"/>
              <a:pathLst>
                <a:path w="1818639">
                  <a:moveTo>
                    <a:pt x="1818543" y="0"/>
                  </a:moveTo>
                  <a:lnTo>
                    <a:pt x="1805843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67173" y="729139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33118" y="7352352"/>
              <a:ext cx="2369185" cy="0"/>
            </a:xfrm>
            <a:custGeom>
              <a:avLst/>
              <a:gdLst/>
              <a:ahLst/>
              <a:cxnLst/>
              <a:rect l="l" t="t" r="r" b="b"/>
              <a:pathLst>
                <a:path w="2369184">
                  <a:moveTo>
                    <a:pt x="0" y="0"/>
                  </a:moveTo>
                  <a:lnTo>
                    <a:pt x="1133219" y="0"/>
                  </a:lnTo>
                </a:path>
                <a:path w="2369184">
                  <a:moveTo>
                    <a:pt x="1521966" y="0"/>
                  </a:moveTo>
                  <a:lnTo>
                    <a:pt x="2368852" y="0"/>
                  </a:lnTo>
                </a:path>
              </a:pathLst>
            </a:custGeom>
            <a:ln w="76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87670" y="7199953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0" y="152399"/>
                  </a:lnTo>
                  <a:lnTo>
                    <a:pt x="0" y="304799"/>
                  </a:lnTo>
                  <a:lnTo>
                    <a:pt x="304800" y="152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59176" y="7352356"/>
              <a:ext cx="1819275" cy="635"/>
            </a:xfrm>
            <a:custGeom>
              <a:avLst/>
              <a:gdLst/>
              <a:ahLst/>
              <a:cxnLst/>
              <a:rect l="l" t="t" r="r" b="b"/>
              <a:pathLst>
                <a:path w="1819275" h="634">
                  <a:moveTo>
                    <a:pt x="1818958" y="0"/>
                  </a:moveTo>
                  <a:lnTo>
                    <a:pt x="1806258" y="0"/>
                  </a:lnTo>
                  <a:lnTo>
                    <a:pt x="0" y="14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234954" y="729139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59"/>
                  </a:ln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28493" y="5560674"/>
              <a:ext cx="2385695" cy="0"/>
            </a:xfrm>
            <a:custGeom>
              <a:avLst/>
              <a:gdLst/>
              <a:ahLst/>
              <a:cxnLst/>
              <a:rect l="l" t="t" r="r" b="b"/>
              <a:pathLst>
                <a:path w="2385695">
                  <a:moveTo>
                    <a:pt x="2385237" y="0"/>
                  </a:moveTo>
                  <a:lnTo>
                    <a:pt x="2372537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70550" y="5499714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19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828490" y="9193187"/>
              <a:ext cx="2386965" cy="0"/>
            </a:xfrm>
            <a:custGeom>
              <a:avLst/>
              <a:gdLst/>
              <a:ahLst/>
              <a:cxnLst/>
              <a:rect l="l" t="t" r="r" b="b"/>
              <a:pathLst>
                <a:path w="2386965">
                  <a:moveTo>
                    <a:pt x="2386773" y="0"/>
                  </a:moveTo>
                  <a:lnTo>
                    <a:pt x="2374073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72083" y="913222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797693" y="5550492"/>
              <a:ext cx="635" cy="1460500"/>
            </a:xfrm>
            <a:custGeom>
              <a:avLst/>
              <a:gdLst/>
              <a:ahLst/>
              <a:cxnLst/>
              <a:rect l="l" t="t" r="r" b="b"/>
              <a:pathLst>
                <a:path w="635" h="1460500">
                  <a:moveTo>
                    <a:pt x="137" y="1460338"/>
                  </a:moveTo>
                  <a:lnTo>
                    <a:pt x="136" y="1447638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6867" y="6967658"/>
              <a:ext cx="121914" cy="12191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501702" y="5737072"/>
              <a:ext cx="635" cy="1293495"/>
            </a:xfrm>
            <a:custGeom>
              <a:avLst/>
              <a:gdLst/>
              <a:ahLst/>
              <a:cxnLst/>
              <a:rect l="l" t="t" r="r" b="b"/>
              <a:pathLst>
                <a:path w="634" h="1293495">
                  <a:moveTo>
                    <a:pt x="115" y="1293420"/>
                  </a:moveTo>
                  <a:lnTo>
                    <a:pt x="114" y="128072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0853" y="6987317"/>
              <a:ext cx="121914" cy="12191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796761" y="7434709"/>
              <a:ext cx="635" cy="1458595"/>
            </a:xfrm>
            <a:custGeom>
              <a:avLst/>
              <a:gdLst/>
              <a:ahLst/>
              <a:cxnLst/>
              <a:rect l="l" t="t" r="r" b="b"/>
              <a:pathLst>
                <a:path w="635" h="1458595">
                  <a:moveTo>
                    <a:pt x="131" y="1458050"/>
                  </a:moveTo>
                  <a:lnTo>
                    <a:pt x="130" y="144535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5929" y="8849585"/>
              <a:ext cx="121914" cy="12191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500735" y="7424880"/>
              <a:ext cx="635" cy="1468120"/>
            </a:xfrm>
            <a:custGeom>
              <a:avLst/>
              <a:gdLst/>
              <a:ahLst/>
              <a:cxnLst/>
              <a:rect l="l" t="t" r="r" b="b"/>
              <a:pathLst>
                <a:path w="634" h="1468120">
                  <a:moveTo>
                    <a:pt x="142" y="1467879"/>
                  </a:moveTo>
                  <a:lnTo>
                    <a:pt x="141" y="1455179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9913" y="8849586"/>
              <a:ext cx="121914" cy="12191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613051" y="7136873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4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8"/>
                  </a:lnTo>
                  <a:lnTo>
                    <a:pt x="227998" y="357809"/>
                  </a:lnTo>
                  <a:lnTo>
                    <a:pt x="271682" y="340053"/>
                  </a:lnTo>
                  <a:lnTo>
                    <a:pt x="310461" y="310460"/>
                  </a:lnTo>
                  <a:lnTo>
                    <a:pt x="340054" y="271680"/>
                  </a:lnTo>
                  <a:lnTo>
                    <a:pt x="357810" y="227998"/>
                  </a:lnTo>
                  <a:lnTo>
                    <a:pt x="363728" y="181863"/>
                  </a:lnTo>
                  <a:lnTo>
                    <a:pt x="357810" y="135729"/>
                  </a:lnTo>
                  <a:lnTo>
                    <a:pt x="340054" y="92046"/>
                  </a:lnTo>
                  <a:lnTo>
                    <a:pt x="310461" y="53266"/>
                  </a:lnTo>
                  <a:lnTo>
                    <a:pt x="271682" y="23674"/>
                  </a:lnTo>
                  <a:lnTo>
                    <a:pt x="227998" y="5918"/>
                  </a:lnTo>
                  <a:lnTo>
                    <a:pt x="181864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613051" y="713687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613051" y="897399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4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2" y="340053"/>
                  </a:lnTo>
                  <a:lnTo>
                    <a:pt x="310461" y="310460"/>
                  </a:lnTo>
                  <a:lnTo>
                    <a:pt x="340054" y="271680"/>
                  </a:lnTo>
                  <a:lnTo>
                    <a:pt x="357810" y="227998"/>
                  </a:lnTo>
                  <a:lnTo>
                    <a:pt x="363728" y="181863"/>
                  </a:lnTo>
                  <a:lnTo>
                    <a:pt x="357810" y="135729"/>
                  </a:lnTo>
                  <a:lnTo>
                    <a:pt x="340054" y="92046"/>
                  </a:lnTo>
                  <a:lnTo>
                    <a:pt x="310461" y="53266"/>
                  </a:lnTo>
                  <a:lnTo>
                    <a:pt x="271682" y="23674"/>
                  </a:lnTo>
                  <a:lnTo>
                    <a:pt x="227998" y="5918"/>
                  </a:lnTo>
                  <a:lnTo>
                    <a:pt x="181864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13051" y="897399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317037" y="897399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3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3" y="363727"/>
                  </a:lnTo>
                  <a:lnTo>
                    <a:pt x="227998" y="357809"/>
                  </a:lnTo>
                  <a:lnTo>
                    <a:pt x="271680" y="340053"/>
                  </a:lnTo>
                  <a:lnTo>
                    <a:pt x="310460" y="310460"/>
                  </a:lnTo>
                  <a:lnTo>
                    <a:pt x="340053" y="271680"/>
                  </a:lnTo>
                  <a:lnTo>
                    <a:pt x="357808" y="227998"/>
                  </a:lnTo>
                  <a:lnTo>
                    <a:pt x="363727" y="181863"/>
                  </a:lnTo>
                  <a:lnTo>
                    <a:pt x="357808" y="135729"/>
                  </a:lnTo>
                  <a:lnTo>
                    <a:pt x="340053" y="92046"/>
                  </a:lnTo>
                  <a:lnTo>
                    <a:pt x="310460" y="53266"/>
                  </a:lnTo>
                  <a:lnTo>
                    <a:pt x="271680" y="23674"/>
                  </a:lnTo>
                  <a:lnTo>
                    <a:pt x="227998" y="5918"/>
                  </a:lnTo>
                  <a:lnTo>
                    <a:pt x="181863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317036" y="897399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546245" y="7129962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5" h="363854">
                  <a:moveTo>
                    <a:pt x="181864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8"/>
                  </a:lnTo>
                  <a:lnTo>
                    <a:pt x="181864" y="363727"/>
                  </a:lnTo>
                  <a:lnTo>
                    <a:pt x="227998" y="357808"/>
                  </a:lnTo>
                  <a:lnTo>
                    <a:pt x="271682" y="340053"/>
                  </a:lnTo>
                  <a:lnTo>
                    <a:pt x="310461" y="310460"/>
                  </a:lnTo>
                  <a:lnTo>
                    <a:pt x="340054" y="271680"/>
                  </a:lnTo>
                  <a:lnTo>
                    <a:pt x="357810" y="227998"/>
                  </a:lnTo>
                  <a:lnTo>
                    <a:pt x="363728" y="181863"/>
                  </a:lnTo>
                  <a:lnTo>
                    <a:pt x="357810" y="135729"/>
                  </a:lnTo>
                  <a:lnTo>
                    <a:pt x="340054" y="92046"/>
                  </a:lnTo>
                  <a:lnTo>
                    <a:pt x="310461" y="53266"/>
                  </a:lnTo>
                  <a:lnTo>
                    <a:pt x="271682" y="23674"/>
                  </a:lnTo>
                  <a:lnTo>
                    <a:pt x="227998" y="5918"/>
                  </a:lnTo>
                  <a:lnTo>
                    <a:pt x="181864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546245" y="7129962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5" h="363854">
                  <a:moveTo>
                    <a:pt x="310460" y="53266"/>
                  </a:moveTo>
                  <a:lnTo>
                    <a:pt x="340053" y="92046"/>
                  </a:lnTo>
                  <a:lnTo>
                    <a:pt x="357809" y="135729"/>
                  </a:lnTo>
                  <a:lnTo>
                    <a:pt x="363727" y="181863"/>
                  </a:lnTo>
                  <a:lnTo>
                    <a:pt x="357809" y="227998"/>
                  </a:lnTo>
                  <a:lnTo>
                    <a:pt x="340053" y="271680"/>
                  </a:lnTo>
                  <a:lnTo>
                    <a:pt x="310460" y="310460"/>
                  </a:lnTo>
                  <a:lnTo>
                    <a:pt x="271681" y="340053"/>
                  </a:lnTo>
                  <a:lnTo>
                    <a:pt x="227998" y="357809"/>
                  </a:lnTo>
                  <a:lnTo>
                    <a:pt x="181863" y="363727"/>
                  </a:lnTo>
                  <a:lnTo>
                    <a:pt x="135729" y="357809"/>
                  </a:lnTo>
                  <a:lnTo>
                    <a:pt x="92046" y="340053"/>
                  </a:lnTo>
                  <a:lnTo>
                    <a:pt x="53266" y="310460"/>
                  </a:lnTo>
                  <a:lnTo>
                    <a:pt x="23674" y="271680"/>
                  </a:lnTo>
                  <a:lnTo>
                    <a:pt x="5918" y="227998"/>
                  </a:lnTo>
                  <a:lnTo>
                    <a:pt x="0" y="181863"/>
                  </a:lnTo>
                  <a:lnTo>
                    <a:pt x="5918" y="135729"/>
                  </a:lnTo>
                  <a:lnTo>
                    <a:pt x="23674" y="92046"/>
                  </a:lnTo>
                  <a:lnTo>
                    <a:pt x="53266" y="53266"/>
                  </a:lnTo>
                  <a:lnTo>
                    <a:pt x="92046" y="23674"/>
                  </a:lnTo>
                  <a:lnTo>
                    <a:pt x="135729" y="5918"/>
                  </a:lnTo>
                  <a:lnTo>
                    <a:pt x="181863" y="0"/>
                  </a:lnTo>
                  <a:lnTo>
                    <a:pt x="227998" y="5918"/>
                  </a:lnTo>
                  <a:lnTo>
                    <a:pt x="271681" y="23674"/>
                  </a:lnTo>
                  <a:lnTo>
                    <a:pt x="310460" y="532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671032" y="7149013"/>
            <a:ext cx="114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286061" y="8098008"/>
            <a:ext cx="389255" cy="304800"/>
          </a:xfrm>
          <a:custGeom>
            <a:avLst/>
            <a:gdLst/>
            <a:ahLst/>
            <a:cxnLst/>
            <a:rect l="l" t="t" r="r" b="b"/>
            <a:pathLst>
              <a:path w="389254" h="304800">
                <a:moveTo>
                  <a:pt x="388746" y="0"/>
                </a:moveTo>
                <a:lnTo>
                  <a:pt x="0" y="0"/>
                </a:lnTo>
                <a:lnTo>
                  <a:pt x="0" y="304744"/>
                </a:lnTo>
                <a:lnTo>
                  <a:pt x="388746" y="304744"/>
                </a:lnTo>
                <a:lnTo>
                  <a:pt x="38874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339109" y="8092724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606701" y="5358504"/>
            <a:ext cx="5137785" cy="2148840"/>
            <a:chOff x="4606701" y="5358504"/>
            <a:chExt cx="5137785" cy="2148840"/>
          </a:xfrm>
        </p:grpSpPr>
        <p:sp>
          <p:nvSpPr>
            <p:cNvPr id="49" name="object 49"/>
            <p:cNvSpPr/>
            <p:nvPr/>
          </p:nvSpPr>
          <p:spPr>
            <a:xfrm>
              <a:off x="7317037" y="536485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3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3" y="363728"/>
                  </a:lnTo>
                  <a:lnTo>
                    <a:pt x="227998" y="357809"/>
                  </a:lnTo>
                  <a:lnTo>
                    <a:pt x="271680" y="340053"/>
                  </a:lnTo>
                  <a:lnTo>
                    <a:pt x="310460" y="310460"/>
                  </a:lnTo>
                  <a:lnTo>
                    <a:pt x="340053" y="271680"/>
                  </a:lnTo>
                  <a:lnTo>
                    <a:pt x="357808" y="227998"/>
                  </a:lnTo>
                  <a:lnTo>
                    <a:pt x="363727" y="181863"/>
                  </a:lnTo>
                  <a:lnTo>
                    <a:pt x="357808" y="135729"/>
                  </a:lnTo>
                  <a:lnTo>
                    <a:pt x="340053" y="92046"/>
                  </a:lnTo>
                  <a:lnTo>
                    <a:pt x="310460" y="53266"/>
                  </a:lnTo>
                  <a:lnTo>
                    <a:pt x="271680" y="23674"/>
                  </a:lnTo>
                  <a:lnTo>
                    <a:pt x="227998" y="5918"/>
                  </a:lnTo>
                  <a:lnTo>
                    <a:pt x="181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317036" y="536485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317037" y="7136873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3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3" y="363728"/>
                  </a:lnTo>
                  <a:lnTo>
                    <a:pt x="227998" y="357809"/>
                  </a:lnTo>
                  <a:lnTo>
                    <a:pt x="271680" y="340053"/>
                  </a:lnTo>
                  <a:lnTo>
                    <a:pt x="310460" y="310460"/>
                  </a:lnTo>
                  <a:lnTo>
                    <a:pt x="340053" y="271680"/>
                  </a:lnTo>
                  <a:lnTo>
                    <a:pt x="357808" y="227998"/>
                  </a:lnTo>
                  <a:lnTo>
                    <a:pt x="363727" y="181863"/>
                  </a:lnTo>
                  <a:lnTo>
                    <a:pt x="357808" y="135729"/>
                  </a:lnTo>
                  <a:lnTo>
                    <a:pt x="340053" y="92046"/>
                  </a:lnTo>
                  <a:lnTo>
                    <a:pt x="310460" y="53266"/>
                  </a:lnTo>
                  <a:lnTo>
                    <a:pt x="271680" y="23674"/>
                  </a:lnTo>
                  <a:lnTo>
                    <a:pt x="227998" y="5918"/>
                  </a:lnTo>
                  <a:lnTo>
                    <a:pt x="181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317036" y="713687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613051" y="536485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4" y="0"/>
                  </a:move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8"/>
                  </a:lnTo>
                  <a:lnTo>
                    <a:pt x="227998" y="357809"/>
                  </a:lnTo>
                  <a:lnTo>
                    <a:pt x="271682" y="340053"/>
                  </a:lnTo>
                  <a:lnTo>
                    <a:pt x="310461" y="310460"/>
                  </a:lnTo>
                  <a:lnTo>
                    <a:pt x="340054" y="271680"/>
                  </a:lnTo>
                  <a:lnTo>
                    <a:pt x="357810" y="227998"/>
                  </a:lnTo>
                  <a:lnTo>
                    <a:pt x="363728" y="181863"/>
                  </a:lnTo>
                  <a:lnTo>
                    <a:pt x="357810" y="135729"/>
                  </a:lnTo>
                  <a:lnTo>
                    <a:pt x="340054" y="92046"/>
                  </a:lnTo>
                  <a:lnTo>
                    <a:pt x="310461" y="53266"/>
                  </a:lnTo>
                  <a:lnTo>
                    <a:pt x="271682" y="23674"/>
                  </a:lnTo>
                  <a:lnTo>
                    <a:pt x="227998" y="5918"/>
                  </a:lnTo>
                  <a:lnTo>
                    <a:pt x="1818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613051" y="5364854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53266" y="53266"/>
                  </a:move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0"/>
                  </a:lnTo>
                  <a:lnTo>
                    <a:pt x="53266" y="310460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4" y="363727"/>
                  </a:lnTo>
                  <a:lnTo>
                    <a:pt x="227998" y="357809"/>
                  </a:lnTo>
                  <a:lnTo>
                    <a:pt x="271681" y="340053"/>
                  </a:lnTo>
                  <a:lnTo>
                    <a:pt x="310461" y="310460"/>
                  </a:lnTo>
                  <a:lnTo>
                    <a:pt x="340053" y="271680"/>
                  </a:lnTo>
                  <a:lnTo>
                    <a:pt x="357809" y="227998"/>
                  </a:lnTo>
                  <a:lnTo>
                    <a:pt x="363727" y="181863"/>
                  </a:lnTo>
                  <a:lnTo>
                    <a:pt x="357809" y="135729"/>
                  </a:lnTo>
                  <a:lnTo>
                    <a:pt x="340053" y="92046"/>
                  </a:lnTo>
                  <a:lnTo>
                    <a:pt x="310461" y="53266"/>
                  </a:lnTo>
                  <a:lnTo>
                    <a:pt x="271681" y="23674"/>
                  </a:lnTo>
                  <a:lnTo>
                    <a:pt x="227998" y="5918"/>
                  </a:lnTo>
                  <a:lnTo>
                    <a:pt x="181864" y="0"/>
                  </a:lnTo>
                  <a:lnTo>
                    <a:pt x="135729" y="5918"/>
                  </a:lnTo>
                  <a:lnTo>
                    <a:pt x="92046" y="23674"/>
                  </a:lnTo>
                  <a:lnTo>
                    <a:pt x="53266" y="53266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374333" y="7133675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181863" y="0"/>
                  </a:moveTo>
                  <a:lnTo>
                    <a:pt x="135729" y="5918"/>
                  </a:lnTo>
                  <a:lnTo>
                    <a:pt x="92046" y="23673"/>
                  </a:lnTo>
                  <a:lnTo>
                    <a:pt x="53266" y="53265"/>
                  </a:lnTo>
                  <a:lnTo>
                    <a:pt x="23674" y="92046"/>
                  </a:lnTo>
                  <a:lnTo>
                    <a:pt x="5918" y="135729"/>
                  </a:lnTo>
                  <a:lnTo>
                    <a:pt x="0" y="181863"/>
                  </a:lnTo>
                  <a:lnTo>
                    <a:pt x="5918" y="227998"/>
                  </a:lnTo>
                  <a:lnTo>
                    <a:pt x="23674" y="271681"/>
                  </a:lnTo>
                  <a:lnTo>
                    <a:pt x="53266" y="310461"/>
                  </a:lnTo>
                  <a:lnTo>
                    <a:pt x="92046" y="340053"/>
                  </a:lnTo>
                  <a:lnTo>
                    <a:pt x="135729" y="357809"/>
                  </a:lnTo>
                  <a:lnTo>
                    <a:pt x="181863" y="363727"/>
                  </a:lnTo>
                  <a:lnTo>
                    <a:pt x="227998" y="357809"/>
                  </a:lnTo>
                  <a:lnTo>
                    <a:pt x="271680" y="340053"/>
                  </a:lnTo>
                  <a:lnTo>
                    <a:pt x="310460" y="310461"/>
                  </a:lnTo>
                  <a:lnTo>
                    <a:pt x="340053" y="271681"/>
                  </a:lnTo>
                  <a:lnTo>
                    <a:pt x="357808" y="227998"/>
                  </a:lnTo>
                  <a:lnTo>
                    <a:pt x="363727" y="181863"/>
                  </a:lnTo>
                  <a:lnTo>
                    <a:pt x="357808" y="135729"/>
                  </a:lnTo>
                  <a:lnTo>
                    <a:pt x="340053" y="92046"/>
                  </a:lnTo>
                  <a:lnTo>
                    <a:pt x="310460" y="53265"/>
                  </a:lnTo>
                  <a:lnTo>
                    <a:pt x="271680" y="23673"/>
                  </a:lnTo>
                  <a:lnTo>
                    <a:pt x="227998" y="5918"/>
                  </a:lnTo>
                  <a:lnTo>
                    <a:pt x="181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374333" y="7133675"/>
              <a:ext cx="363855" cy="363855"/>
            </a:xfrm>
            <a:custGeom>
              <a:avLst/>
              <a:gdLst/>
              <a:ahLst/>
              <a:cxnLst/>
              <a:rect l="l" t="t" r="r" b="b"/>
              <a:pathLst>
                <a:path w="363854" h="363854">
                  <a:moveTo>
                    <a:pt x="310460" y="53266"/>
                  </a:moveTo>
                  <a:lnTo>
                    <a:pt x="340053" y="92046"/>
                  </a:lnTo>
                  <a:lnTo>
                    <a:pt x="357809" y="135729"/>
                  </a:lnTo>
                  <a:lnTo>
                    <a:pt x="363727" y="181863"/>
                  </a:lnTo>
                  <a:lnTo>
                    <a:pt x="357809" y="227998"/>
                  </a:lnTo>
                  <a:lnTo>
                    <a:pt x="340053" y="271680"/>
                  </a:lnTo>
                  <a:lnTo>
                    <a:pt x="310460" y="310460"/>
                  </a:lnTo>
                  <a:lnTo>
                    <a:pt x="271681" y="340053"/>
                  </a:lnTo>
                  <a:lnTo>
                    <a:pt x="227998" y="357809"/>
                  </a:lnTo>
                  <a:lnTo>
                    <a:pt x="181863" y="363727"/>
                  </a:lnTo>
                  <a:lnTo>
                    <a:pt x="135729" y="357809"/>
                  </a:lnTo>
                  <a:lnTo>
                    <a:pt x="92046" y="340053"/>
                  </a:lnTo>
                  <a:lnTo>
                    <a:pt x="53266" y="310460"/>
                  </a:lnTo>
                  <a:lnTo>
                    <a:pt x="23674" y="271680"/>
                  </a:lnTo>
                  <a:lnTo>
                    <a:pt x="5918" y="227998"/>
                  </a:lnTo>
                  <a:lnTo>
                    <a:pt x="0" y="181863"/>
                  </a:lnTo>
                  <a:lnTo>
                    <a:pt x="5918" y="135729"/>
                  </a:lnTo>
                  <a:lnTo>
                    <a:pt x="23674" y="92046"/>
                  </a:lnTo>
                  <a:lnTo>
                    <a:pt x="53266" y="53266"/>
                  </a:lnTo>
                  <a:lnTo>
                    <a:pt x="92046" y="23674"/>
                  </a:lnTo>
                  <a:lnTo>
                    <a:pt x="135729" y="5918"/>
                  </a:lnTo>
                  <a:lnTo>
                    <a:pt x="181863" y="0"/>
                  </a:lnTo>
                  <a:lnTo>
                    <a:pt x="227998" y="5918"/>
                  </a:lnTo>
                  <a:lnTo>
                    <a:pt x="271681" y="23674"/>
                  </a:lnTo>
                  <a:lnTo>
                    <a:pt x="310460" y="53266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9511744" y="7140024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95146" y="9138688"/>
            <a:ext cx="2767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capacity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10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+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8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+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 10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28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983699" y="7184249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2152534" y="6704680"/>
            <a:ext cx="5868035" cy="3009265"/>
            <a:chOff x="2152534" y="6704680"/>
            <a:chExt cx="5868035" cy="3009265"/>
          </a:xfrm>
        </p:grpSpPr>
        <p:sp>
          <p:nvSpPr>
            <p:cNvPr id="61" name="object 61"/>
            <p:cNvSpPr/>
            <p:nvPr/>
          </p:nvSpPr>
          <p:spPr>
            <a:xfrm>
              <a:off x="2152534" y="6704680"/>
              <a:ext cx="5868035" cy="3009265"/>
            </a:xfrm>
            <a:custGeom>
              <a:avLst/>
              <a:gdLst/>
              <a:ahLst/>
              <a:cxnLst/>
              <a:rect l="l" t="t" r="r" b="b"/>
              <a:pathLst>
                <a:path w="5868034" h="3009265">
                  <a:moveTo>
                    <a:pt x="1631380" y="0"/>
                  </a:moveTo>
                  <a:lnTo>
                    <a:pt x="1583919" y="117"/>
                  </a:lnTo>
                  <a:lnTo>
                    <a:pt x="1536772" y="735"/>
                  </a:lnTo>
                  <a:lnTo>
                    <a:pt x="1489952" y="1856"/>
                  </a:lnTo>
                  <a:lnTo>
                    <a:pt x="1443472" y="3484"/>
                  </a:lnTo>
                  <a:lnTo>
                    <a:pt x="1397343" y="5623"/>
                  </a:lnTo>
                  <a:lnTo>
                    <a:pt x="1351578" y="8276"/>
                  </a:lnTo>
                  <a:lnTo>
                    <a:pt x="1306189" y="11447"/>
                  </a:lnTo>
                  <a:lnTo>
                    <a:pt x="1261190" y="15139"/>
                  </a:lnTo>
                  <a:lnTo>
                    <a:pt x="1216593" y="19356"/>
                  </a:lnTo>
                  <a:lnTo>
                    <a:pt x="1172409" y="24102"/>
                  </a:lnTo>
                  <a:lnTo>
                    <a:pt x="1128651" y="29379"/>
                  </a:lnTo>
                  <a:lnTo>
                    <a:pt x="1072167" y="37080"/>
                  </a:lnTo>
                  <a:lnTo>
                    <a:pt x="1017089" y="45610"/>
                  </a:lnTo>
                  <a:lnTo>
                    <a:pt x="963421" y="54957"/>
                  </a:lnTo>
                  <a:lnTo>
                    <a:pt x="911168" y="65110"/>
                  </a:lnTo>
                  <a:lnTo>
                    <a:pt x="860331" y="76055"/>
                  </a:lnTo>
                  <a:lnTo>
                    <a:pt x="810916" y="87782"/>
                  </a:lnTo>
                  <a:lnTo>
                    <a:pt x="762925" y="100278"/>
                  </a:lnTo>
                  <a:lnTo>
                    <a:pt x="716361" y="113530"/>
                  </a:lnTo>
                  <a:lnTo>
                    <a:pt x="671229" y="127527"/>
                  </a:lnTo>
                  <a:lnTo>
                    <a:pt x="627531" y="142257"/>
                  </a:lnTo>
                  <a:lnTo>
                    <a:pt x="585271" y="157707"/>
                  </a:lnTo>
                  <a:lnTo>
                    <a:pt x="544454" y="173866"/>
                  </a:lnTo>
                  <a:lnTo>
                    <a:pt x="505081" y="190721"/>
                  </a:lnTo>
                  <a:lnTo>
                    <a:pt x="467157" y="208260"/>
                  </a:lnTo>
                  <a:lnTo>
                    <a:pt x="430684" y="226471"/>
                  </a:lnTo>
                  <a:lnTo>
                    <a:pt x="395668" y="245342"/>
                  </a:lnTo>
                  <a:lnTo>
                    <a:pt x="362110" y="264860"/>
                  </a:lnTo>
                  <a:lnTo>
                    <a:pt x="299386" y="305793"/>
                  </a:lnTo>
                  <a:lnTo>
                    <a:pt x="242539" y="349171"/>
                  </a:lnTo>
                  <a:lnTo>
                    <a:pt x="191598" y="394898"/>
                  </a:lnTo>
                  <a:lnTo>
                    <a:pt x="146590" y="442877"/>
                  </a:lnTo>
                  <a:lnTo>
                    <a:pt x="107543" y="493011"/>
                  </a:lnTo>
                  <a:lnTo>
                    <a:pt x="74485" y="545203"/>
                  </a:lnTo>
                  <a:lnTo>
                    <a:pt x="47443" y="599356"/>
                  </a:lnTo>
                  <a:lnTo>
                    <a:pt x="26446" y="655374"/>
                  </a:lnTo>
                  <a:lnTo>
                    <a:pt x="11521" y="713159"/>
                  </a:lnTo>
                  <a:lnTo>
                    <a:pt x="2697" y="772615"/>
                  </a:lnTo>
                  <a:lnTo>
                    <a:pt x="0" y="833644"/>
                  </a:lnTo>
                  <a:lnTo>
                    <a:pt x="958" y="864718"/>
                  </a:lnTo>
                  <a:lnTo>
                    <a:pt x="7504" y="927926"/>
                  </a:lnTo>
                  <a:lnTo>
                    <a:pt x="20248" y="992465"/>
                  </a:lnTo>
                  <a:lnTo>
                    <a:pt x="39217" y="1058238"/>
                  </a:lnTo>
                  <a:lnTo>
                    <a:pt x="64439" y="1125149"/>
                  </a:lnTo>
                  <a:lnTo>
                    <a:pt x="95941" y="1193100"/>
                  </a:lnTo>
                  <a:lnTo>
                    <a:pt x="114056" y="1227436"/>
                  </a:lnTo>
                  <a:lnTo>
                    <a:pt x="133752" y="1261996"/>
                  </a:lnTo>
                  <a:lnTo>
                    <a:pt x="155032" y="1296767"/>
                  </a:lnTo>
                  <a:lnTo>
                    <a:pt x="177899" y="1331737"/>
                  </a:lnTo>
                  <a:lnTo>
                    <a:pt x="202357" y="1366895"/>
                  </a:lnTo>
                  <a:lnTo>
                    <a:pt x="228410" y="1402229"/>
                  </a:lnTo>
                  <a:lnTo>
                    <a:pt x="256061" y="1437726"/>
                  </a:lnTo>
                  <a:lnTo>
                    <a:pt x="285313" y="1473373"/>
                  </a:lnTo>
                  <a:lnTo>
                    <a:pt x="316170" y="1509160"/>
                  </a:lnTo>
                  <a:lnTo>
                    <a:pt x="348635" y="1545074"/>
                  </a:lnTo>
                  <a:lnTo>
                    <a:pt x="382713" y="1581102"/>
                  </a:lnTo>
                  <a:lnTo>
                    <a:pt x="418405" y="1617233"/>
                  </a:lnTo>
                  <a:lnTo>
                    <a:pt x="455716" y="1653455"/>
                  </a:lnTo>
                  <a:lnTo>
                    <a:pt x="494650" y="1689755"/>
                  </a:lnTo>
                  <a:lnTo>
                    <a:pt x="535209" y="1726121"/>
                  </a:lnTo>
                  <a:lnTo>
                    <a:pt x="577398" y="1762542"/>
                  </a:lnTo>
                  <a:lnTo>
                    <a:pt x="621219" y="1799005"/>
                  </a:lnTo>
                  <a:lnTo>
                    <a:pt x="655531" y="1826668"/>
                  </a:lnTo>
                  <a:lnTo>
                    <a:pt x="690486" y="1854105"/>
                  </a:lnTo>
                  <a:lnTo>
                    <a:pt x="726073" y="1881314"/>
                  </a:lnTo>
                  <a:lnTo>
                    <a:pt x="762278" y="1908291"/>
                  </a:lnTo>
                  <a:lnTo>
                    <a:pt x="799089" y="1935031"/>
                  </a:lnTo>
                  <a:lnTo>
                    <a:pt x="836494" y="1961532"/>
                  </a:lnTo>
                  <a:lnTo>
                    <a:pt x="874480" y="1987790"/>
                  </a:lnTo>
                  <a:lnTo>
                    <a:pt x="913036" y="2013802"/>
                  </a:lnTo>
                  <a:lnTo>
                    <a:pt x="952147" y="2039563"/>
                  </a:lnTo>
                  <a:lnTo>
                    <a:pt x="991803" y="2065071"/>
                  </a:lnTo>
                  <a:lnTo>
                    <a:pt x="1031990" y="2090321"/>
                  </a:lnTo>
                  <a:lnTo>
                    <a:pt x="1072696" y="2115310"/>
                  </a:lnTo>
                  <a:lnTo>
                    <a:pt x="1113909" y="2140035"/>
                  </a:lnTo>
                  <a:lnTo>
                    <a:pt x="1155616" y="2164491"/>
                  </a:lnTo>
                  <a:lnTo>
                    <a:pt x="1197805" y="2188677"/>
                  </a:lnTo>
                  <a:lnTo>
                    <a:pt x="1240463" y="2212587"/>
                  </a:lnTo>
                  <a:lnTo>
                    <a:pt x="1283578" y="2236218"/>
                  </a:lnTo>
                  <a:lnTo>
                    <a:pt x="1327138" y="2259567"/>
                  </a:lnTo>
                  <a:lnTo>
                    <a:pt x="1371130" y="2282630"/>
                  </a:lnTo>
                  <a:lnTo>
                    <a:pt x="1415541" y="2305403"/>
                  </a:lnTo>
                  <a:lnTo>
                    <a:pt x="1460359" y="2327884"/>
                  </a:lnTo>
                  <a:lnTo>
                    <a:pt x="1505572" y="2350068"/>
                  </a:lnTo>
                  <a:lnTo>
                    <a:pt x="1551168" y="2371952"/>
                  </a:lnTo>
                  <a:lnTo>
                    <a:pt x="1597133" y="2393532"/>
                  </a:lnTo>
                  <a:lnTo>
                    <a:pt x="1643455" y="2414805"/>
                  </a:lnTo>
                  <a:lnTo>
                    <a:pt x="1690123" y="2435767"/>
                  </a:lnTo>
                  <a:lnTo>
                    <a:pt x="1737123" y="2456415"/>
                  </a:lnTo>
                  <a:lnTo>
                    <a:pt x="1784443" y="2476744"/>
                  </a:lnTo>
                  <a:lnTo>
                    <a:pt x="1832070" y="2496752"/>
                  </a:lnTo>
                  <a:lnTo>
                    <a:pt x="1879993" y="2516435"/>
                  </a:lnTo>
                  <a:lnTo>
                    <a:pt x="1928198" y="2535790"/>
                  </a:lnTo>
                  <a:lnTo>
                    <a:pt x="1976674" y="2554812"/>
                  </a:lnTo>
                  <a:lnTo>
                    <a:pt x="2025408" y="2573498"/>
                  </a:lnTo>
                  <a:lnTo>
                    <a:pt x="2074387" y="2591845"/>
                  </a:lnTo>
                  <a:lnTo>
                    <a:pt x="2123599" y="2609849"/>
                  </a:lnTo>
                  <a:lnTo>
                    <a:pt x="2173032" y="2627507"/>
                  </a:lnTo>
                  <a:lnTo>
                    <a:pt x="2222672" y="2644814"/>
                  </a:lnTo>
                  <a:lnTo>
                    <a:pt x="2272509" y="2661768"/>
                  </a:lnTo>
                  <a:lnTo>
                    <a:pt x="2322528" y="2678364"/>
                  </a:lnTo>
                  <a:lnTo>
                    <a:pt x="2372718" y="2694600"/>
                  </a:lnTo>
                  <a:lnTo>
                    <a:pt x="2423067" y="2710471"/>
                  </a:lnTo>
                  <a:lnTo>
                    <a:pt x="2473562" y="2725975"/>
                  </a:lnTo>
                  <a:lnTo>
                    <a:pt x="2524190" y="2741107"/>
                  </a:lnTo>
                  <a:lnTo>
                    <a:pt x="2574939" y="2755864"/>
                  </a:lnTo>
                  <a:lnTo>
                    <a:pt x="2625796" y="2770242"/>
                  </a:lnTo>
                  <a:lnTo>
                    <a:pt x="2676750" y="2784238"/>
                  </a:lnTo>
                  <a:lnTo>
                    <a:pt x="2727787" y="2797848"/>
                  </a:lnTo>
                  <a:lnTo>
                    <a:pt x="2778896" y="2811069"/>
                  </a:lnTo>
                  <a:lnTo>
                    <a:pt x="2830063" y="2823897"/>
                  </a:lnTo>
                  <a:lnTo>
                    <a:pt x="2881277" y="2836329"/>
                  </a:lnTo>
                  <a:lnTo>
                    <a:pt x="2932525" y="2848361"/>
                  </a:lnTo>
                  <a:lnTo>
                    <a:pt x="2983794" y="2859989"/>
                  </a:lnTo>
                  <a:lnTo>
                    <a:pt x="3035072" y="2871210"/>
                  </a:lnTo>
                  <a:lnTo>
                    <a:pt x="3086347" y="2882020"/>
                  </a:lnTo>
                  <a:lnTo>
                    <a:pt x="3137606" y="2892416"/>
                  </a:lnTo>
                  <a:lnTo>
                    <a:pt x="3188837" y="2902394"/>
                  </a:lnTo>
                  <a:lnTo>
                    <a:pt x="3240027" y="2911951"/>
                  </a:lnTo>
                  <a:lnTo>
                    <a:pt x="3291164" y="2921082"/>
                  </a:lnTo>
                  <a:lnTo>
                    <a:pt x="3342235" y="2929785"/>
                  </a:lnTo>
                  <a:lnTo>
                    <a:pt x="3393228" y="2938056"/>
                  </a:lnTo>
                  <a:lnTo>
                    <a:pt x="3444131" y="2945891"/>
                  </a:lnTo>
                  <a:lnTo>
                    <a:pt x="3494931" y="2953287"/>
                  </a:lnTo>
                  <a:lnTo>
                    <a:pt x="3545615" y="2960241"/>
                  </a:lnTo>
                  <a:lnTo>
                    <a:pt x="3596172" y="2966747"/>
                  </a:lnTo>
                  <a:lnTo>
                    <a:pt x="3646588" y="2972804"/>
                  </a:lnTo>
                  <a:lnTo>
                    <a:pt x="3696852" y="2978407"/>
                  </a:lnTo>
                  <a:lnTo>
                    <a:pt x="3746951" y="2983554"/>
                  </a:lnTo>
                  <a:lnTo>
                    <a:pt x="3796872" y="2988239"/>
                  </a:lnTo>
                  <a:lnTo>
                    <a:pt x="3846603" y="2992460"/>
                  </a:lnTo>
                  <a:lnTo>
                    <a:pt x="3896132" y="2996214"/>
                  </a:lnTo>
                  <a:lnTo>
                    <a:pt x="3945445" y="2999496"/>
                  </a:lnTo>
                  <a:lnTo>
                    <a:pt x="3994532" y="3002303"/>
                  </a:lnTo>
                  <a:lnTo>
                    <a:pt x="4043378" y="3004632"/>
                  </a:lnTo>
                  <a:lnTo>
                    <a:pt x="4091973" y="3006478"/>
                  </a:lnTo>
                  <a:lnTo>
                    <a:pt x="4140303" y="3007839"/>
                  </a:lnTo>
                  <a:lnTo>
                    <a:pt x="4188355" y="3008711"/>
                  </a:lnTo>
                  <a:lnTo>
                    <a:pt x="4236119" y="3009090"/>
                  </a:lnTo>
                  <a:lnTo>
                    <a:pt x="4283580" y="3008973"/>
                  </a:lnTo>
                  <a:lnTo>
                    <a:pt x="4330727" y="3008355"/>
                  </a:lnTo>
                  <a:lnTo>
                    <a:pt x="4377547" y="3007235"/>
                  </a:lnTo>
                  <a:lnTo>
                    <a:pt x="4424027" y="3005607"/>
                  </a:lnTo>
                  <a:lnTo>
                    <a:pt x="4470156" y="3003468"/>
                  </a:lnTo>
                  <a:lnTo>
                    <a:pt x="4515921" y="3000816"/>
                  </a:lnTo>
                  <a:lnTo>
                    <a:pt x="4561309" y="2997646"/>
                  </a:lnTo>
                  <a:lnTo>
                    <a:pt x="4606309" y="2993954"/>
                  </a:lnTo>
                  <a:lnTo>
                    <a:pt x="4650906" y="2989737"/>
                  </a:lnTo>
                  <a:lnTo>
                    <a:pt x="4695090" y="2984992"/>
                  </a:lnTo>
                  <a:lnTo>
                    <a:pt x="4738847" y="2979716"/>
                  </a:lnTo>
                  <a:lnTo>
                    <a:pt x="4795333" y="2972015"/>
                  </a:lnTo>
                  <a:lnTo>
                    <a:pt x="4850412" y="2963486"/>
                  </a:lnTo>
                  <a:lnTo>
                    <a:pt x="4904080" y="2954139"/>
                  </a:lnTo>
                  <a:lnTo>
                    <a:pt x="4956335" y="2943987"/>
                  </a:lnTo>
                  <a:lnTo>
                    <a:pt x="5007172" y="2933041"/>
                  </a:lnTo>
                  <a:lnTo>
                    <a:pt x="5056589" y="2921315"/>
                  </a:lnTo>
                  <a:lnTo>
                    <a:pt x="5104581" y="2908819"/>
                  </a:lnTo>
                  <a:lnTo>
                    <a:pt x="5151145" y="2895567"/>
                  </a:lnTo>
                  <a:lnTo>
                    <a:pt x="5196278" y="2881570"/>
                  </a:lnTo>
                  <a:lnTo>
                    <a:pt x="5239977" y="2866840"/>
                  </a:lnTo>
                  <a:lnTo>
                    <a:pt x="5282237" y="2851390"/>
                  </a:lnTo>
                  <a:lnTo>
                    <a:pt x="5323056" y="2835232"/>
                  </a:lnTo>
                  <a:lnTo>
                    <a:pt x="5362429" y="2818377"/>
                  </a:lnTo>
                  <a:lnTo>
                    <a:pt x="5400354" y="2800838"/>
                  </a:lnTo>
                  <a:lnTo>
                    <a:pt x="5436827" y="2782628"/>
                  </a:lnTo>
                  <a:lnTo>
                    <a:pt x="5471844" y="2763757"/>
                  </a:lnTo>
                  <a:lnTo>
                    <a:pt x="5505402" y="2744238"/>
                  </a:lnTo>
                  <a:lnTo>
                    <a:pt x="5568127" y="2703306"/>
                  </a:lnTo>
                  <a:lnTo>
                    <a:pt x="5624975" y="2659928"/>
                  </a:lnTo>
                  <a:lnTo>
                    <a:pt x="5675917" y="2614202"/>
                  </a:lnTo>
                  <a:lnTo>
                    <a:pt x="5720926" y="2566223"/>
                  </a:lnTo>
                  <a:lnTo>
                    <a:pt x="5759973" y="2516089"/>
                  </a:lnTo>
                  <a:lnTo>
                    <a:pt x="5793032" y="2463897"/>
                  </a:lnTo>
                  <a:lnTo>
                    <a:pt x="5820073" y="2409744"/>
                  </a:lnTo>
                  <a:lnTo>
                    <a:pt x="5841070" y="2353726"/>
                  </a:lnTo>
                  <a:lnTo>
                    <a:pt x="5855995" y="2295941"/>
                  </a:lnTo>
                  <a:lnTo>
                    <a:pt x="5864820" y="2236485"/>
                  </a:lnTo>
                  <a:lnTo>
                    <a:pt x="5867517" y="2175456"/>
                  </a:lnTo>
                  <a:lnTo>
                    <a:pt x="5866559" y="2144382"/>
                  </a:lnTo>
                  <a:lnTo>
                    <a:pt x="5860011" y="2081174"/>
                  </a:lnTo>
                  <a:lnTo>
                    <a:pt x="5847267" y="2016635"/>
                  </a:lnTo>
                  <a:lnTo>
                    <a:pt x="5828297" y="1950861"/>
                  </a:lnTo>
                  <a:lnTo>
                    <a:pt x="5803074" y="1883950"/>
                  </a:lnTo>
                  <a:lnTo>
                    <a:pt x="5771571" y="1815999"/>
                  </a:lnTo>
                  <a:lnTo>
                    <a:pt x="5753455" y="1781663"/>
                  </a:lnTo>
                  <a:lnTo>
                    <a:pt x="5733759" y="1747103"/>
                  </a:lnTo>
                  <a:lnTo>
                    <a:pt x="5712479" y="1712332"/>
                  </a:lnTo>
                  <a:lnTo>
                    <a:pt x="5689611" y="1677361"/>
                  </a:lnTo>
                  <a:lnTo>
                    <a:pt x="5665152" y="1642203"/>
                  </a:lnTo>
                  <a:lnTo>
                    <a:pt x="5639098" y="1606869"/>
                  </a:lnTo>
                  <a:lnTo>
                    <a:pt x="5611447" y="1571372"/>
                  </a:lnTo>
                  <a:lnTo>
                    <a:pt x="5582194" y="1535724"/>
                  </a:lnTo>
                  <a:lnTo>
                    <a:pt x="5551336" y="1499937"/>
                  </a:lnTo>
                  <a:lnTo>
                    <a:pt x="5518870" y="1464023"/>
                  </a:lnTo>
                  <a:lnTo>
                    <a:pt x="5484792" y="1427995"/>
                  </a:lnTo>
                  <a:lnTo>
                    <a:pt x="5449099" y="1391863"/>
                  </a:lnTo>
                  <a:lnTo>
                    <a:pt x="5411786" y="1355642"/>
                  </a:lnTo>
                  <a:lnTo>
                    <a:pt x="5372852" y="1319341"/>
                  </a:lnTo>
                  <a:lnTo>
                    <a:pt x="5332291" y="1282975"/>
                  </a:lnTo>
                  <a:lnTo>
                    <a:pt x="5290102" y="1246554"/>
                  </a:lnTo>
                  <a:lnTo>
                    <a:pt x="5246280" y="1210091"/>
                  </a:lnTo>
                  <a:lnTo>
                    <a:pt x="5211968" y="1182427"/>
                  </a:lnTo>
                  <a:lnTo>
                    <a:pt x="5177012" y="1154989"/>
                  </a:lnTo>
                  <a:lnTo>
                    <a:pt x="5141426" y="1127780"/>
                  </a:lnTo>
                  <a:lnTo>
                    <a:pt x="5105221" y="1100803"/>
                  </a:lnTo>
                  <a:lnTo>
                    <a:pt x="5068410" y="1074061"/>
                  </a:lnTo>
                  <a:lnTo>
                    <a:pt x="5031005" y="1047560"/>
                  </a:lnTo>
                  <a:lnTo>
                    <a:pt x="4993019" y="1021301"/>
                  </a:lnTo>
                  <a:lnTo>
                    <a:pt x="4954463" y="995289"/>
                  </a:lnTo>
                  <a:lnTo>
                    <a:pt x="4915352" y="969528"/>
                  </a:lnTo>
                  <a:lnTo>
                    <a:pt x="4875696" y="944020"/>
                  </a:lnTo>
                  <a:lnTo>
                    <a:pt x="4835509" y="918769"/>
                  </a:lnTo>
                  <a:lnTo>
                    <a:pt x="4794803" y="893779"/>
                  </a:lnTo>
                  <a:lnTo>
                    <a:pt x="4753590" y="869054"/>
                  </a:lnTo>
                  <a:lnTo>
                    <a:pt x="4711883" y="844597"/>
                  </a:lnTo>
                  <a:lnTo>
                    <a:pt x="4669694" y="820412"/>
                  </a:lnTo>
                  <a:lnTo>
                    <a:pt x="4627036" y="796501"/>
                  </a:lnTo>
                  <a:lnTo>
                    <a:pt x="4583921" y="772870"/>
                  </a:lnTo>
                  <a:lnTo>
                    <a:pt x="4540361" y="749520"/>
                  </a:lnTo>
                  <a:lnTo>
                    <a:pt x="4496370" y="726457"/>
                  </a:lnTo>
                  <a:lnTo>
                    <a:pt x="4451958" y="703683"/>
                  </a:lnTo>
                  <a:lnTo>
                    <a:pt x="4407140" y="681202"/>
                  </a:lnTo>
                  <a:lnTo>
                    <a:pt x="4361927" y="659018"/>
                  </a:lnTo>
                  <a:lnTo>
                    <a:pt x="4316332" y="637134"/>
                  </a:lnTo>
                  <a:lnTo>
                    <a:pt x="4270367" y="615553"/>
                  </a:lnTo>
                  <a:lnTo>
                    <a:pt x="4224044" y="594280"/>
                  </a:lnTo>
                  <a:lnTo>
                    <a:pt x="4177377" y="573318"/>
                  </a:lnTo>
                  <a:lnTo>
                    <a:pt x="4130377" y="552670"/>
                  </a:lnTo>
                  <a:lnTo>
                    <a:pt x="4083057" y="532340"/>
                  </a:lnTo>
                  <a:lnTo>
                    <a:pt x="4035429" y="512332"/>
                  </a:lnTo>
                  <a:lnTo>
                    <a:pt x="3987507" y="492648"/>
                  </a:lnTo>
                  <a:lnTo>
                    <a:pt x="3939301" y="473294"/>
                  </a:lnTo>
                  <a:lnTo>
                    <a:pt x="3890825" y="454272"/>
                  </a:lnTo>
                  <a:lnTo>
                    <a:pt x="3842092" y="435585"/>
                  </a:lnTo>
                  <a:lnTo>
                    <a:pt x="3793113" y="417238"/>
                  </a:lnTo>
                  <a:lnTo>
                    <a:pt x="3743901" y="399234"/>
                  </a:lnTo>
                  <a:lnTo>
                    <a:pt x="3694468" y="381576"/>
                  </a:lnTo>
                  <a:lnTo>
                    <a:pt x="3644827" y="364269"/>
                  </a:lnTo>
                  <a:lnTo>
                    <a:pt x="3594991" y="347315"/>
                  </a:lnTo>
                  <a:lnTo>
                    <a:pt x="3544971" y="330718"/>
                  </a:lnTo>
                  <a:lnTo>
                    <a:pt x="3494781" y="314483"/>
                  </a:lnTo>
                  <a:lnTo>
                    <a:pt x="3444432" y="298611"/>
                  </a:lnTo>
                  <a:lnTo>
                    <a:pt x="3393938" y="283108"/>
                  </a:lnTo>
                  <a:lnTo>
                    <a:pt x="3343310" y="267976"/>
                  </a:lnTo>
                  <a:lnTo>
                    <a:pt x="3292561" y="253219"/>
                  </a:lnTo>
                  <a:lnTo>
                    <a:pt x="3241703" y="238841"/>
                  </a:lnTo>
                  <a:lnTo>
                    <a:pt x="3190750" y="224844"/>
                  </a:lnTo>
                  <a:lnTo>
                    <a:pt x="3139712" y="211234"/>
                  </a:lnTo>
                  <a:lnTo>
                    <a:pt x="3088604" y="198013"/>
                  </a:lnTo>
                  <a:lnTo>
                    <a:pt x="3037436" y="185185"/>
                  </a:lnTo>
                  <a:lnTo>
                    <a:pt x="2986223" y="172753"/>
                  </a:lnTo>
                  <a:lnTo>
                    <a:pt x="2934975" y="160722"/>
                  </a:lnTo>
                  <a:lnTo>
                    <a:pt x="2883706" y="149094"/>
                  </a:lnTo>
                  <a:lnTo>
                    <a:pt x="2832427" y="137873"/>
                  </a:lnTo>
                  <a:lnTo>
                    <a:pt x="2781152" y="127063"/>
                  </a:lnTo>
                  <a:lnTo>
                    <a:pt x="2729893" y="116667"/>
                  </a:lnTo>
                  <a:lnTo>
                    <a:pt x="2678663" y="106689"/>
                  </a:lnTo>
                  <a:lnTo>
                    <a:pt x="2627473" y="97133"/>
                  </a:lnTo>
                  <a:lnTo>
                    <a:pt x="2576336" y="88001"/>
                  </a:lnTo>
                  <a:lnTo>
                    <a:pt x="2525265" y="79299"/>
                  </a:lnTo>
                  <a:lnTo>
                    <a:pt x="2474271" y="71028"/>
                  </a:lnTo>
                  <a:lnTo>
                    <a:pt x="2423368" y="63193"/>
                  </a:lnTo>
                  <a:lnTo>
                    <a:pt x="2372569" y="55797"/>
                  </a:lnTo>
                  <a:lnTo>
                    <a:pt x="2321884" y="48844"/>
                  </a:lnTo>
                  <a:lnTo>
                    <a:pt x="2271327" y="42338"/>
                  </a:lnTo>
                  <a:lnTo>
                    <a:pt x="2220911" y="36281"/>
                  </a:lnTo>
                  <a:lnTo>
                    <a:pt x="2170647" y="30678"/>
                  </a:lnTo>
                  <a:lnTo>
                    <a:pt x="2120549" y="25532"/>
                  </a:lnTo>
                  <a:lnTo>
                    <a:pt x="2070627" y="20847"/>
                  </a:lnTo>
                  <a:lnTo>
                    <a:pt x="2020896" y="16626"/>
                  </a:lnTo>
                  <a:lnTo>
                    <a:pt x="1971368" y="12873"/>
                  </a:lnTo>
                  <a:lnTo>
                    <a:pt x="1922054" y="9591"/>
                  </a:lnTo>
                  <a:lnTo>
                    <a:pt x="1872967" y="6784"/>
                  </a:lnTo>
                  <a:lnTo>
                    <a:pt x="1824121" y="4456"/>
                  </a:lnTo>
                  <a:lnTo>
                    <a:pt x="1775526" y="2610"/>
                  </a:lnTo>
                  <a:lnTo>
                    <a:pt x="1727196" y="1249"/>
                  </a:lnTo>
                  <a:lnTo>
                    <a:pt x="1679144" y="378"/>
                  </a:lnTo>
                  <a:lnTo>
                    <a:pt x="1631380" y="0"/>
                  </a:lnTo>
                  <a:close/>
                </a:path>
              </a:pathLst>
            </a:custGeom>
            <a:solidFill>
              <a:srgbClr val="0048AA">
                <a:alpha val="1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251200" y="9105900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292683" y="50216"/>
                  </a:moveTo>
                  <a:lnTo>
                    <a:pt x="320581" y="86775"/>
                  </a:lnTo>
                  <a:lnTo>
                    <a:pt x="337320" y="127957"/>
                  </a:lnTo>
                  <a:lnTo>
                    <a:pt x="342900" y="171449"/>
                  </a:lnTo>
                  <a:lnTo>
                    <a:pt x="337320" y="214942"/>
                  </a:lnTo>
                  <a:lnTo>
                    <a:pt x="320581" y="256124"/>
                  </a:lnTo>
                  <a:lnTo>
                    <a:pt x="292683" y="292683"/>
                  </a:lnTo>
                  <a:lnTo>
                    <a:pt x="256124" y="320581"/>
                  </a:lnTo>
                  <a:lnTo>
                    <a:pt x="214942" y="337320"/>
                  </a:lnTo>
                  <a:lnTo>
                    <a:pt x="171449" y="342900"/>
                  </a:lnTo>
                  <a:lnTo>
                    <a:pt x="127957" y="337320"/>
                  </a:lnTo>
                  <a:lnTo>
                    <a:pt x="86775" y="320581"/>
                  </a:lnTo>
                  <a:lnTo>
                    <a:pt x="50216" y="292683"/>
                  </a:lnTo>
                  <a:lnTo>
                    <a:pt x="22318" y="256124"/>
                  </a:lnTo>
                  <a:lnTo>
                    <a:pt x="5579" y="214942"/>
                  </a:lnTo>
                  <a:lnTo>
                    <a:pt x="0" y="171449"/>
                  </a:lnTo>
                  <a:lnTo>
                    <a:pt x="5579" y="127957"/>
                  </a:lnTo>
                  <a:lnTo>
                    <a:pt x="22318" y="86775"/>
                  </a:lnTo>
                  <a:lnTo>
                    <a:pt x="50216" y="50216"/>
                  </a:lnTo>
                  <a:lnTo>
                    <a:pt x="86775" y="22318"/>
                  </a:lnTo>
                  <a:lnTo>
                    <a:pt x="127957" y="5579"/>
                  </a:lnTo>
                  <a:lnTo>
                    <a:pt x="171449" y="0"/>
                  </a:lnTo>
                  <a:lnTo>
                    <a:pt x="214942" y="5579"/>
                  </a:lnTo>
                  <a:lnTo>
                    <a:pt x="256124" y="22318"/>
                  </a:lnTo>
                  <a:lnTo>
                    <a:pt x="292683" y="50216"/>
                  </a:lnTo>
                </a:path>
              </a:pathLst>
            </a:custGeom>
            <a:ln w="127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bject 63"/>
              <p:cNvSpPr txBox="1"/>
              <p:nvPr/>
            </p:nvSpPr>
            <p:spPr>
              <a:xfrm>
                <a:off x="762000" y="1338580"/>
                <a:ext cx="10662285" cy="313887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50800">
                  <a:lnSpc>
                    <a:spcPct val="100000"/>
                  </a:lnSpc>
                  <a:spcBef>
                    <a:spcPts val="100"/>
                  </a:spcBef>
                  <a:tabLst>
                    <a:tab pos="848994" algn="l"/>
                    <a:tab pos="9248775" algn="l"/>
                  </a:tabLst>
                </a:pPr>
                <a:r>
                  <a:rPr sz="2400" spc="-20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Def.</a:t>
                </a:r>
                <a:r>
                  <a:rPr sz="2400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	</a:t>
                </a:r>
                <a:r>
                  <a:rPr sz="2400" dirty="0">
                    <a:latin typeface="Lucida Sans Unicode"/>
                    <a:cs typeface="Lucida Sans Unicode"/>
                  </a:rPr>
                  <a:t>An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i="1" spc="-65" dirty="0">
                    <a:solidFill>
                      <a:srgbClr val="8D3124"/>
                    </a:solidFill>
                    <a:latin typeface="Times New Roman"/>
                    <a:cs typeface="Times New Roman"/>
                  </a:rPr>
                  <a:t>st</a:t>
                </a:r>
                <a:r>
                  <a:rPr sz="2400" spc="-65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-</a:t>
                </a:r>
                <a:r>
                  <a:rPr sz="2400" spc="-125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cut</a:t>
                </a:r>
                <a:r>
                  <a:rPr sz="2400" spc="-20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(cut)</a:t>
                </a:r>
                <a:r>
                  <a:rPr sz="2400" spc="-20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is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a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partition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Times New Roman"/>
                    <a:cs typeface="Times New Roman"/>
                  </a:rPr>
                  <a:t>(</a:t>
                </a:r>
                <a:r>
                  <a:rPr sz="2400" i="1" dirty="0">
                    <a:latin typeface="Times New Roman"/>
                    <a:cs typeface="Times New Roman"/>
                  </a:rPr>
                  <a:t>A</a:t>
                </a:r>
                <a:r>
                  <a:rPr sz="2400" dirty="0">
                    <a:latin typeface="Times New Roman"/>
                    <a:cs typeface="Times New Roman"/>
                  </a:rPr>
                  <a:t>,</a:t>
                </a:r>
                <a:r>
                  <a:rPr sz="2400" spc="-10" dirty="0">
                    <a:latin typeface="Times New Roman"/>
                    <a:cs typeface="Times New Roman"/>
                  </a:rPr>
                  <a:t> </a:t>
                </a:r>
                <a:r>
                  <a:rPr sz="2400" i="1" dirty="0">
                    <a:latin typeface="Times New Roman"/>
                    <a:cs typeface="Times New Roman"/>
                  </a:rPr>
                  <a:t>B</a:t>
                </a:r>
                <a:r>
                  <a:rPr sz="2400" dirty="0">
                    <a:latin typeface="Times New Roman"/>
                    <a:cs typeface="Times New Roman"/>
                  </a:rPr>
                  <a:t>)</a:t>
                </a:r>
                <a:r>
                  <a:rPr sz="2400" spc="-15" dirty="0">
                    <a:latin typeface="Times New Roman"/>
                    <a:cs typeface="Times New Roman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of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the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nodes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with</a:t>
                </a:r>
                <a:r>
                  <a:rPr sz="2400" spc="-15" dirty="0">
                    <a:latin typeface="Lucida Sans Unicode"/>
                    <a:cs typeface="Lucida Sans Unicode"/>
                  </a:rPr>
                  <a:t> </a:t>
                </a:r>
                <a:r>
                  <a:rPr sz="2400" i="1" dirty="0">
                    <a:latin typeface="Times New Roman"/>
                    <a:cs typeface="Times New Roman"/>
                  </a:rPr>
                  <a:t>s</a:t>
                </a:r>
                <a:r>
                  <a:rPr sz="2400" i="1" spc="-15" dirty="0">
                    <a:latin typeface="Times New Roman"/>
                    <a:cs typeface="Times New Roman"/>
                  </a:rPr>
                  <a:t> </a:t>
                </a:r>
                <a:r>
                  <a:rPr sz="2400" dirty="0">
                    <a:latin typeface="Symbol"/>
                    <a:cs typeface="Symbol"/>
                  </a:rPr>
                  <a:t></a:t>
                </a:r>
                <a:r>
                  <a:rPr sz="2400" spc="-10" dirty="0">
                    <a:latin typeface="Times New Roman"/>
                    <a:cs typeface="Times New Roman"/>
                  </a:rPr>
                  <a:t> </a:t>
                </a:r>
                <a:r>
                  <a:rPr sz="2400" i="1" spc="-50" dirty="0">
                    <a:latin typeface="Times New Roman"/>
                    <a:cs typeface="Times New Roman"/>
                  </a:rPr>
                  <a:t>A</a:t>
                </a:r>
                <a:r>
                  <a:rPr sz="2400" i="1" dirty="0">
                    <a:latin typeface="Times New Roman"/>
                    <a:cs typeface="Times New Roman"/>
                  </a:rPr>
                  <a:t>	</a:t>
                </a:r>
                <a:r>
                  <a:rPr sz="2400" dirty="0">
                    <a:latin typeface="Lucida Sans Unicode"/>
                    <a:cs typeface="Lucida Sans Unicode"/>
                  </a:rPr>
                  <a:t>and</a:t>
                </a:r>
                <a:r>
                  <a:rPr sz="2400" spc="-170" dirty="0">
                    <a:latin typeface="Lucida Sans Unicode"/>
                    <a:cs typeface="Lucida Sans Unicode"/>
                  </a:rPr>
                  <a:t> </a:t>
                </a:r>
                <a:r>
                  <a:rPr sz="2400" i="1" dirty="0">
                    <a:latin typeface="Times New Roman"/>
                    <a:cs typeface="Times New Roman"/>
                  </a:rPr>
                  <a:t>t</a:t>
                </a:r>
                <a:r>
                  <a:rPr sz="2400" i="1" spc="-5" dirty="0">
                    <a:latin typeface="Times New Roman"/>
                    <a:cs typeface="Times New Roman"/>
                  </a:rPr>
                  <a:t> </a:t>
                </a:r>
                <a:r>
                  <a:rPr sz="2400" dirty="0">
                    <a:latin typeface="Symbol"/>
                    <a:cs typeface="Symbol"/>
                  </a:rPr>
                  <a:t></a:t>
                </a:r>
                <a:r>
                  <a:rPr sz="2400" spc="-5" dirty="0">
                    <a:latin typeface="Times New Roman"/>
                    <a:cs typeface="Times New Roman"/>
                  </a:rPr>
                  <a:t> </a:t>
                </a:r>
                <a:r>
                  <a:rPr sz="2400" i="1" spc="-25" dirty="0">
                    <a:latin typeface="Times New Roman"/>
                    <a:cs typeface="Times New Roman"/>
                  </a:rPr>
                  <a:t>B</a:t>
                </a:r>
                <a:r>
                  <a:rPr sz="2400" spc="-25" dirty="0">
                    <a:latin typeface="Lucida Sans Unicode"/>
                    <a:cs typeface="Lucida Sans Unicode"/>
                  </a:rPr>
                  <a:t>.</a:t>
                </a:r>
                <a:endParaRPr sz="2400">
                  <a:latin typeface="Lucida Sans Unicode"/>
                  <a:cs typeface="Lucida Sans Unicode"/>
                </a:endParaRPr>
              </a:p>
              <a:p>
                <a:pPr>
                  <a:lnSpc>
                    <a:spcPct val="100000"/>
                  </a:lnSpc>
                  <a:spcBef>
                    <a:spcPts val="1030"/>
                  </a:spcBef>
                </a:pPr>
                <a:endParaRPr sz="2400">
                  <a:latin typeface="Lucida Sans Unicode"/>
                  <a:cs typeface="Lucida Sans Unicode"/>
                </a:endParaRPr>
              </a:p>
              <a:p>
                <a:pPr marL="50800">
                  <a:lnSpc>
                    <a:spcPct val="100000"/>
                  </a:lnSpc>
                  <a:tabLst>
                    <a:tab pos="848994" algn="l"/>
                  </a:tabLst>
                </a:pPr>
                <a:r>
                  <a:rPr sz="2400" spc="-20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Def.</a:t>
                </a:r>
                <a:r>
                  <a:rPr sz="2400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	</a:t>
                </a:r>
                <a:r>
                  <a:rPr sz="2400" dirty="0">
                    <a:latin typeface="Lucida Sans Unicode"/>
                    <a:cs typeface="Lucida Sans Unicode"/>
                  </a:rPr>
                  <a:t>Its</a:t>
                </a:r>
                <a:r>
                  <a:rPr sz="2400" spc="-25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capacity</a:t>
                </a:r>
                <a:r>
                  <a:rPr sz="2400" spc="-20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is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the</a:t>
                </a:r>
                <a:r>
                  <a:rPr sz="2400" spc="-25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sum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of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the</a:t>
                </a:r>
                <a:r>
                  <a:rPr sz="2400" spc="-25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capacities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of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the</a:t>
                </a:r>
                <a:r>
                  <a:rPr sz="2400" spc="-25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edges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from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i="1" dirty="0">
                    <a:latin typeface="Times New Roman"/>
                    <a:cs typeface="Times New Roman"/>
                  </a:rPr>
                  <a:t>A</a:t>
                </a:r>
                <a:r>
                  <a:rPr sz="2400" i="1" spc="135" dirty="0">
                    <a:latin typeface="Times New Roman"/>
                    <a:cs typeface="Times New Roman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to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i="1" spc="-25" dirty="0">
                    <a:latin typeface="Times New Roman"/>
                    <a:cs typeface="Times New Roman"/>
                  </a:rPr>
                  <a:t>B</a:t>
                </a:r>
                <a:r>
                  <a:rPr sz="2400" spc="-25" dirty="0">
                    <a:latin typeface="Lucida Sans Unicode"/>
                    <a:cs typeface="Lucida Sans Unicode"/>
                  </a:rPr>
                  <a:t>.</a:t>
                </a:r>
                <a:endParaRPr sz="2400">
                  <a:latin typeface="Lucida Sans Unicode"/>
                  <a:cs typeface="Lucida Sans Unicode"/>
                </a:endParaRPr>
              </a:p>
              <a:p>
                <a:pPr>
                  <a:lnSpc>
                    <a:spcPct val="100000"/>
                  </a:lnSpc>
                  <a:spcBef>
                    <a:spcPts val="250"/>
                  </a:spcBef>
                </a:pPr>
                <a:endParaRPr sz="2400">
                  <a:latin typeface="Lucida Sans Unicode"/>
                  <a:cs typeface="Lucida Sans Unicode"/>
                </a:endParaRPr>
              </a:p>
              <a:p>
                <a:pPr>
                  <a:lnSpc>
                    <a:spcPct val="100000"/>
                  </a:lnSpc>
                  <a:spcBef>
                    <a:spcPts val="2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altLang="zh-CN" sz="2400" i="1" spc="-85" dirty="0">
                              <a:latin typeface="Cambria Math" panose="02040503050406030204" pitchFamily="18" charset="0"/>
                              <a:cs typeface="Tahoma"/>
                            </a:rPr>
                          </m:ctrlPr>
                        </m:sSupPr>
                        <m:e>
                          <m:r>
                            <a:rPr lang="ar-AE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𝑐</m:t>
                          </m:r>
                          <m: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𝑎𝑝</m:t>
                          </m:r>
                          <m:d>
                            <m:dPr>
                              <m:ctrlPr>
                                <a:rPr lang="ar-AE" altLang="zh-CN" sz="2400" i="1" spc="-85" dirty="0">
                                  <a:latin typeface="Cambria Math" panose="02040503050406030204" pitchFamily="18" charset="0"/>
                                  <a:cs typeface="Tahoma"/>
                                </a:rPr>
                              </m:ctrlPr>
                            </m:dPr>
                            <m:e>
                              <m:r>
                                <a:rPr lang="en-GB" altLang="zh-CN" sz="2400" b="0" i="1" spc="-85" dirty="0">
                                  <a:latin typeface="Cambria Math" panose="02040503050406030204" pitchFamily="18" charset="0"/>
                                  <a:cs typeface="Tahoma"/>
                                </a:rPr>
                                <m:t>𝐴</m:t>
                              </m:r>
                              <m:r>
                                <a:rPr lang="en-GB" altLang="zh-CN" sz="2400" b="0" i="1" spc="-85" dirty="0">
                                  <a:latin typeface="Cambria Math" panose="02040503050406030204" pitchFamily="18" charset="0"/>
                                  <a:cs typeface="Tahoma"/>
                                </a:rPr>
                                <m:t>,</m:t>
                              </m:r>
                              <m:r>
                                <a:rPr lang="en-GB" altLang="zh-CN" sz="2400" b="0" i="1" spc="-85" dirty="0">
                                  <a:latin typeface="Cambria Math" panose="02040503050406030204" pitchFamily="18" charset="0"/>
                                  <a:cs typeface="Tahoma"/>
                                </a:rPr>
                                <m:t>𝐵</m:t>
                              </m:r>
                            </m:e>
                          </m:d>
                        </m:e>
                        <m:sup/>
                      </m:sSup>
                      <m:r>
                        <a:rPr lang="ar-AE" altLang="zh-CN" sz="2400" i="1" spc="-85" dirty="0">
                          <a:latin typeface="Cambria Math" panose="02040503050406030204" pitchFamily="18" charset="0"/>
                          <a:cs typeface="Tahoma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ar-AE" altLang="zh-CN" sz="2400" i="1" spc="-85" dirty="0">
                              <a:latin typeface="Cambria Math" panose="02040503050406030204" pitchFamily="18" charset="0"/>
                              <a:cs typeface="Tahom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𝑒</m:t>
                          </m:r>
                          <m: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 </m:t>
                          </m:r>
                          <m: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𝑜𝑢𝑡</m:t>
                          </m:r>
                          <m: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 </m:t>
                          </m:r>
                          <m: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𝑜𝑓</m:t>
                          </m:r>
                          <m: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 </m:t>
                          </m:r>
                          <m: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𝑐</m:t>
                          </m:r>
                          <m: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(</m:t>
                          </m:r>
                          <m: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𝑒</m:t>
                          </m:r>
                          <m:r>
                            <a:rPr lang="en-GB" altLang="zh-CN" sz="2400" b="0" i="1" spc="-85" dirty="0">
                              <a:latin typeface="Cambria Math" panose="02040503050406030204" pitchFamily="18" charset="0"/>
                              <a:cs typeface="Tahoma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sz="2400">
                  <a:latin typeface="Tahoma"/>
                  <a:cs typeface="Tahoma"/>
                </a:endParaRPr>
              </a:p>
              <a:p>
                <a:pPr marL="50800">
                  <a:lnSpc>
                    <a:spcPct val="100000"/>
                  </a:lnSpc>
                  <a:tabLst>
                    <a:tab pos="2773680" algn="l"/>
                  </a:tabLst>
                </a:pPr>
                <a:r>
                  <a:rPr sz="2400" spc="-105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Min-</a:t>
                </a:r>
                <a:r>
                  <a:rPr sz="2400" spc="-40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cut</a:t>
                </a:r>
                <a:r>
                  <a:rPr sz="2400" spc="-114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 </a:t>
                </a:r>
                <a:r>
                  <a:rPr sz="2400" spc="-10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problem.</a:t>
                </a:r>
                <a:r>
                  <a:rPr sz="2400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	</a:t>
                </a:r>
                <a:r>
                  <a:rPr sz="2400" dirty="0">
                    <a:latin typeface="Lucida Sans Unicode"/>
                    <a:cs typeface="Lucida Sans Unicode"/>
                  </a:rPr>
                  <a:t>Find</a:t>
                </a:r>
                <a:r>
                  <a:rPr sz="2400" spc="-25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a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cut</a:t>
                </a:r>
                <a:r>
                  <a:rPr sz="2400" spc="-25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of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minimum</a:t>
                </a:r>
                <a:r>
                  <a:rPr sz="2400" spc="-25" dirty="0">
                    <a:latin typeface="Lucida Sans Unicode"/>
                    <a:cs typeface="Lucida Sans Unicode"/>
                  </a:rPr>
                  <a:t> </a:t>
                </a:r>
                <a:r>
                  <a:rPr sz="2400" spc="-10" dirty="0">
                    <a:latin typeface="Lucida Sans Unicode"/>
                    <a:cs typeface="Lucida Sans Unicode"/>
                  </a:rPr>
                  <a:t>capacity.</a:t>
                </a:r>
                <a:endParaRPr sz="2400">
                  <a:latin typeface="Lucida Sans Unicode"/>
                  <a:cs typeface="Lucida Sans Unicode"/>
                </a:endParaRPr>
              </a:p>
            </p:txBody>
          </p:sp>
        </mc:Choice>
        <mc:Fallback xmlns="">
          <p:sp>
            <p:nvSpPr>
              <p:cNvPr id="63" name="object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338580"/>
                <a:ext cx="10662285" cy="3138873"/>
              </a:xfrm>
              <a:prstGeom prst="rect">
                <a:avLst/>
              </a:prstGeom>
              <a:blipFill>
                <a:blip r:embed="rId4"/>
                <a:stretch>
                  <a:fillRect l="-1310" t="-3629" r="-1190" b="-4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Dinitz’</a:t>
            </a:r>
            <a:r>
              <a:rPr spc="105" dirty="0"/>
              <a:t> </a:t>
            </a:r>
            <a:r>
              <a:rPr spc="4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8102600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Two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types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  <a:tabLst>
                <a:tab pos="2019935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Normal: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change.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  <a:tabLst>
                <a:tab pos="1969770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Special: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strictly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increases.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3268979"/>
            <a:ext cx="4809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Phase</a:t>
            </a: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normal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000" y="3568700"/>
            <a:ext cx="10073005" cy="2058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ts val="4210"/>
              </a:lnSpc>
              <a:spcBef>
                <a:spcPts val="90"/>
              </a:spcBef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Construct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level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latin typeface="Times New Roman"/>
                <a:cs typeface="Times New Roman"/>
              </a:rPr>
              <a:t>G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3800"/>
              </a:lnSpc>
            </a:pPr>
            <a:r>
              <a:rPr sz="5775" spc="-67" baseline="-5050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Start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at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srgbClr val="CBCBCB"/>
                </a:solidFill>
                <a:latin typeface="Lucida Sans Unicode"/>
                <a:cs typeface="Lucida Sans Unicode"/>
              </a:rPr>
              <a:t>,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advance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along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an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edge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in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6944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509" baseline="-6944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until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reach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i="1" spc="135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or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get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stuck.</a:t>
            </a: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380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If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reach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CBCBCB"/>
                </a:solidFill>
                <a:latin typeface="Lucida Sans Unicode"/>
                <a:cs typeface="Lucida Sans Unicode"/>
              </a:rPr>
              <a:t>,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augment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flow;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update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15" dirty="0">
                <a:solidFill>
                  <a:srgbClr val="CBCBCB"/>
                </a:solidFill>
                <a:latin typeface="Lucida Sans Unicode"/>
                <a:cs typeface="Lucida Sans Unicode"/>
              </a:rPr>
              <a:t>;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and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restart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from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421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If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get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stuck,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delete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node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from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494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and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retreat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to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previous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node.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39492" y="6780570"/>
            <a:ext cx="7155815" cy="2130425"/>
            <a:chOff x="2439492" y="6780570"/>
            <a:chExt cx="7155815" cy="2130425"/>
          </a:xfrm>
        </p:grpSpPr>
        <p:sp>
          <p:nvSpPr>
            <p:cNvPr id="7" name="object 7"/>
            <p:cNvSpPr/>
            <p:nvPr/>
          </p:nvSpPr>
          <p:spPr>
            <a:xfrm>
              <a:off x="4673600" y="7182083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59">
                  <a:moveTo>
                    <a:pt x="2423622" y="0"/>
                  </a:moveTo>
                  <a:lnTo>
                    <a:pt x="2407563" y="10247"/>
                  </a:lnTo>
                  <a:lnTo>
                    <a:pt x="0" y="1546473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00745" y="7124699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186409" y="0"/>
                  </a:moveTo>
                  <a:lnTo>
                    <a:pt x="0" y="19513"/>
                  </a:lnTo>
                  <a:lnTo>
                    <a:pt x="80417" y="67630"/>
                  </a:lnTo>
                  <a:lnTo>
                    <a:pt x="90173" y="160835"/>
                  </a:lnTo>
                  <a:lnTo>
                    <a:pt x="18640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78428" y="6980143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59">
                  <a:moveTo>
                    <a:pt x="2423622" y="1546473"/>
                  </a:moveTo>
                  <a:lnTo>
                    <a:pt x="2407563" y="1536226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05573" y="8423165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90173" y="0"/>
                  </a:moveTo>
                  <a:lnTo>
                    <a:pt x="80417" y="93204"/>
                  </a:lnTo>
                  <a:lnTo>
                    <a:pt x="0" y="141321"/>
                  </a:lnTo>
                  <a:lnTo>
                    <a:pt x="186409" y="160835"/>
                  </a:lnTo>
                  <a:lnTo>
                    <a:pt x="90173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21480" y="7178635"/>
              <a:ext cx="1788795" cy="1544320"/>
            </a:xfrm>
            <a:custGeom>
              <a:avLst/>
              <a:gdLst/>
              <a:ahLst/>
              <a:cxnLst/>
              <a:rect l="l" t="t" r="r" b="b"/>
              <a:pathLst>
                <a:path w="1788795" h="1544320">
                  <a:moveTo>
                    <a:pt x="1788608" y="0"/>
                  </a:moveTo>
                  <a:lnTo>
                    <a:pt x="1774187" y="12448"/>
                  </a:lnTo>
                  <a:lnTo>
                    <a:pt x="0" y="1544026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09172" y="7108925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669" y="0"/>
                  </a:moveTo>
                  <a:lnTo>
                    <a:pt x="0" y="46095"/>
                  </a:lnTo>
                  <a:lnTo>
                    <a:pt x="86497" y="82158"/>
                  </a:lnTo>
                  <a:lnTo>
                    <a:pt x="109545" y="172993"/>
                  </a:lnTo>
                  <a:lnTo>
                    <a:pt x="18166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24711" y="8757981"/>
              <a:ext cx="1777364" cy="635"/>
            </a:xfrm>
            <a:custGeom>
              <a:avLst/>
              <a:gdLst/>
              <a:ahLst/>
              <a:cxnLst/>
              <a:rect l="l" t="t" r="r" b="b"/>
              <a:pathLst>
                <a:path w="1777365" h="634">
                  <a:moveTo>
                    <a:pt x="1776976" y="0"/>
                  </a:moveTo>
                  <a:lnTo>
                    <a:pt x="1757926" y="0"/>
                  </a:lnTo>
                  <a:lnTo>
                    <a:pt x="0" y="14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40727" y="867416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10" y="83819"/>
                  </a:lnTo>
                  <a:lnTo>
                    <a:pt x="1" y="167639"/>
                  </a:lnTo>
                  <a:lnTo>
                    <a:pt x="167637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05193" y="6904014"/>
              <a:ext cx="1859280" cy="1597660"/>
            </a:xfrm>
            <a:custGeom>
              <a:avLst/>
              <a:gdLst/>
              <a:ahLst/>
              <a:cxnLst/>
              <a:rect l="l" t="t" r="r" b="b"/>
              <a:pathLst>
                <a:path w="1859279" h="1597659">
                  <a:moveTo>
                    <a:pt x="1858904" y="1597401"/>
                  </a:moveTo>
                  <a:lnTo>
                    <a:pt x="1844455" y="1584985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063234" y="8398112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9" y="0"/>
                  </a:moveTo>
                  <a:lnTo>
                    <a:pt x="86415" y="90887"/>
                  </a:lnTo>
                  <a:lnTo>
                    <a:pt x="0" y="127145"/>
                  </a:lnTo>
                  <a:lnTo>
                    <a:pt x="181773" y="172831"/>
                  </a:lnTo>
                  <a:lnTo>
                    <a:pt x="10925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06800" y="8757982"/>
              <a:ext cx="1562100" cy="0"/>
            </a:xfrm>
            <a:custGeom>
              <a:avLst/>
              <a:gdLst/>
              <a:ahLst/>
              <a:cxnLst/>
              <a:rect l="l" t="t" r="r" b="b"/>
              <a:pathLst>
                <a:path w="1562100">
                  <a:moveTo>
                    <a:pt x="1561972" y="0"/>
                  </a:moveTo>
                  <a:lnTo>
                    <a:pt x="1542922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07813" y="867416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0" y="0"/>
                  </a:moveTo>
                  <a:lnTo>
                    <a:pt x="41910" y="83819"/>
                  </a:lnTo>
                  <a:lnTo>
                    <a:pt x="0" y="167639"/>
                  </a:lnTo>
                  <a:lnTo>
                    <a:pt x="167639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10125" y="8757981"/>
              <a:ext cx="2433955" cy="0"/>
            </a:xfrm>
            <a:custGeom>
              <a:avLst/>
              <a:gdLst/>
              <a:ahLst/>
              <a:cxnLst/>
              <a:rect l="l" t="t" r="r" b="b"/>
              <a:pathLst>
                <a:path w="2433954">
                  <a:moveTo>
                    <a:pt x="2433734" y="1"/>
                  </a:moveTo>
                  <a:lnTo>
                    <a:pt x="2414684" y="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82899" y="8674163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949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94966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78342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78342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458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458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1783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783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27466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274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94965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94966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509454" y="3184021"/>
            <a:ext cx="341122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within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 phase, length of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shortest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augmenting</a:t>
            </a:r>
            <a:r>
              <a:rPr sz="1600" spc="-6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path</a:t>
            </a: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does</a:t>
            </a: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not</a:t>
            </a:r>
            <a:r>
              <a:rPr sz="1600" spc="-5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change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732771" y="3433622"/>
            <a:ext cx="662940" cy="121920"/>
            <a:chOff x="5732771" y="3433622"/>
            <a:chExt cx="662940" cy="121920"/>
          </a:xfrm>
        </p:grpSpPr>
        <p:sp>
          <p:nvSpPr>
            <p:cNvPr id="35" name="object 35"/>
            <p:cNvSpPr/>
            <p:nvPr/>
          </p:nvSpPr>
          <p:spPr>
            <a:xfrm>
              <a:off x="5811510" y="3494582"/>
              <a:ext cx="584200" cy="0"/>
            </a:xfrm>
            <a:custGeom>
              <a:avLst/>
              <a:gdLst/>
              <a:ahLst/>
              <a:cxnLst/>
              <a:rect l="l" t="t" r="r" b="b"/>
              <a:pathLst>
                <a:path w="584200">
                  <a:moveTo>
                    <a:pt x="0" y="0"/>
                  </a:moveTo>
                  <a:lnTo>
                    <a:pt x="12700" y="0"/>
                  </a:lnTo>
                  <a:lnTo>
                    <a:pt x="583643" y="0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732771" y="343362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91440" y="6096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952500" y="6733579"/>
            <a:ext cx="252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construct</a:t>
            </a:r>
            <a:r>
              <a:rPr sz="1800" b="1" spc="17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level</a:t>
            </a:r>
            <a:r>
              <a:rPr sz="1800" b="1" spc="180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spc="-20" dirty="0">
                <a:solidFill>
                  <a:srgbClr val="8D3124"/>
                </a:solidFill>
                <a:latin typeface="Tahoma"/>
                <a:cs typeface="Tahoma"/>
              </a:rPr>
              <a:t>graph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363586" y="8606811"/>
            <a:ext cx="895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69239" y="8619511"/>
            <a:ext cx="114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181600" y="9018984"/>
            <a:ext cx="148336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dirty="0">
                <a:latin typeface="Tahoma"/>
                <a:cs typeface="Tahoma"/>
              </a:rPr>
              <a:t>level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graph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L</a:t>
            </a:r>
            <a:r>
              <a:rPr sz="1575" b="1" spc="-37" baseline="-5291" dirty="0">
                <a:latin typeface="Tahoma"/>
                <a:cs typeface="Tahoma"/>
              </a:rPr>
              <a:t>G</a:t>
            </a:r>
            <a:endParaRPr sz="1575" baseline="-5291">
              <a:latin typeface="Tahoma"/>
              <a:cs typeface="Tahoma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60</a:t>
            </a:fld>
            <a:endParaRPr spc="-2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Dinitz’</a:t>
            </a:r>
            <a:r>
              <a:rPr spc="105" dirty="0"/>
              <a:t> </a:t>
            </a:r>
            <a:r>
              <a:rPr spc="4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8102600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Two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types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  <a:tabLst>
                <a:tab pos="2019935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Normal: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change.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  <a:tabLst>
                <a:tab pos="1969770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Special: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strictly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increases.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dirty="0"/>
              <a:t>Phase</a:t>
            </a:r>
            <a:r>
              <a:rPr spc="-4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normal</a:t>
            </a:r>
            <a:r>
              <a:rPr spc="-40" dirty="0"/>
              <a:t> </a:t>
            </a:r>
            <a:r>
              <a:rPr spc="-10" dirty="0"/>
              <a:t>augmentations.</a:t>
            </a:r>
          </a:p>
          <a:p>
            <a:pPr marL="165100">
              <a:lnSpc>
                <a:spcPts val="3945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Construct</a:t>
            </a:r>
            <a:r>
              <a:rPr sz="2400" spc="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level</a:t>
            </a:r>
            <a:r>
              <a:rPr sz="2400" spc="1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graph</a:t>
            </a:r>
            <a:r>
              <a:rPr sz="2400" spc="10" dirty="0">
                <a:solidFill>
                  <a:srgbClr val="CBCBCB"/>
                </a:solidFill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25" dirty="0">
                <a:solidFill>
                  <a:srgbClr val="CBCBCB"/>
                </a:solidFill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solidFill>
                  <a:srgbClr val="000000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000000"/>
                </a:solidFill>
              </a:rPr>
              <a:t>Start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at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srgbClr val="000000"/>
                </a:solidFill>
              </a:rPr>
              <a:t>, </a:t>
            </a:r>
            <a:r>
              <a:rPr sz="2400" dirty="0">
                <a:solidFill>
                  <a:srgbClr val="000000"/>
                </a:solidFill>
              </a:rPr>
              <a:t>advance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along</a:t>
            </a:r>
            <a:r>
              <a:rPr sz="2400" spc="-2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an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edge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in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sz="2400" i="1" baseline="-6944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sz="2400" i="1" spc="509" baseline="-69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until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reach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400" i="1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or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get</a:t>
            </a:r>
            <a:r>
              <a:rPr sz="2400" spc="-20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stuck.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If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reach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CBCBCB"/>
                </a:solidFill>
              </a:rPr>
              <a:t>, </a:t>
            </a:r>
            <a:r>
              <a:rPr sz="2400" dirty="0">
                <a:solidFill>
                  <a:srgbClr val="CBCBCB"/>
                </a:solidFill>
              </a:rPr>
              <a:t>augment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flow;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update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15" dirty="0">
                <a:solidFill>
                  <a:srgbClr val="CBCBCB"/>
                </a:solidFill>
              </a:rPr>
              <a:t>; </a:t>
            </a:r>
            <a:r>
              <a:rPr sz="2400" dirty="0">
                <a:solidFill>
                  <a:srgbClr val="CBCBCB"/>
                </a:solidFill>
              </a:rPr>
              <a:t>and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restart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from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25" dirty="0">
                <a:solidFill>
                  <a:srgbClr val="CBCBCB"/>
                </a:solidFill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If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get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stuck,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delete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node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from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494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</a:rPr>
              <a:t>and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retreat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to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previous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spc="-10" dirty="0">
                <a:solidFill>
                  <a:srgbClr val="CBCBCB"/>
                </a:solidFill>
              </a:rPr>
              <a:t>node.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39492" y="6780570"/>
            <a:ext cx="7160895" cy="2134235"/>
            <a:chOff x="2439492" y="6780570"/>
            <a:chExt cx="7160895" cy="2134235"/>
          </a:xfrm>
        </p:grpSpPr>
        <p:sp>
          <p:nvSpPr>
            <p:cNvPr id="6" name="object 6"/>
            <p:cNvSpPr/>
            <p:nvPr/>
          </p:nvSpPr>
          <p:spPr>
            <a:xfrm>
              <a:off x="4673600" y="7182083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59">
                  <a:moveTo>
                    <a:pt x="2423622" y="0"/>
                  </a:moveTo>
                  <a:lnTo>
                    <a:pt x="2407563" y="10247"/>
                  </a:lnTo>
                  <a:lnTo>
                    <a:pt x="0" y="1546473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00745" y="7124699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186409" y="0"/>
                  </a:moveTo>
                  <a:lnTo>
                    <a:pt x="0" y="19513"/>
                  </a:lnTo>
                  <a:lnTo>
                    <a:pt x="80417" y="67630"/>
                  </a:lnTo>
                  <a:lnTo>
                    <a:pt x="90173" y="160835"/>
                  </a:lnTo>
                  <a:lnTo>
                    <a:pt x="18640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78428" y="6980143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59">
                  <a:moveTo>
                    <a:pt x="2423622" y="1546473"/>
                  </a:moveTo>
                  <a:lnTo>
                    <a:pt x="2407563" y="1536226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05573" y="8423165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90173" y="0"/>
                  </a:moveTo>
                  <a:lnTo>
                    <a:pt x="80417" y="93204"/>
                  </a:lnTo>
                  <a:lnTo>
                    <a:pt x="0" y="141321"/>
                  </a:lnTo>
                  <a:lnTo>
                    <a:pt x="186409" y="160835"/>
                  </a:lnTo>
                  <a:lnTo>
                    <a:pt x="90173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21480" y="7178635"/>
              <a:ext cx="1788795" cy="1544320"/>
            </a:xfrm>
            <a:custGeom>
              <a:avLst/>
              <a:gdLst/>
              <a:ahLst/>
              <a:cxnLst/>
              <a:rect l="l" t="t" r="r" b="b"/>
              <a:pathLst>
                <a:path w="1788795" h="1544320">
                  <a:moveTo>
                    <a:pt x="1788608" y="0"/>
                  </a:moveTo>
                  <a:lnTo>
                    <a:pt x="1774187" y="12448"/>
                  </a:lnTo>
                  <a:lnTo>
                    <a:pt x="0" y="1544026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09172" y="7108925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669" y="0"/>
                  </a:moveTo>
                  <a:lnTo>
                    <a:pt x="0" y="46095"/>
                  </a:lnTo>
                  <a:lnTo>
                    <a:pt x="86497" y="82158"/>
                  </a:lnTo>
                  <a:lnTo>
                    <a:pt x="109545" y="172993"/>
                  </a:lnTo>
                  <a:lnTo>
                    <a:pt x="18166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08356" y="8757988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5">
                  <a:moveTo>
                    <a:pt x="0" y="0"/>
                  </a:moveTo>
                  <a:lnTo>
                    <a:pt x="93331" y="0"/>
                  </a:lnTo>
                </a:path>
              </a:pathLst>
            </a:custGeom>
            <a:ln w="3811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40727" y="867416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10" y="83819"/>
                  </a:lnTo>
                  <a:lnTo>
                    <a:pt x="1" y="167639"/>
                  </a:lnTo>
                  <a:lnTo>
                    <a:pt x="167637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05193" y="6904014"/>
              <a:ext cx="1859280" cy="1597660"/>
            </a:xfrm>
            <a:custGeom>
              <a:avLst/>
              <a:gdLst/>
              <a:ahLst/>
              <a:cxnLst/>
              <a:rect l="l" t="t" r="r" b="b"/>
              <a:pathLst>
                <a:path w="1859279" h="1597659">
                  <a:moveTo>
                    <a:pt x="1858904" y="1597401"/>
                  </a:moveTo>
                  <a:lnTo>
                    <a:pt x="1844455" y="1584985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063234" y="8398112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9" y="0"/>
                  </a:moveTo>
                  <a:lnTo>
                    <a:pt x="86415" y="90887"/>
                  </a:lnTo>
                  <a:lnTo>
                    <a:pt x="0" y="127145"/>
                  </a:lnTo>
                  <a:lnTo>
                    <a:pt x="181773" y="172831"/>
                  </a:lnTo>
                  <a:lnTo>
                    <a:pt x="10925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72152" y="8757982"/>
              <a:ext cx="97155" cy="0"/>
            </a:xfrm>
            <a:custGeom>
              <a:avLst/>
              <a:gdLst/>
              <a:ahLst/>
              <a:cxnLst/>
              <a:rect l="l" t="t" r="r" b="b"/>
              <a:pathLst>
                <a:path w="97154">
                  <a:moveTo>
                    <a:pt x="0" y="0"/>
                  </a:moveTo>
                  <a:lnTo>
                    <a:pt x="9662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7813" y="867416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0" y="0"/>
                  </a:moveTo>
                  <a:lnTo>
                    <a:pt x="41910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47313" y="8757982"/>
              <a:ext cx="97155" cy="0"/>
            </a:xfrm>
            <a:custGeom>
              <a:avLst/>
              <a:gdLst/>
              <a:ahLst/>
              <a:cxnLst/>
              <a:rect l="l" t="t" r="r" b="b"/>
              <a:pathLst>
                <a:path w="97154">
                  <a:moveTo>
                    <a:pt x="0" y="0"/>
                  </a:moveTo>
                  <a:lnTo>
                    <a:pt x="96545" y="0"/>
                  </a:lnTo>
                </a:path>
              </a:pathLst>
            </a:custGeom>
            <a:ln w="3810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82899" y="8674163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78342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78342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94965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94966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15200" y="8750301"/>
              <a:ext cx="1693545" cy="635"/>
            </a:xfrm>
            <a:custGeom>
              <a:avLst/>
              <a:gdLst/>
              <a:ahLst/>
              <a:cxnLst/>
              <a:rect l="l" t="t" r="r" b="b"/>
              <a:pathLst>
                <a:path w="1693545" h="634">
                  <a:moveTo>
                    <a:pt x="1693156" y="0"/>
                  </a:moveTo>
                  <a:lnTo>
                    <a:pt x="1655056" y="0"/>
                  </a:lnTo>
                  <a:lnTo>
                    <a:pt x="0" y="13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94055" y="859790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1" y="152399"/>
                  </a:lnTo>
                  <a:lnTo>
                    <a:pt x="2" y="304800"/>
                  </a:lnTo>
                  <a:lnTo>
                    <a:pt x="304797" y="152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793999" y="8750299"/>
              <a:ext cx="1478280" cy="0"/>
            </a:xfrm>
            <a:custGeom>
              <a:avLst/>
              <a:gdLst/>
              <a:ahLst/>
              <a:cxnLst/>
              <a:rect l="l" t="t" r="r" b="b"/>
              <a:pathLst>
                <a:path w="1478279">
                  <a:moveTo>
                    <a:pt x="1478152" y="0"/>
                  </a:moveTo>
                  <a:lnTo>
                    <a:pt x="1440052" y="0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57852" y="85979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0" y="152400"/>
                  </a:lnTo>
                  <a:lnTo>
                    <a:pt x="0" y="304800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97400" y="8750300"/>
              <a:ext cx="2350135" cy="0"/>
            </a:xfrm>
            <a:custGeom>
              <a:avLst/>
              <a:gdLst/>
              <a:ahLst/>
              <a:cxnLst/>
              <a:rect l="l" t="t" r="r" b="b"/>
              <a:pathLst>
                <a:path w="2350134">
                  <a:moveTo>
                    <a:pt x="2349914" y="1"/>
                  </a:moveTo>
                  <a:lnTo>
                    <a:pt x="2311814" y="1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33013" y="859790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199" y="152400"/>
                  </a:lnTo>
                  <a:lnTo>
                    <a:pt x="0" y="304800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949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94966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458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458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783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783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227466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2274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495800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495799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451100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451099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175500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175499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232900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232900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52500" y="6733579"/>
            <a:ext cx="987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D3124"/>
                </a:solidFill>
                <a:latin typeface="Tahoma"/>
                <a:cs typeface="Tahoma"/>
              </a:rPr>
              <a:t>advance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363586" y="8606811"/>
            <a:ext cx="895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569239" y="8619511"/>
            <a:ext cx="114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181600" y="9018984"/>
            <a:ext cx="148336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dirty="0">
                <a:latin typeface="Tahoma"/>
                <a:cs typeface="Tahoma"/>
              </a:rPr>
              <a:t>level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graph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L</a:t>
            </a:r>
            <a:r>
              <a:rPr sz="1575" b="1" spc="-37" baseline="-5291" dirty="0">
                <a:latin typeface="Tahoma"/>
                <a:cs typeface="Tahoma"/>
              </a:rPr>
              <a:t>G</a:t>
            </a:r>
            <a:endParaRPr sz="1575" baseline="-5291">
              <a:latin typeface="Tahoma"/>
              <a:cs typeface="Tahoma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61</a:t>
            </a:fld>
            <a:endParaRPr spc="-2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Dinitz’</a:t>
            </a:r>
            <a:r>
              <a:rPr spc="105" dirty="0"/>
              <a:t> </a:t>
            </a:r>
            <a:r>
              <a:rPr spc="4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8102600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Two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types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  <a:tabLst>
                <a:tab pos="2019935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Normal: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change.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  <a:tabLst>
                <a:tab pos="1969770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Special: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strictly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increases.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dirty="0"/>
              <a:t>Phase</a:t>
            </a:r>
            <a:r>
              <a:rPr spc="-4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normal</a:t>
            </a:r>
            <a:r>
              <a:rPr spc="-40" dirty="0"/>
              <a:t> </a:t>
            </a:r>
            <a:r>
              <a:rPr spc="-10" dirty="0"/>
              <a:t>augmentations.</a:t>
            </a:r>
          </a:p>
          <a:p>
            <a:pPr marL="165100">
              <a:lnSpc>
                <a:spcPts val="3945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Construct</a:t>
            </a:r>
            <a:r>
              <a:rPr sz="2400" spc="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level</a:t>
            </a:r>
            <a:r>
              <a:rPr sz="2400" spc="1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graph</a:t>
            </a:r>
            <a:r>
              <a:rPr sz="2400" spc="10" dirty="0">
                <a:solidFill>
                  <a:srgbClr val="CBCBCB"/>
                </a:solidFill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25" dirty="0">
                <a:solidFill>
                  <a:srgbClr val="CBCBCB"/>
                </a:solidFill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Start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at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srgbClr val="CBCBCB"/>
                </a:solidFill>
              </a:rPr>
              <a:t>, </a:t>
            </a:r>
            <a:r>
              <a:rPr sz="2400" dirty="0">
                <a:solidFill>
                  <a:srgbClr val="CBCBCB"/>
                </a:solidFill>
              </a:rPr>
              <a:t>advance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along</a:t>
            </a:r>
            <a:r>
              <a:rPr sz="2400" spc="-2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an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edge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in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6944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509" baseline="-6944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</a:rPr>
              <a:t>until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reach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i="1" spc="135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</a:rPr>
              <a:t>or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get</a:t>
            </a:r>
            <a:r>
              <a:rPr sz="2400" spc="-20" dirty="0">
                <a:solidFill>
                  <a:srgbClr val="CBCBCB"/>
                </a:solidFill>
              </a:rPr>
              <a:t> </a:t>
            </a:r>
            <a:r>
              <a:rPr sz="2400" spc="-10" dirty="0">
                <a:solidFill>
                  <a:srgbClr val="CBCBCB"/>
                </a:solidFill>
              </a:rPr>
              <a:t>stuck.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solidFill>
                  <a:srgbClr val="000000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000000"/>
                </a:solidFill>
              </a:rPr>
              <a:t>If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reach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000000"/>
                </a:solidFill>
              </a:rPr>
              <a:t>, </a:t>
            </a:r>
            <a:r>
              <a:rPr sz="2400" dirty="0">
                <a:solidFill>
                  <a:srgbClr val="000000"/>
                </a:solidFill>
              </a:rPr>
              <a:t>augment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flow;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update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sz="2400" spc="-15" dirty="0">
                <a:solidFill>
                  <a:srgbClr val="000000"/>
                </a:solidFill>
              </a:rPr>
              <a:t>; </a:t>
            </a:r>
            <a:r>
              <a:rPr sz="2400" dirty="0">
                <a:solidFill>
                  <a:srgbClr val="000000"/>
                </a:solidFill>
              </a:rPr>
              <a:t>and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restart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from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i="1" spc="-25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2400" spc="-25" dirty="0">
                <a:solidFill>
                  <a:srgbClr val="000000"/>
                </a:solidFill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If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get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stuck,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delete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node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from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494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</a:rPr>
              <a:t>and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retreat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to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previous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spc="-10" dirty="0">
                <a:solidFill>
                  <a:srgbClr val="CBCBCB"/>
                </a:solidFill>
              </a:rPr>
              <a:t>node.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39492" y="6780570"/>
            <a:ext cx="7155815" cy="2130425"/>
            <a:chOff x="2439492" y="6780570"/>
            <a:chExt cx="7155815" cy="2130425"/>
          </a:xfrm>
        </p:grpSpPr>
        <p:sp>
          <p:nvSpPr>
            <p:cNvPr id="6" name="object 6"/>
            <p:cNvSpPr/>
            <p:nvPr/>
          </p:nvSpPr>
          <p:spPr>
            <a:xfrm>
              <a:off x="4673600" y="7182083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59">
                  <a:moveTo>
                    <a:pt x="2423622" y="0"/>
                  </a:moveTo>
                  <a:lnTo>
                    <a:pt x="2407563" y="10247"/>
                  </a:lnTo>
                  <a:lnTo>
                    <a:pt x="0" y="1546473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00745" y="7124699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186409" y="0"/>
                  </a:moveTo>
                  <a:lnTo>
                    <a:pt x="0" y="19513"/>
                  </a:lnTo>
                  <a:lnTo>
                    <a:pt x="80417" y="67630"/>
                  </a:lnTo>
                  <a:lnTo>
                    <a:pt x="90173" y="160835"/>
                  </a:lnTo>
                  <a:lnTo>
                    <a:pt x="18640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008356" y="8757988"/>
              <a:ext cx="121285" cy="0"/>
            </a:xfrm>
            <a:custGeom>
              <a:avLst/>
              <a:gdLst/>
              <a:ahLst/>
              <a:cxnLst/>
              <a:rect l="l" t="t" r="r" b="b"/>
              <a:pathLst>
                <a:path w="121284">
                  <a:moveTo>
                    <a:pt x="0" y="0"/>
                  </a:moveTo>
                  <a:lnTo>
                    <a:pt x="121271" y="0"/>
                  </a:lnTo>
                </a:path>
              </a:pathLst>
            </a:custGeom>
            <a:ln w="25414">
              <a:solidFill>
                <a:srgbClr val="D5D5D5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86447" y="8697021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59"/>
                  </a:lnTo>
                  <a:lnTo>
                    <a:pt x="1" y="121920"/>
                  </a:lnTo>
                  <a:lnTo>
                    <a:pt x="121918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15200" y="8750301"/>
              <a:ext cx="1693545" cy="635"/>
            </a:xfrm>
            <a:custGeom>
              <a:avLst/>
              <a:gdLst/>
              <a:ahLst/>
              <a:cxnLst/>
              <a:rect l="l" t="t" r="r" b="b"/>
              <a:pathLst>
                <a:path w="1693545" h="634">
                  <a:moveTo>
                    <a:pt x="1693156" y="0"/>
                  </a:moveTo>
                  <a:lnTo>
                    <a:pt x="1655056" y="0"/>
                  </a:lnTo>
                  <a:lnTo>
                    <a:pt x="0" y="13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94055" y="859790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1" y="152399"/>
                  </a:lnTo>
                  <a:lnTo>
                    <a:pt x="2" y="304800"/>
                  </a:lnTo>
                  <a:lnTo>
                    <a:pt x="304797" y="152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78428" y="6980143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59">
                  <a:moveTo>
                    <a:pt x="2423622" y="1546473"/>
                  </a:moveTo>
                  <a:lnTo>
                    <a:pt x="2407563" y="1536226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05573" y="8423165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90173" y="0"/>
                  </a:moveTo>
                  <a:lnTo>
                    <a:pt x="80417" y="93204"/>
                  </a:lnTo>
                  <a:lnTo>
                    <a:pt x="0" y="141321"/>
                  </a:lnTo>
                  <a:lnTo>
                    <a:pt x="186409" y="160835"/>
                  </a:lnTo>
                  <a:lnTo>
                    <a:pt x="90173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21480" y="7178635"/>
              <a:ext cx="1788795" cy="1544320"/>
            </a:xfrm>
            <a:custGeom>
              <a:avLst/>
              <a:gdLst/>
              <a:ahLst/>
              <a:cxnLst/>
              <a:rect l="l" t="t" r="r" b="b"/>
              <a:pathLst>
                <a:path w="1788795" h="1544320">
                  <a:moveTo>
                    <a:pt x="1788608" y="0"/>
                  </a:moveTo>
                  <a:lnTo>
                    <a:pt x="1774187" y="12448"/>
                  </a:lnTo>
                  <a:lnTo>
                    <a:pt x="0" y="1544026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09172" y="7108925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669" y="0"/>
                  </a:moveTo>
                  <a:lnTo>
                    <a:pt x="0" y="46095"/>
                  </a:lnTo>
                  <a:lnTo>
                    <a:pt x="86497" y="82158"/>
                  </a:lnTo>
                  <a:lnTo>
                    <a:pt x="109545" y="172993"/>
                  </a:lnTo>
                  <a:lnTo>
                    <a:pt x="18166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05193" y="6904014"/>
              <a:ext cx="1859280" cy="1597660"/>
            </a:xfrm>
            <a:custGeom>
              <a:avLst/>
              <a:gdLst/>
              <a:ahLst/>
              <a:cxnLst/>
              <a:rect l="l" t="t" r="r" b="b"/>
              <a:pathLst>
                <a:path w="1859279" h="1597659">
                  <a:moveTo>
                    <a:pt x="1858904" y="1597401"/>
                  </a:moveTo>
                  <a:lnTo>
                    <a:pt x="1844455" y="1584985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063234" y="8398112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9" y="0"/>
                  </a:moveTo>
                  <a:lnTo>
                    <a:pt x="86415" y="90887"/>
                  </a:lnTo>
                  <a:lnTo>
                    <a:pt x="0" y="127145"/>
                  </a:lnTo>
                  <a:lnTo>
                    <a:pt x="181773" y="172831"/>
                  </a:lnTo>
                  <a:lnTo>
                    <a:pt x="10925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72152" y="8757982"/>
              <a:ext cx="97155" cy="0"/>
            </a:xfrm>
            <a:custGeom>
              <a:avLst/>
              <a:gdLst/>
              <a:ahLst/>
              <a:cxnLst/>
              <a:rect l="l" t="t" r="r" b="b"/>
              <a:pathLst>
                <a:path w="97154">
                  <a:moveTo>
                    <a:pt x="0" y="0"/>
                  </a:moveTo>
                  <a:lnTo>
                    <a:pt x="9662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07813" y="867416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0" y="0"/>
                  </a:moveTo>
                  <a:lnTo>
                    <a:pt x="41910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47313" y="8757982"/>
              <a:ext cx="97155" cy="0"/>
            </a:xfrm>
            <a:custGeom>
              <a:avLst/>
              <a:gdLst/>
              <a:ahLst/>
              <a:cxnLst/>
              <a:rect l="l" t="t" r="r" b="b"/>
              <a:pathLst>
                <a:path w="97154">
                  <a:moveTo>
                    <a:pt x="0" y="0"/>
                  </a:moveTo>
                  <a:lnTo>
                    <a:pt x="96545" y="0"/>
                  </a:lnTo>
                </a:path>
              </a:pathLst>
            </a:custGeom>
            <a:ln w="3810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82899" y="8674163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78342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78342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94965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94966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793999" y="8750299"/>
              <a:ext cx="1478280" cy="0"/>
            </a:xfrm>
            <a:custGeom>
              <a:avLst/>
              <a:gdLst/>
              <a:ahLst/>
              <a:cxnLst/>
              <a:rect l="l" t="t" r="r" b="b"/>
              <a:pathLst>
                <a:path w="1478279">
                  <a:moveTo>
                    <a:pt x="1478152" y="0"/>
                  </a:moveTo>
                  <a:lnTo>
                    <a:pt x="1440052" y="0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57852" y="85979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0" y="152400"/>
                  </a:lnTo>
                  <a:lnTo>
                    <a:pt x="0" y="304800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97400" y="8750300"/>
              <a:ext cx="2350135" cy="0"/>
            </a:xfrm>
            <a:custGeom>
              <a:avLst/>
              <a:gdLst/>
              <a:ahLst/>
              <a:cxnLst/>
              <a:rect l="l" t="t" r="r" b="b"/>
              <a:pathLst>
                <a:path w="2350134">
                  <a:moveTo>
                    <a:pt x="2349914" y="1"/>
                  </a:moveTo>
                  <a:lnTo>
                    <a:pt x="2311814" y="1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33013" y="859790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199" y="152400"/>
                  </a:lnTo>
                  <a:lnTo>
                    <a:pt x="0" y="304800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949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94966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458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458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783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783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227466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2274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52500" y="6733579"/>
            <a:ext cx="1058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D3124"/>
                </a:solidFill>
                <a:latin typeface="Tahoma"/>
                <a:cs typeface="Tahoma"/>
              </a:rPr>
              <a:t>augment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538818" y="6890974"/>
            <a:ext cx="308737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9880">
              <a:lnSpc>
                <a:spcPct val="1063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remove</a:t>
            </a:r>
            <a:r>
              <a:rPr sz="1600" spc="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from</a:t>
            </a:r>
            <a:r>
              <a:rPr sz="1600" spc="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level</a:t>
            </a:r>
            <a:r>
              <a:rPr sz="1600" spc="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graph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edges</a:t>
            </a:r>
            <a:r>
              <a:rPr sz="1600" spc="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with</a:t>
            </a:r>
            <a:r>
              <a:rPr sz="1600" spc="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bottleneck</a:t>
            </a:r>
            <a:r>
              <a:rPr sz="1600" spc="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capacity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359162" y="7519624"/>
            <a:ext cx="687705" cy="1062990"/>
            <a:chOff x="8359162" y="7519624"/>
            <a:chExt cx="687705" cy="1062990"/>
          </a:xfrm>
        </p:grpSpPr>
        <p:sp>
          <p:nvSpPr>
            <p:cNvPr id="41" name="object 41"/>
            <p:cNvSpPr/>
            <p:nvPr/>
          </p:nvSpPr>
          <p:spPr>
            <a:xfrm>
              <a:off x="8401741" y="7532324"/>
              <a:ext cx="632460" cy="984250"/>
            </a:xfrm>
            <a:custGeom>
              <a:avLst/>
              <a:gdLst/>
              <a:ahLst/>
              <a:cxnLst/>
              <a:rect l="l" t="t" r="r" b="b"/>
              <a:pathLst>
                <a:path w="632459" h="984250">
                  <a:moveTo>
                    <a:pt x="0" y="983784"/>
                  </a:moveTo>
                  <a:lnTo>
                    <a:pt x="6867" y="973101"/>
                  </a:lnTo>
                  <a:lnTo>
                    <a:pt x="632410" y="0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359162" y="8446822"/>
              <a:ext cx="117475" cy="135890"/>
            </a:xfrm>
            <a:custGeom>
              <a:avLst/>
              <a:gdLst/>
              <a:ahLst/>
              <a:cxnLst/>
              <a:rect l="l" t="t" r="r" b="b"/>
              <a:pathLst>
                <a:path w="117475" h="135890">
                  <a:moveTo>
                    <a:pt x="14648" y="0"/>
                  </a:moveTo>
                  <a:lnTo>
                    <a:pt x="0" y="135521"/>
                  </a:lnTo>
                  <a:lnTo>
                    <a:pt x="117205" y="65927"/>
                  </a:lnTo>
                  <a:lnTo>
                    <a:pt x="49444" y="58603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363586" y="8606811"/>
            <a:ext cx="895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69239" y="8619511"/>
            <a:ext cx="114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181600" y="9018984"/>
            <a:ext cx="148336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dirty="0">
                <a:latin typeface="Tahoma"/>
                <a:cs typeface="Tahoma"/>
              </a:rPr>
              <a:t>level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graph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L</a:t>
            </a:r>
            <a:r>
              <a:rPr sz="1575" b="1" spc="-37" baseline="-5291" dirty="0">
                <a:latin typeface="Tahoma"/>
                <a:cs typeface="Tahoma"/>
              </a:rPr>
              <a:t>G</a:t>
            </a:r>
            <a:endParaRPr sz="1575" baseline="-5291">
              <a:latin typeface="Tahoma"/>
              <a:cs typeface="Tahoma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62</a:t>
            </a:fld>
            <a:endParaRPr spc="-2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Dinitz’</a:t>
            </a:r>
            <a:r>
              <a:rPr spc="105" dirty="0"/>
              <a:t> </a:t>
            </a:r>
            <a:r>
              <a:rPr spc="4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8102600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Two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types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  <a:tabLst>
                <a:tab pos="2019935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Normal: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change.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  <a:tabLst>
                <a:tab pos="1969770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Special: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strictly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increases.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dirty="0"/>
              <a:t>Phase</a:t>
            </a:r>
            <a:r>
              <a:rPr spc="-4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normal</a:t>
            </a:r>
            <a:r>
              <a:rPr spc="-40" dirty="0"/>
              <a:t> </a:t>
            </a:r>
            <a:r>
              <a:rPr spc="-10" dirty="0"/>
              <a:t>augmentations.</a:t>
            </a:r>
          </a:p>
          <a:p>
            <a:pPr marL="165100">
              <a:lnSpc>
                <a:spcPts val="3945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Construct</a:t>
            </a:r>
            <a:r>
              <a:rPr sz="2400" spc="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level</a:t>
            </a:r>
            <a:r>
              <a:rPr sz="2400" spc="1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graph</a:t>
            </a:r>
            <a:r>
              <a:rPr sz="2400" spc="10" dirty="0">
                <a:solidFill>
                  <a:srgbClr val="CBCBCB"/>
                </a:solidFill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25" dirty="0">
                <a:solidFill>
                  <a:srgbClr val="CBCBCB"/>
                </a:solidFill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solidFill>
                  <a:srgbClr val="000000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000000"/>
                </a:solidFill>
              </a:rPr>
              <a:t>Start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at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srgbClr val="000000"/>
                </a:solidFill>
              </a:rPr>
              <a:t>, </a:t>
            </a:r>
            <a:r>
              <a:rPr sz="2400" dirty="0">
                <a:solidFill>
                  <a:srgbClr val="000000"/>
                </a:solidFill>
              </a:rPr>
              <a:t>advance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along</a:t>
            </a:r>
            <a:r>
              <a:rPr sz="2400" spc="-2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an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edge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in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sz="2400" i="1" baseline="-6944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sz="2400" i="1" spc="509" baseline="-69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until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reach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400" i="1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or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get</a:t>
            </a:r>
            <a:r>
              <a:rPr sz="2400" spc="-20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stuck.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If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reach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CBCBCB"/>
                </a:solidFill>
              </a:rPr>
              <a:t>, </a:t>
            </a:r>
            <a:r>
              <a:rPr sz="2400" dirty="0">
                <a:solidFill>
                  <a:srgbClr val="CBCBCB"/>
                </a:solidFill>
              </a:rPr>
              <a:t>augment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flow;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update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15" dirty="0">
                <a:solidFill>
                  <a:srgbClr val="CBCBCB"/>
                </a:solidFill>
              </a:rPr>
              <a:t>; </a:t>
            </a:r>
            <a:r>
              <a:rPr sz="2400" dirty="0">
                <a:solidFill>
                  <a:srgbClr val="CBCBCB"/>
                </a:solidFill>
              </a:rPr>
              <a:t>and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restart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from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25" dirty="0">
                <a:solidFill>
                  <a:srgbClr val="CBCBCB"/>
                </a:solidFill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If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get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stuck,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delete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node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from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494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</a:rPr>
              <a:t>and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retreat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to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previous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spc="-10" dirty="0">
                <a:solidFill>
                  <a:srgbClr val="CBCBCB"/>
                </a:solidFill>
              </a:rPr>
              <a:t>node.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39492" y="6780570"/>
            <a:ext cx="7155815" cy="2134235"/>
            <a:chOff x="2439492" y="6780570"/>
            <a:chExt cx="7155815" cy="2134235"/>
          </a:xfrm>
        </p:grpSpPr>
        <p:sp>
          <p:nvSpPr>
            <p:cNvPr id="6" name="object 6"/>
            <p:cNvSpPr/>
            <p:nvPr/>
          </p:nvSpPr>
          <p:spPr>
            <a:xfrm>
              <a:off x="4673600" y="7182083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59">
                  <a:moveTo>
                    <a:pt x="2423622" y="0"/>
                  </a:moveTo>
                  <a:lnTo>
                    <a:pt x="2407563" y="10247"/>
                  </a:lnTo>
                  <a:lnTo>
                    <a:pt x="0" y="1546473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00745" y="7124699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186409" y="0"/>
                  </a:moveTo>
                  <a:lnTo>
                    <a:pt x="0" y="19513"/>
                  </a:lnTo>
                  <a:lnTo>
                    <a:pt x="80417" y="67630"/>
                  </a:lnTo>
                  <a:lnTo>
                    <a:pt x="90173" y="160835"/>
                  </a:lnTo>
                  <a:lnTo>
                    <a:pt x="18640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78428" y="6980143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59">
                  <a:moveTo>
                    <a:pt x="2423622" y="1546473"/>
                  </a:moveTo>
                  <a:lnTo>
                    <a:pt x="2407563" y="1536226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05573" y="8423165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90173" y="0"/>
                  </a:moveTo>
                  <a:lnTo>
                    <a:pt x="80417" y="93204"/>
                  </a:lnTo>
                  <a:lnTo>
                    <a:pt x="0" y="141321"/>
                  </a:lnTo>
                  <a:lnTo>
                    <a:pt x="186409" y="160835"/>
                  </a:lnTo>
                  <a:lnTo>
                    <a:pt x="90173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21480" y="7178635"/>
              <a:ext cx="1788795" cy="1544320"/>
            </a:xfrm>
            <a:custGeom>
              <a:avLst/>
              <a:gdLst/>
              <a:ahLst/>
              <a:cxnLst/>
              <a:rect l="l" t="t" r="r" b="b"/>
              <a:pathLst>
                <a:path w="1788795" h="1544320">
                  <a:moveTo>
                    <a:pt x="1788608" y="0"/>
                  </a:moveTo>
                  <a:lnTo>
                    <a:pt x="1774187" y="12448"/>
                  </a:lnTo>
                  <a:lnTo>
                    <a:pt x="0" y="1544026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09172" y="7108925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669" y="0"/>
                  </a:moveTo>
                  <a:lnTo>
                    <a:pt x="0" y="46095"/>
                  </a:lnTo>
                  <a:lnTo>
                    <a:pt x="86497" y="82158"/>
                  </a:lnTo>
                  <a:lnTo>
                    <a:pt x="109545" y="172993"/>
                  </a:lnTo>
                  <a:lnTo>
                    <a:pt x="18166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05193" y="6904014"/>
              <a:ext cx="1859280" cy="1597660"/>
            </a:xfrm>
            <a:custGeom>
              <a:avLst/>
              <a:gdLst/>
              <a:ahLst/>
              <a:cxnLst/>
              <a:rect l="l" t="t" r="r" b="b"/>
              <a:pathLst>
                <a:path w="1859279" h="1597659">
                  <a:moveTo>
                    <a:pt x="1858904" y="1597401"/>
                  </a:moveTo>
                  <a:lnTo>
                    <a:pt x="1844455" y="1584985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63234" y="8398112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9" y="0"/>
                  </a:moveTo>
                  <a:lnTo>
                    <a:pt x="86415" y="90887"/>
                  </a:lnTo>
                  <a:lnTo>
                    <a:pt x="0" y="127145"/>
                  </a:lnTo>
                  <a:lnTo>
                    <a:pt x="181773" y="172831"/>
                  </a:lnTo>
                  <a:lnTo>
                    <a:pt x="10925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72152" y="8757982"/>
              <a:ext cx="97155" cy="0"/>
            </a:xfrm>
            <a:custGeom>
              <a:avLst/>
              <a:gdLst/>
              <a:ahLst/>
              <a:cxnLst/>
              <a:rect l="l" t="t" r="r" b="b"/>
              <a:pathLst>
                <a:path w="97154">
                  <a:moveTo>
                    <a:pt x="0" y="0"/>
                  </a:moveTo>
                  <a:lnTo>
                    <a:pt x="9662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07813" y="867416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0" y="0"/>
                  </a:moveTo>
                  <a:lnTo>
                    <a:pt x="41910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47313" y="8757982"/>
              <a:ext cx="97155" cy="0"/>
            </a:xfrm>
            <a:custGeom>
              <a:avLst/>
              <a:gdLst/>
              <a:ahLst/>
              <a:cxnLst/>
              <a:rect l="l" t="t" r="r" b="b"/>
              <a:pathLst>
                <a:path w="97154">
                  <a:moveTo>
                    <a:pt x="0" y="0"/>
                  </a:moveTo>
                  <a:lnTo>
                    <a:pt x="96545" y="0"/>
                  </a:lnTo>
                </a:path>
              </a:pathLst>
            </a:custGeom>
            <a:ln w="3810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82899" y="8674163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78342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78342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94965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94966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793999" y="8750299"/>
              <a:ext cx="1478280" cy="0"/>
            </a:xfrm>
            <a:custGeom>
              <a:avLst/>
              <a:gdLst/>
              <a:ahLst/>
              <a:cxnLst/>
              <a:rect l="l" t="t" r="r" b="b"/>
              <a:pathLst>
                <a:path w="1478279">
                  <a:moveTo>
                    <a:pt x="1478152" y="0"/>
                  </a:moveTo>
                  <a:lnTo>
                    <a:pt x="1440052" y="0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57852" y="85979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0" y="152400"/>
                  </a:lnTo>
                  <a:lnTo>
                    <a:pt x="0" y="304800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97400" y="8750300"/>
              <a:ext cx="2350135" cy="0"/>
            </a:xfrm>
            <a:custGeom>
              <a:avLst/>
              <a:gdLst/>
              <a:ahLst/>
              <a:cxnLst/>
              <a:rect l="l" t="t" r="r" b="b"/>
              <a:pathLst>
                <a:path w="2350134">
                  <a:moveTo>
                    <a:pt x="2349914" y="1"/>
                  </a:moveTo>
                  <a:lnTo>
                    <a:pt x="2311814" y="1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833013" y="859790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199" y="152400"/>
                  </a:lnTo>
                  <a:lnTo>
                    <a:pt x="0" y="304800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949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94966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458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4458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783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783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227466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2274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95800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95799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451100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451099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75500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175499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952500" y="6733579"/>
            <a:ext cx="987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D3124"/>
                </a:solidFill>
                <a:latin typeface="Tahoma"/>
                <a:cs typeface="Tahoma"/>
              </a:rPr>
              <a:t>advance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363586" y="8606811"/>
            <a:ext cx="895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569239" y="8619511"/>
            <a:ext cx="114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81600" y="9018984"/>
            <a:ext cx="148336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dirty="0">
                <a:latin typeface="Tahoma"/>
                <a:cs typeface="Tahoma"/>
              </a:rPr>
              <a:t>level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graph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L</a:t>
            </a:r>
            <a:r>
              <a:rPr sz="1575" b="1" spc="-37" baseline="-5291" dirty="0">
                <a:latin typeface="Tahoma"/>
                <a:cs typeface="Tahoma"/>
              </a:rPr>
              <a:t>G</a:t>
            </a:r>
            <a:endParaRPr sz="1575" baseline="-5291">
              <a:latin typeface="Tahoma"/>
              <a:cs typeface="Tahoma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63</a:t>
            </a:fld>
            <a:endParaRPr spc="-2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Dinitz’</a:t>
            </a:r>
            <a:r>
              <a:rPr spc="105" dirty="0"/>
              <a:t> </a:t>
            </a:r>
            <a:r>
              <a:rPr spc="4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8102600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Two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types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  <a:tabLst>
                <a:tab pos="2019935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Normal: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change.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  <a:tabLst>
                <a:tab pos="1969770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Special: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strictly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increases.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dirty="0"/>
              <a:t>Phase</a:t>
            </a:r>
            <a:r>
              <a:rPr spc="-4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normal</a:t>
            </a:r>
            <a:r>
              <a:rPr spc="-40" dirty="0"/>
              <a:t> </a:t>
            </a:r>
            <a:r>
              <a:rPr spc="-10" dirty="0"/>
              <a:t>augmentations.</a:t>
            </a:r>
          </a:p>
          <a:p>
            <a:pPr marL="165100">
              <a:lnSpc>
                <a:spcPts val="3945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Construct</a:t>
            </a:r>
            <a:r>
              <a:rPr sz="2400" spc="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level</a:t>
            </a:r>
            <a:r>
              <a:rPr sz="2400" spc="1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graph</a:t>
            </a:r>
            <a:r>
              <a:rPr sz="2400" spc="10" dirty="0">
                <a:solidFill>
                  <a:srgbClr val="CBCBCB"/>
                </a:solidFill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25" dirty="0">
                <a:solidFill>
                  <a:srgbClr val="CBCBCB"/>
                </a:solidFill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Start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at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srgbClr val="CBCBCB"/>
                </a:solidFill>
              </a:rPr>
              <a:t>, </a:t>
            </a:r>
            <a:r>
              <a:rPr sz="2400" dirty="0">
                <a:solidFill>
                  <a:srgbClr val="CBCBCB"/>
                </a:solidFill>
              </a:rPr>
              <a:t>advance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along</a:t>
            </a:r>
            <a:r>
              <a:rPr sz="2400" spc="-2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an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edge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in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6944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509" baseline="-6944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</a:rPr>
              <a:t>until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reach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i="1" spc="135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</a:rPr>
              <a:t>or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get</a:t>
            </a:r>
            <a:r>
              <a:rPr sz="2400" spc="-20" dirty="0">
                <a:solidFill>
                  <a:srgbClr val="CBCBCB"/>
                </a:solidFill>
              </a:rPr>
              <a:t> </a:t>
            </a:r>
            <a:r>
              <a:rPr sz="2400" spc="-10" dirty="0">
                <a:solidFill>
                  <a:srgbClr val="CBCBCB"/>
                </a:solidFill>
              </a:rPr>
              <a:t>stuck.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If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reach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CBCBCB"/>
                </a:solidFill>
              </a:rPr>
              <a:t>, </a:t>
            </a:r>
            <a:r>
              <a:rPr sz="2400" dirty="0">
                <a:solidFill>
                  <a:srgbClr val="CBCBCB"/>
                </a:solidFill>
              </a:rPr>
              <a:t>augment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flow;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update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15" dirty="0">
                <a:solidFill>
                  <a:srgbClr val="CBCBCB"/>
                </a:solidFill>
              </a:rPr>
              <a:t>; </a:t>
            </a:r>
            <a:r>
              <a:rPr sz="2400" dirty="0">
                <a:solidFill>
                  <a:srgbClr val="CBCBCB"/>
                </a:solidFill>
              </a:rPr>
              <a:t>and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restart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from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25" dirty="0">
                <a:solidFill>
                  <a:srgbClr val="CBCBCB"/>
                </a:solidFill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solidFill>
                  <a:srgbClr val="000000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000000"/>
                </a:solidFill>
              </a:rPr>
              <a:t>If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get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stuck,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delete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node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from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sz="2400" i="1" spc="494" baseline="-1909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and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retreat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to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previous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node.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39492" y="6780570"/>
            <a:ext cx="7155815" cy="2134235"/>
            <a:chOff x="2439492" y="6780570"/>
            <a:chExt cx="7155815" cy="2134235"/>
          </a:xfrm>
        </p:grpSpPr>
        <p:sp>
          <p:nvSpPr>
            <p:cNvPr id="6" name="object 6"/>
            <p:cNvSpPr/>
            <p:nvPr/>
          </p:nvSpPr>
          <p:spPr>
            <a:xfrm>
              <a:off x="71783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BABAB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75500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75499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73600" y="7182083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59">
                  <a:moveTo>
                    <a:pt x="2423622" y="0"/>
                  </a:moveTo>
                  <a:lnTo>
                    <a:pt x="2407563" y="10247"/>
                  </a:lnTo>
                  <a:lnTo>
                    <a:pt x="0" y="1546473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00745" y="7124699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186409" y="0"/>
                  </a:moveTo>
                  <a:lnTo>
                    <a:pt x="0" y="19513"/>
                  </a:lnTo>
                  <a:lnTo>
                    <a:pt x="80417" y="67630"/>
                  </a:lnTo>
                  <a:lnTo>
                    <a:pt x="90173" y="160835"/>
                  </a:lnTo>
                  <a:lnTo>
                    <a:pt x="18640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73600" y="6972300"/>
              <a:ext cx="2447290" cy="1562100"/>
            </a:xfrm>
            <a:custGeom>
              <a:avLst/>
              <a:gdLst/>
              <a:ahLst/>
              <a:cxnLst/>
              <a:rect l="l" t="t" r="r" b="b"/>
              <a:pathLst>
                <a:path w="2447290" h="1562100">
                  <a:moveTo>
                    <a:pt x="2447176" y="1561503"/>
                  </a:moveTo>
                  <a:lnTo>
                    <a:pt x="2436470" y="155467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D5D5D5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51584" y="8459186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90" h="117475">
                  <a:moveTo>
                    <a:pt x="65580" y="0"/>
                  </a:moveTo>
                  <a:lnTo>
                    <a:pt x="58484" y="67785"/>
                  </a:lnTo>
                  <a:lnTo>
                    <a:pt x="0" y="102779"/>
                  </a:lnTo>
                  <a:lnTo>
                    <a:pt x="135569" y="116971"/>
                  </a:lnTo>
                  <a:lnTo>
                    <a:pt x="6558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47313" y="8757982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485" y="0"/>
                  </a:lnTo>
                </a:path>
              </a:pathLst>
            </a:custGeom>
            <a:ln w="25401">
              <a:solidFill>
                <a:srgbClr val="D5D5D5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28619" y="869702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19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97400" y="8750300"/>
              <a:ext cx="2350135" cy="0"/>
            </a:xfrm>
            <a:custGeom>
              <a:avLst/>
              <a:gdLst/>
              <a:ahLst/>
              <a:cxnLst/>
              <a:rect l="l" t="t" r="r" b="b"/>
              <a:pathLst>
                <a:path w="2350134">
                  <a:moveTo>
                    <a:pt x="2349914" y="1"/>
                  </a:moveTo>
                  <a:lnTo>
                    <a:pt x="2311814" y="1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33013" y="8597901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199" y="152400"/>
                  </a:lnTo>
                  <a:lnTo>
                    <a:pt x="0" y="304800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78428" y="6980143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59">
                  <a:moveTo>
                    <a:pt x="2423622" y="1546473"/>
                  </a:moveTo>
                  <a:lnTo>
                    <a:pt x="2407563" y="1536226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05573" y="8423165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90173" y="0"/>
                  </a:moveTo>
                  <a:lnTo>
                    <a:pt x="80417" y="93204"/>
                  </a:lnTo>
                  <a:lnTo>
                    <a:pt x="0" y="141321"/>
                  </a:lnTo>
                  <a:lnTo>
                    <a:pt x="186409" y="160835"/>
                  </a:lnTo>
                  <a:lnTo>
                    <a:pt x="90173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21480" y="7178635"/>
              <a:ext cx="1788795" cy="1544320"/>
            </a:xfrm>
            <a:custGeom>
              <a:avLst/>
              <a:gdLst/>
              <a:ahLst/>
              <a:cxnLst/>
              <a:rect l="l" t="t" r="r" b="b"/>
              <a:pathLst>
                <a:path w="1788795" h="1544320">
                  <a:moveTo>
                    <a:pt x="1788608" y="0"/>
                  </a:moveTo>
                  <a:lnTo>
                    <a:pt x="1774187" y="12448"/>
                  </a:lnTo>
                  <a:lnTo>
                    <a:pt x="0" y="1544026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09172" y="7108925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669" y="0"/>
                  </a:moveTo>
                  <a:lnTo>
                    <a:pt x="0" y="46095"/>
                  </a:lnTo>
                  <a:lnTo>
                    <a:pt x="86497" y="82158"/>
                  </a:lnTo>
                  <a:lnTo>
                    <a:pt x="109545" y="172993"/>
                  </a:lnTo>
                  <a:lnTo>
                    <a:pt x="18166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05193" y="6904014"/>
              <a:ext cx="1859280" cy="1597660"/>
            </a:xfrm>
            <a:custGeom>
              <a:avLst/>
              <a:gdLst/>
              <a:ahLst/>
              <a:cxnLst/>
              <a:rect l="l" t="t" r="r" b="b"/>
              <a:pathLst>
                <a:path w="1859279" h="1597659">
                  <a:moveTo>
                    <a:pt x="1858904" y="1597401"/>
                  </a:moveTo>
                  <a:lnTo>
                    <a:pt x="1844455" y="1584985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63234" y="8398112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9" y="0"/>
                  </a:moveTo>
                  <a:lnTo>
                    <a:pt x="86415" y="90887"/>
                  </a:lnTo>
                  <a:lnTo>
                    <a:pt x="0" y="127145"/>
                  </a:lnTo>
                  <a:lnTo>
                    <a:pt x="181773" y="172831"/>
                  </a:lnTo>
                  <a:lnTo>
                    <a:pt x="10925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72152" y="8757982"/>
              <a:ext cx="97155" cy="0"/>
            </a:xfrm>
            <a:custGeom>
              <a:avLst/>
              <a:gdLst/>
              <a:ahLst/>
              <a:cxnLst/>
              <a:rect l="l" t="t" r="r" b="b"/>
              <a:pathLst>
                <a:path w="97154">
                  <a:moveTo>
                    <a:pt x="0" y="0"/>
                  </a:moveTo>
                  <a:lnTo>
                    <a:pt x="9662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07813" y="867416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0" y="0"/>
                  </a:moveTo>
                  <a:lnTo>
                    <a:pt x="41910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78342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78342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94965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94966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793999" y="8750299"/>
              <a:ext cx="1478280" cy="0"/>
            </a:xfrm>
            <a:custGeom>
              <a:avLst/>
              <a:gdLst/>
              <a:ahLst/>
              <a:cxnLst/>
              <a:rect l="l" t="t" r="r" b="b"/>
              <a:pathLst>
                <a:path w="1478279">
                  <a:moveTo>
                    <a:pt x="1478152" y="0"/>
                  </a:moveTo>
                  <a:lnTo>
                    <a:pt x="1440052" y="0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57852" y="85979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0" y="152400"/>
                  </a:lnTo>
                  <a:lnTo>
                    <a:pt x="0" y="304800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949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94966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458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458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227466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2274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95800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495799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52500" y="6733579"/>
            <a:ext cx="820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D3124"/>
                </a:solidFill>
                <a:latin typeface="Tahoma"/>
                <a:cs typeface="Tahoma"/>
              </a:rPr>
              <a:t>retreat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363586" y="8606811"/>
            <a:ext cx="895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69239" y="8619511"/>
            <a:ext cx="114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181600" y="9018984"/>
            <a:ext cx="148336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dirty="0">
                <a:latin typeface="Tahoma"/>
                <a:cs typeface="Tahoma"/>
              </a:rPr>
              <a:t>level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graph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L</a:t>
            </a:r>
            <a:r>
              <a:rPr sz="1575" b="1" spc="-37" baseline="-5291" dirty="0">
                <a:latin typeface="Tahoma"/>
                <a:cs typeface="Tahoma"/>
              </a:rPr>
              <a:t>G</a:t>
            </a:r>
            <a:endParaRPr sz="1575" baseline="-5291">
              <a:latin typeface="Tahoma"/>
              <a:cs typeface="Tahoma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64</a:t>
            </a:fld>
            <a:endParaRPr spc="-2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Dinitz’</a:t>
            </a:r>
            <a:r>
              <a:rPr spc="105" dirty="0"/>
              <a:t> </a:t>
            </a:r>
            <a:r>
              <a:rPr spc="4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8102600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Two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types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  <a:tabLst>
                <a:tab pos="2019935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Normal: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change.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  <a:tabLst>
                <a:tab pos="1969770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Special: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strictly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increases.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dirty="0"/>
              <a:t>Phase</a:t>
            </a:r>
            <a:r>
              <a:rPr spc="-4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normal</a:t>
            </a:r>
            <a:r>
              <a:rPr spc="-40" dirty="0"/>
              <a:t> </a:t>
            </a:r>
            <a:r>
              <a:rPr spc="-10" dirty="0"/>
              <a:t>augmentations.</a:t>
            </a:r>
          </a:p>
          <a:p>
            <a:pPr marL="165100">
              <a:lnSpc>
                <a:spcPts val="3945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Construct</a:t>
            </a:r>
            <a:r>
              <a:rPr sz="2400" spc="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level</a:t>
            </a:r>
            <a:r>
              <a:rPr sz="2400" spc="1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graph</a:t>
            </a:r>
            <a:r>
              <a:rPr sz="2400" spc="10" dirty="0">
                <a:solidFill>
                  <a:srgbClr val="CBCBCB"/>
                </a:solidFill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25" dirty="0">
                <a:solidFill>
                  <a:srgbClr val="CBCBCB"/>
                </a:solidFill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solidFill>
                  <a:srgbClr val="000000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000000"/>
                </a:solidFill>
              </a:rPr>
              <a:t>Start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at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srgbClr val="000000"/>
                </a:solidFill>
              </a:rPr>
              <a:t>, </a:t>
            </a:r>
            <a:r>
              <a:rPr sz="2400" dirty="0">
                <a:solidFill>
                  <a:srgbClr val="000000"/>
                </a:solidFill>
              </a:rPr>
              <a:t>advance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along</a:t>
            </a:r>
            <a:r>
              <a:rPr sz="2400" spc="-2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an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edge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in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sz="2400" i="1" baseline="-6944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sz="2400" i="1" spc="509" baseline="-69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until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reach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400" i="1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or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get</a:t>
            </a:r>
            <a:r>
              <a:rPr sz="2400" spc="-20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stuck.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If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reach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CBCBCB"/>
                </a:solidFill>
              </a:rPr>
              <a:t>, </a:t>
            </a:r>
            <a:r>
              <a:rPr sz="2400" dirty="0">
                <a:solidFill>
                  <a:srgbClr val="CBCBCB"/>
                </a:solidFill>
              </a:rPr>
              <a:t>augment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flow;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update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15" dirty="0">
                <a:solidFill>
                  <a:srgbClr val="CBCBCB"/>
                </a:solidFill>
              </a:rPr>
              <a:t>; </a:t>
            </a:r>
            <a:r>
              <a:rPr sz="2400" dirty="0">
                <a:solidFill>
                  <a:srgbClr val="CBCBCB"/>
                </a:solidFill>
              </a:rPr>
              <a:t>and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restart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from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25" dirty="0">
                <a:solidFill>
                  <a:srgbClr val="CBCBCB"/>
                </a:solidFill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If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get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stuck,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delete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node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from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494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</a:rPr>
              <a:t>and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retreat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to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previous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spc="-10" dirty="0">
                <a:solidFill>
                  <a:srgbClr val="CBCBCB"/>
                </a:solidFill>
              </a:rPr>
              <a:t>node.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39492" y="6775450"/>
            <a:ext cx="7160895" cy="2139315"/>
            <a:chOff x="2439492" y="6775450"/>
            <a:chExt cx="7160895" cy="2139315"/>
          </a:xfrm>
        </p:grpSpPr>
        <p:sp>
          <p:nvSpPr>
            <p:cNvPr id="6" name="object 6"/>
            <p:cNvSpPr/>
            <p:nvPr/>
          </p:nvSpPr>
          <p:spPr>
            <a:xfrm>
              <a:off x="4673600" y="7182083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59">
                  <a:moveTo>
                    <a:pt x="2423622" y="0"/>
                  </a:moveTo>
                  <a:lnTo>
                    <a:pt x="2407563" y="10247"/>
                  </a:lnTo>
                  <a:lnTo>
                    <a:pt x="0" y="1546473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00745" y="7124700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186409" y="0"/>
                  </a:moveTo>
                  <a:lnTo>
                    <a:pt x="0" y="19513"/>
                  </a:lnTo>
                  <a:lnTo>
                    <a:pt x="80417" y="67630"/>
                  </a:lnTo>
                  <a:lnTo>
                    <a:pt x="90173" y="160835"/>
                  </a:lnTo>
                  <a:lnTo>
                    <a:pt x="18640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21480" y="7178635"/>
              <a:ext cx="1788795" cy="1544320"/>
            </a:xfrm>
            <a:custGeom>
              <a:avLst/>
              <a:gdLst/>
              <a:ahLst/>
              <a:cxnLst/>
              <a:rect l="l" t="t" r="r" b="b"/>
              <a:pathLst>
                <a:path w="1788795" h="1544320">
                  <a:moveTo>
                    <a:pt x="1788608" y="0"/>
                  </a:moveTo>
                  <a:lnTo>
                    <a:pt x="1774187" y="12448"/>
                  </a:lnTo>
                  <a:lnTo>
                    <a:pt x="0" y="1544026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09172" y="7108925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669" y="0"/>
                  </a:moveTo>
                  <a:lnTo>
                    <a:pt x="0" y="46095"/>
                  </a:lnTo>
                  <a:lnTo>
                    <a:pt x="86497" y="82158"/>
                  </a:lnTo>
                  <a:lnTo>
                    <a:pt x="109545" y="172993"/>
                  </a:lnTo>
                  <a:lnTo>
                    <a:pt x="18166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05193" y="6904014"/>
              <a:ext cx="1859280" cy="1597660"/>
            </a:xfrm>
            <a:custGeom>
              <a:avLst/>
              <a:gdLst/>
              <a:ahLst/>
              <a:cxnLst/>
              <a:rect l="l" t="t" r="r" b="b"/>
              <a:pathLst>
                <a:path w="1859279" h="1597659">
                  <a:moveTo>
                    <a:pt x="1858904" y="1597401"/>
                  </a:moveTo>
                  <a:lnTo>
                    <a:pt x="1844455" y="1584985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63234" y="8398112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9" y="0"/>
                  </a:moveTo>
                  <a:lnTo>
                    <a:pt x="86415" y="90887"/>
                  </a:lnTo>
                  <a:lnTo>
                    <a:pt x="0" y="127145"/>
                  </a:lnTo>
                  <a:lnTo>
                    <a:pt x="181773" y="172831"/>
                  </a:lnTo>
                  <a:lnTo>
                    <a:pt x="10925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72152" y="8757982"/>
              <a:ext cx="97155" cy="0"/>
            </a:xfrm>
            <a:custGeom>
              <a:avLst/>
              <a:gdLst/>
              <a:ahLst/>
              <a:cxnLst/>
              <a:rect l="l" t="t" r="r" b="b"/>
              <a:pathLst>
                <a:path w="97154">
                  <a:moveTo>
                    <a:pt x="0" y="0"/>
                  </a:moveTo>
                  <a:lnTo>
                    <a:pt x="9662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07813" y="8674162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0" y="0"/>
                  </a:moveTo>
                  <a:lnTo>
                    <a:pt x="41910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94965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94966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93999" y="8750299"/>
              <a:ext cx="1478280" cy="0"/>
            </a:xfrm>
            <a:custGeom>
              <a:avLst/>
              <a:gdLst/>
              <a:ahLst/>
              <a:cxnLst/>
              <a:rect l="l" t="t" r="r" b="b"/>
              <a:pathLst>
                <a:path w="1478279">
                  <a:moveTo>
                    <a:pt x="1478152" y="0"/>
                  </a:moveTo>
                  <a:lnTo>
                    <a:pt x="1440052" y="0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57852" y="85979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0" y="152400"/>
                  </a:lnTo>
                  <a:lnTo>
                    <a:pt x="0" y="304800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458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458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73600" y="7227170"/>
              <a:ext cx="2353310" cy="1501775"/>
            </a:xfrm>
            <a:custGeom>
              <a:avLst/>
              <a:gdLst/>
              <a:ahLst/>
              <a:cxnLst/>
              <a:rect l="l" t="t" r="r" b="b"/>
              <a:pathLst>
                <a:path w="2353309" h="1501775">
                  <a:moveTo>
                    <a:pt x="2352962" y="0"/>
                  </a:moveTo>
                  <a:lnTo>
                    <a:pt x="2320843" y="20494"/>
                  </a:lnTo>
                  <a:lnTo>
                    <a:pt x="0" y="1501386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48230" y="7124700"/>
              <a:ext cx="339090" cy="292735"/>
            </a:xfrm>
            <a:custGeom>
              <a:avLst/>
              <a:gdLst/>
              <a:ahLst/>
              <a:cxnLst/>
              <a:rect l="l" t="t" r="r" b="b"/>
              <a:pathLst>
                <a:path w="339090" h="292734">
                  <a:moveTo>
                    <a:pt x="338924" y="0"/>
                  </a:moveTo>
                  <a:lnTo>
                    <a:pt x="0" y="35478"/>
                  </a:lnTo>
                  <a:lnTo>
                    <a:pt x="146213" y="122965"/>
                  </a:lnTo>
                  <a:lnTo>
                    <a:pt x="163953" y="292427"/>
                  </a:lnTo>
                  <a:lnTo>
                    <a:pt x="3389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02500" y="6908799"/>
              <a:ext cx="1795780" cy="1543050"/>
            </a:xfrm>
            <a:custGeom>
              <a:avLst/>
              <a:gdLst/>
              <a:ahLst/>
              <a:cxnLst/>
              <a:rect l="l" t="t" r="r" b="b"/>
              <a:pathLst>
                <a:path w="1795779" h="1543050">
                  <a:moveTo>
                    <a:pt x="1795331" y="1542772"/>
                  </a:moveTo>
                  <a:lnTo>
                    <a:pt x="1766435" y="1517940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11816" y="8261492"/>
              <a:ext cx="330835" cy="314325"/>
            </a:xfrm>
            <a:custGeom>
              <a:avLst/>
              <a:gdLst/>
              <a:ahLst/>
              <a:cxnLst/>
              <a:rect l="l" t="t" r="r" b="b"/>
              <a:pathLst>
                <a:path w="330834" h="314325">
                  <a:moveTo>
                    <a:pt x="198652" y="0"/>
                  </a:moveTo>
                  <a:lnTo>
                    <a:pt x="157119" y="165248"/>
                  </a:lnTo>
                  <a:lnTo>
                    <a:pt x="0" y="231171"/>
                  </a:lnTo>
                  <a:lnTo>
                    <a:pt x="330498" y="314237"/>
                  </a:lnTo>
                  <a:lnTo>
                    <a:pt x="198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78342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78342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27466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2274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75500" y="67818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2"/>
                  </a:lnTo>
                  <a:lnTo>
                    <a:pt x="337536" y="269669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75499" y="67818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32900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232900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949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94966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95800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95799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52500" y="6733579"/>
            <a:ext cx="987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D3124"/>
                </a:solidFill>
                <a:latin typeface="Tahoma"/>
                <a:cs typeface="Tahoma"/>
              </a:rPr>
              <a:t>advance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363586" y="8606811"/>
            <a:ext cx="895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69239" y="8619511"/>
            <a:ext cx="114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81600" y="9018984"/>
            <a:ext cx="148336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dirty="0">
                <a:latin typeface="Tahoma"/>
                <a:cs typeface="Tahoma"/>
              </a:rPr>
              <a:t>level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graph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L</a:t>
            </a:r>
            <a:r>
              <a:rPr sz="1575" b="1" spc="-37" baseline="-5291" dirty="0">
                <a:latin typeface="Tahoma"/>
                <a:cs typeface="Tahoma"/>
              </a:rPr>
              <a:t>G</a:t>
            </a:r>
            <a:endParaRPr sz="1575" baseline="-5291">
              <a:latin typeface="Tahoma"/>
              <a:cs typeface="Tahoma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65</a:t>
            </a:fld>
            <a:endParaRPr spc="-2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9492" y="6780570"/>
            <a:ext cx="7155815" cy="2130425"/>
            <a:chOff x="2439492" y="6780570"/>
            <a:chExt cx="7155815" cy="2130425"/>
          </a:xfrm>
        </p:grpSpPr>
        <p:sp>
          <p:nvSpPr>
            <p:cNvPr id="3" name="object 3"/>
            <p:cNvSpPr/>
            <p:nvPr/>
          </p:nvSpPr>
          <p:spPr>
            <a:xfrm>
              <a:off x="4272152" y="8757982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560" y="0"/>
                  </a:lnTo>
                </a:path>
              </a:pathLst>
            </a:custGeom>
            <a:ln w="25400">
              <a:solidFill>
                <a:srgbClr val="BABABA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53533" y="869702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59"/>
                  </a:ln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3999" y="8750299"/>
              <a:ext cx="1478280" cy="0"/>
            </a:xfrm>
            <a:custGeom>
              <a:avLst/>
              <a:gdLst/>
              <a:ahLst/>
              <a:cxnLst/>
              <a:rect l="l" t="t" r="r" b="b"/>
              <a:pathLst>
                <a:path w="1478279">
                  <a:moveTo>
                    <a:pt x="1478152" y="0"/>
                  </a:moveTo>
                  <a:lnTo>
                    <a:pt x="1440052" y="0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57852" y="85979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0" y="152400"/>
                  </a:lnTo>
                  <a:lnTo>
                    <a:pt x="0" y="304800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73600" y="7182083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59">
                  <a:moveTo>
                    <a:pt x="2423622" y="0"/>
                  </a:moveTo>
                  <a:lnTo>
                    <a:pt x="2407563" y="10247"/>
                  </a:lnTo>
                  <a:lnTo>
                    <a:pt x="0" y="1546473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00745" y="7124699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186409" y="0"/>
                  </a:moveTo>
                  <a:lnTo>
                    <a:pt x="0" y="19513"/>
                  </a:lnTo>
                  <a:lnTo>
                    <a:pt x="80417" y="67630"/>
                  </a:lnTo>
                  <a:lnTo>
                    <a:pt x="90173" y="160835"/>
                  </a:lnTo>
                  <a:lnTo>
                    <a:pt x="18640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1480" y="7178635"/>
              <a:ext cx="1788795" cy="1544320"/>
            </a:xfrm>
            <a:custGeom>
              <a:avLst/>
              <a:gdLst/>
              <a:ahLst/>
              <a:cxnLst/>
              <a:rect l="l" t="t" r="r" b="b"/>
              <a:pathLst>
                <a:path w="1788795" h="1544320">
                  <a:moveTo>
                    <a:pt x="1788608" y="0"/>
                  </a:moveTo>
                  <a:lnTo>
                    <a:pt x="1774187" y="12448"/>
                  </a:lnTo>
                  <a:lnTo>
                    <a:pt x="0" y="1544026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09172" y="7108925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669" y="0"/>
                  </a:moveTo>
                  <a:lnTo>
                    <a:pt x="0" y="46095"/>
                  </a:lnTo>
                  <a:lnTo>
                    <a:pt x="86497" y="82158"/>
                  </a:lnTo>
                  <a:lnTo>
                    <a:pt x="109545" y="172993"/>
                  </a:lnTo>
                  <a:lnTo>
                    <a:pt x="18166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05193" y="6904014"/>
              <a:ext cx="1859280" cy="1597660"/>
            </a:xfrm>
            <a:custGeom>
              <a:avLst/>
              <a:gdLst/>
              <a:ahLst/>
              <a:cxnLst/>
              <a:rect l="l" t="t" r="r" b="b"/>
              <a:pathLst>
                <a:path w="1859279" h="1597659">
                  <a:moveTo>
                    <a:pt x="1858904" y="1597401"/>
                  </a:moveTo>
                  <a:lnTo>
                    <a:pt x="1844455" y="1584985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63234" y="8398112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9" y="0"/>
                  </a:moveTo>
                  <a:lnTo>
                    <a:pt x="86415" y="90887"/>
                  </a:lnTo>
                  <a:lnTo>
                    <a:pt x="0" y="127145"/>
                  </a:lnTo>
                  <a:lnTo>
                    <a:pt x="181773" y="172831"/>
                  </a:lnTo>
                  <a:lnTo>
                    <a:pt x="10925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94965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94966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458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458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73600" y="7227170"/>
              <a:ext cx="2353310" cy="1501775"/>
            </a:xfrm>
            <a:custGeom>
              <a:avLst/>
              <a:gdLst/>
              <a:ahLst/>
              <a:cxnLst/>
              <a:rect l="l" t="t" r="r" b="b"/>
              <a:pathLst>
                <a:path w="2353309" h="1501775">
                  <a:moveTo>
                    <a:pt x="2352962" y="0"/>
                  </a:moveTo>
                  <a:lnTo>
                    <a:pt x="2320843" y="20494"/>
                  </a:lnTo>
                  <a:lnTo>
                    <a:pt x="0" y="1501386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48230" y="7124699"/>
              <a:ext cx="339090" cy="292735"/>
            </a:xfrm>
            <a:custGeom>
              <a:avLst/>
              <a:gdLst/>
              <a:ahLst/>
              <a:cxnLst/>
              <a:rect l="l" t="t" r="r" b="b"/>
              <a:pathLst>
                <a:path w="339090" h="292734">
                  <a:moveTo>
                    <a:pt x="338924" y="0"/>
                  </a:moveTo>
                  <a:lnTo>
                    <a:pt x="0" y="35478"/>
                  </a:lnTo>
                  <a:lnTo>
                    <a:pt x="146213" y="122965"/>
                  </a:lnTo>
                  <a:lnTo>
                    <a:pt x="163953" y="292427"/>
                  </a:lnTo>
                  <a:lnTo>
                    <a:pt x="3389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02500" y="6908799"/>
              <a:ext cx="1795780" cy="1543050"/>
            </a:xfrm>
            <a:custGeom>
              <a:avLst/>
              <a:gdLst/>
              <a:ahLst/>
              <a:cxnLst/>
              <a:rect l="l" t="t" r="r" b="b"/>
              <a:pathLst>
                <a:path w="1795779" h="1543050">
                  <a:moveTo>
                    <a:pt x="1795331" y="1542772"/>
                  </a:moveTo>
                  <a:lnTo>
                    <a:pt x="1766435" y="1517940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911816" y="8261492"/>
              <a:ext cx="330835" cy="314325"/>
            </a:xfrm>
            <a:custGeom>
              <a:avLst/>
              <a:gdLst/>
              <a:ahLst/>
              <a:cxnLst/>
              <a:rect l="l" t="t" r="r" b="b"/>
              <a:pathLst>
                <a:path w="330834" h="314325">
                  <a:moveTo>
                    <a:pt x="198652" y="0"/>
                  </a:moveTo>
                  <a:lnTo>
                    <a:pt x="157119" y="165248"/>
                  </a:lnTo>
                  <a:lnTo>
                    <a:pt x="0" y="231171"/>
                  </a:lnTo>
                  <a:lnTo>
                    <a:pt x="330498" y="314237"/>
                  </a:lnTo>
                  <a:lnTo>
                    <a:pt x="198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78342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78342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27466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2274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949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94966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Dinitz’</a:t>
            </a:r>
            <a:r>
              <a:rPr spc="105" dirty="0"/>
              <a:t> </a:t>
            </a:r>
            <a:r>
              <a:rPr spc="40" dirty="0"/>
              <a:t>algorithm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363586" y="8606811"/>
            <a:ext cx="895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69239" y="8619511"/>
            <a:ext cx="114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81600" y="9018984"/>
            <a:ext cx="148336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dirty="0">
                <a:latin typeface="Tahoma"/>
                <a:cs typeface="Tahoma"/>
              </a:rPr>
              <a:t>level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graph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L</a:t>
            </a:r>
            <a:r>
              <a:rPr sz="1575" b="1" spc="-37" baseline="-5291" dirty="0">
                <a:latin typeface="Tahoma"/>
                <a:cs typeface="Tahoma"/>
              </a:rPr>
              <a:t>G</a:t>
            </a:r>
            <a:endParaRPr sz="1575" baseline="-5291">
              <a:latin typeface="Tahoma"/>
              <a:cs typeface="Tahoma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66</a:t>
            </a:fld>
            <a:endParaRPr spc="-25" dirty="0"/>
          </a:p>
        </p:txBody>
      </p:sp>
      <p:sp>
        <p:nvSpPr>
          <p:cNvPr id="28" name="object 28"/>
          <p:cNvSpPr txBox="1"/>
          <p:nvPr/>
        </p:nvSpPr>
        <p:spPr>
          <a:xfrm>
            <a:off x="774700" y="1338580"/>
            <a:ext cx="8102600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Two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types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  <a:tabLst>
                <a:tab pos="2019935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Normal: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change.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  <a:tabLst>
                <a:tab pos="1969770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Special: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strictly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increases.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dirty="0"/>
              <a:t>Phase</a:t>
            </a:r>
            <a:r>
              <a:rPr spc="-4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normal</a:t>
            </a:r>
            <a:r>
              <a:rPr spc="-40" dirty="0"/>
              <a:t> </a:t>
            </a:r>
            <a:r>
              <a:rPr spc="-10" dirty="0"/>
              <a:t>augmentations.</a:t>
            </a:r>
          </a:p>
          <a:p>
            <a:pPr marL="165100">
              <a:lnSpc>
                <a:spcPts val="3945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Construct</a:t>
            </a:r>
            <a:r>
              <a:rPr sz="2400" spc="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level</a:t>
            </a:r>
            <a:r>
              <a:rPr sz="2400" spc="1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graph</a:t>
            </a:r>
            <a:r>
              <a:rPr sz="2400" spc="10" dirty="0">
                <a:solidFill>
                  <a:srgbClr val="CBCBCB"/>
                </a:solidFill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25" dirty="0">
                <a:solidFill>
                  <a:srgbClr val="CBCBCB"/>
                </a:solidFill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Start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at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srgbClr val="CBCBCB"/>
                </a:solidFill>
              </a:rPr>
              <a:t>, </a:t>
            </a:r>
            <a:r>
              <a:rPr sz="2400" dirty="0">
                <a:solidFill>
                  <a:srgbClr val="CBCBCB"/>
                </a:solidFill>
              </a:rPr>
              <a:t>advance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along</a:t>
            </a:r>
            <a:r>
              <a:rPr sz="2400" spc="-2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an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edge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in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6944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509" baseline="-6944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</a:rPr>
              <a:t>until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reach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i="1" spc="135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</a:rPr>
              <a:t>or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get</a:t>
            </a:r>
            <a:r>
              <a:rPr sz="2400" spc="-20" dirty="0">
                <a:solidFill>
                  <a:srgbClr val="CBCBCB"/>
                </a:solidFill>
              </a:rPr>
              <a:t> </a:t>
            </a:r>
            <a:r>
              <a:rPr sz="2400" spc="-10" dirty="0">
                <a:solidFill>
                  <a:srgbClr val="CBCBCB"/>
                </a:solidFill>
              </a:rPr>
              <a:t>stuck.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solidFill>
                  <a:srgbClr val="000000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000000"/>
                </a:solidFill>
              </a:rPr>
              <a:t>If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reach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000000"/>
                </a:solidFill>
              </a:rPr>
              <a:t>, </a:t>
            </a:r>
            <a:r>
              <a:rPr sz="2400" dirty="0">
                <a:solidFill>
                  <a:srgbClr val="000000"/>
                </a:solidFill>
              </a:rPr>
              <a:t>augment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flow;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update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sz="2400" spc="-15" dirty="0">
                <a:solidFill>
                  <a:srgbClr val="000000"/>
                </a:solidFill>
              </a:rPr>
              <a:t>; </a:t>
            </a:r>
            <a:r>
              <a:rPr sz="2400" dirty="0">
                <a:solidFill>
                  <a:srgbClr val="000000"/>
                </a:solidFill>
              </a:rPr>
              <a:t>and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restart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from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i="1" spc="-25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2400" spc="-25" dirty="0">
                <a:solidFill>
                  <a:srgbClr val="000000"/>
                </a:solidFill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If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get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stuck,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delete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node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from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494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</a:rPr>
              <a:t>and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retreat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to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previous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spc="-10" dirty="0">
                <a:solidFill>
                  <a:srgbClr val="CBCBCB"/>
                </a:solidFill>
              </a:rPr>
              <a:t>node.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52500" y="6733579"/>
            <a:ext cx="1058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D3124"/>
                </a:solidFill>
                <a:latin typeface="Tahoma"/>
                <a:cs typeface="Tahoma"/>
              </a:rPr>
              <a:t>augment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Dinitz’</a:t>
            </a:r>
            <a:r>
              <a:rPr spc="105" dirty="0"/>
              <a:t> </a:t>
            </a:r>
            <a:r>
              <a:rPr spc="4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8102600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Two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types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  <a:tabLst>
                <a:tab pos="2019935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Normal: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change.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  <a:tabLst>
                <a:tab pos="1969770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Special: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strictly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increases.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dirty="0"/>
              <a:t>Phase</a:t>
            </a:r>
            <a:r>
              <a:rPr spc="-4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normal</a:t>
            </a:r>
            <a:r>
              <a:rPr spc="-40" dirty="0"/>
              <a:t> </a:t>
            </a:r>
            <a:r>
              <a:rPr spc="-10" dirty="0"/>
              <a:t>augmentations.</a:t>
            </a:r>
          </a:p>
          <a:p>
            <a:pPr marL="165100">
              <a:lnSpc>
                <a:spcPts val="3945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Construct</a:t>
            </a:r>
            <a:r>
              <a:rPr sz="2400" spc="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level</a:t>
            </a:r>
            <a:r>
              <a:rPr sz="2400" spc="1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graph</a:t>
            </a:r>
            <a:r>
              <a:rPr sz="2400" spc="10" dirty="0">
                <a:solidFill>
                  <a:srgbClr val="CBCBCB"/>
                </a:solidFill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25" dirty="0">
                <a:solidFill>
                  <a:srgbClr val="CBCBCB"/>
                </a:solidFill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solidFill>
                  <a:srgbClr val="000000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000000"/>
                </a:solidFill>
              </a:rPr>
              <a:t>Start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at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srgbClr val="000000"/>
                </a:solidFill>
              </a:rPr>
              <a:t>, </a:t>
            </a:r>
            <a:r>
              <a:rPr sz="2400" dirty="0">
                <a:solidFill>
                  <a:srgbClr val="000000"/>
                </a:solidFill>
              </a:rPr>
              <a:t>advance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along</a:t>
            </a:r>
            <a:r>
              <a:rPr sz="2400" spc="-2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an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edge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in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sz="2400" i="1" baseline="-6944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sz="2400" i="1" spc="509" baseline="-69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until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reach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400" i="1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or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get</a:t>
            </a:r>
            <a:r>
              <a:rPr sz="2400" spc="-20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stuck.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If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reach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CBCBCB"/>
                </a:solidFill>
              </a:rPr>
              <a:t>, </a:t>
            </a:r>
            <a:r>
              <a:rPr sz="2400" dirty="0">
                <a:solidFill>
                  <a:srgbClr val="CBCBCB"/>
                </a:solidFill>
              </a:rPr>
              <a:t>augment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flow;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update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15" dirty="0">
                <a:solidFill>
                  <a:srgbClr val="CBCBCB"/>
                </a:solidFill>
              </a:rPr>
              <a:t>; </a:t>
            </a:r>
            <a:r>
              <a:rPr sz="2400" dirty="0">
                <a:solidFill>
                  <a:srgbClr val="CBCBCB"/>
                </a:solidFill>
              </a:rPr>
              <a:t>and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restart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from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25" dirty="0">
                <a:solidFill>
                  <a:srgbClr val="CBCBCB"/>
                </a:solidFill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If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get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stuck,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delete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node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from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494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</a:rPr>
              <a:t>and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retreat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to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previous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spc="-10" dirty="0">
                <a:solidFill>
                  <a:srgbClr val="CBCBCB"/>
                </a:solidFill>
              </a:rPr>
              <a:t>node.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39492" y="6780570"/>
            <a:ext cx="7155815" cy="2134235"/>
            <a:chOff x="2439492" y="6780570"/>
            <a:chExt cx="7155815" cy="2134235"/>
          </a:xfrm>
        </p:grpSpPr>
        <p:sp>
          <p:nvSpPr>
            <p:cNvPr id="6" name="object 6"/>
            <p:cNvSpPr/>
            <p:nvPr/>
          </p:nvSpPr>
          <p:spPr>
            <a:xfrm>
              <a:off x="4673600" y="7182083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59">
                  <a:moveTo>
                    <a:pt x="2423622" y="0"/>
                  </a:moveTo>
                  <a:lnTo>
                    <a:pt x="2407563" y="10247"/>
                  </a:lnTo>
                  <a:lnTo>
                    <a:pt x="0" y="1546473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00745" y="7124699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186409" y="0"/>
                  </a:moveTo>
                  <a:lnTo>
                    <a:pt x="0" y="19513"/>
                  </a:lnTo>
                  <a:lnTo>
                    <a:pt x="80417" y="67630"/>
                  </a:lnTo>
                  <a:lnTo>
                    <a:pt x="90173" y="160835"/>
                  </a:lnTo>
                  <a:lnTo>
                    <a:pt x="18640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21480" y="7178635"/>
              <a:ext cx="1788795" cy="1544320"/>
            </a:xfrm>
            <a:custGeom>
              <a:avLst/>
              <a:gdLst/>
              <a:ahLst/>
              <a:cxnLst/>
              <a:rect l="l" t="t" r="r" b="b"/>
              <a:pathLst>
                <a:path w="1788795" h="1544320">
                  <a:moveTo>
                    <a:pt x="1788608" y="0"/>
                  </a:moveTo>
                  <a:lnTo>
                    <a:pt x="1774187" y="12448"/>
                  </a:lnTo>
                  <a:lnTo>
                    <a:pt x="0" y="1544026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09172" y="7108925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669" y="0"/>
                  </a:moveTo>
                  <a:lnTo>
                    <a:pt x="0" y="46095"/>
                  </a:lnTo>
                  <a:lnTo>
                    <a:pt x="86497" y="82158"/>
                  </a:lnTo>
                  <a:lnTo>
                    <a:pt x="109545" y="172993"/>
                  </a:lnTo>
                  <a:lnTo>
                    <a:pt x="18166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05193" y="6904014"/>
              <a:ext cx="1859280" cy="1597660"/>
            </a:xfrm>
            <a:custGeom>
              <a:avLst/>
              <a:gdLst/>
              <a:ahLst/>
              <a:cxnLst/>
              <a:rect l="l" t="t" r="r" b="b"/>
              <a:pathLst>
                <a:path w="1859279" h="1597659">
                  <a:moveTo>
                    <a:pt x="1858904" y="1597401"/>
                  </a:moveTo>
                  <a:lnTo>
                    <a:pt x="1844455" y="1584985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63234" y="8398112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9" y="0"/>
                  </a:moveTo>
                  <a:lnTo>
                    <a:pt x="86415" y="90887"/>
                  </a:lnTo>
                  <a:lnTo>
                    <a:pt x="0" y="127145"/>
                  </a:lnTo>
                  <a:lnTo>
                    <a:pt x="181773" y="172831"/>
                  </a:lnTo>
                  <a:lnTo>
                    <a:pt x="10925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94965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94966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78342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78342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27466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2274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949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94966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03499" y="7249183"/>
              <a:ext cx="1725295" cy="1489710"/>
            </a:xfrm>
            <a:custGeom>
              <a:avLst/>
              <a:gdLst/>
              <a:ahLst/>
              <a:cxnLst/>
              <a:rect l="l" t="t" r="r" b="b"/>
              <a:pathLst>
                <a:path w="1725295" h="1489709">
                  <a:moveTo>
                    <a:pt x="1725159" y="0"/>
                  </a:moveTo>
                  <a:lnTo>
                    <a:pt x="1696318" y="24896"/>
                  </a:lnTo>
                  <a:lnTo>
                    <a:pt x="0" y="1489253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42550" y="7124699"/>
              <a:ext cx="330835" cy="314960"/>
            </a:xfrm>
            <a:custGeom>
              <a:avLst/>
              <a:gdLst/>
              <a:ahLst/>
              <a:cxnLst/>
              <a:rect l="l" t="t" r="r" b="b"/>
              <a:pathLst>
                <a:path w="330835" h="314959">
                  <a:moveTo>
                    <a:pt x="330310" y="0"/>
                  </a:moveTo>
                  <a:lnTo>
                    <a:pt x="0" y="83811"/>
                  </a:lnTo>
                  <a:lnTo>
                    <a:pt x="157267" y="149379"/>
                  </a:lnTo>
                  <a:lnTo>
                    <a:pt x="199172" y="314534"/>
                  </a:lnTo>
                  <a:lnTo>
                    <a:pt x="3303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458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458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51100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51099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95800" y="67945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2"/>
                  </a:lnTo>
                  <a:lnTo>
                    <a:pt x="337536" y="269669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95799" y="6794499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52500" y="6733579"/>
            <a:ext cx="987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D3124"/>
                </a:solidFill>
                <a:latin typeface="Tahoma"/>
                <a:cs typeface="Tahoma"/>
              </a:rPr>
              <a:t>advance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363586" y="8606811"/>
            <a:ext cx="895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69239" y="8619511"/>
            <a:ext cx="114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81600" y="9018984"/>
            <a:ext cx="148336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dirty="0">
                <a:latin typeface="Tahoma"/>
                <a:cs typeface="Tahoma"/>
              </a:rPr>
              <a:t>level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graph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L</a:t>
            </a:r>
            <a:r>
              <a:rPr sz="1575" b="1" spc="-37" baseline="-5291" dirty="0">
                <a:latin typeface="Tahoma"/>
                <a:cs typeface="Tahoma"/>
              </a:rPr>
              <a:t>G</a:t>
            </a:r>
            <a:endParaRPr sz="1575" baseline="-5291">
              <a:latin typeface="Tahoma"/>
              <a:cs typeface="Tahoma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67</a:t>
            </a:fld>
            <a:endParaRPr spc="-25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9492" y="6780570"/>
            <a:ext cx="7155815" cy="2134235"/>
            <a:chOff x="2439492" y="6780570"/>
            <a:chExt cx="7155815" cy="2134235"/>
          </a:xfrm>
        </p:grpSpPr>
        <p:sp>
          <p:nvSpPr>
            <p:cNvPr id="3" name="object 3"/>
            <p:cNvSpPr/>
            <p:nvPr/>
          </p:nvSpPr>
          <p:spPr>
            <a:xfrm>
              <a:off x="2621480" y="7160378"/>
              <a:ext cx="1810385" cy="1562735"/>
            </a:xfrm>
            <a:custGeom>
              <a:avLst/>
              <a:gdLst/>
              <a:ahLst/>
              <a:cxnLst/>
              <a:rect l="l" t="t" r="r" b="b"/>
              <a:pathLst>
                <a:path w="1810385" h="1562734">
                  <a:moveTo>
                    <a:pt x="1809757" y="0"/>
                  </a:moveTo>
                  <a:lnTo>
                    <a:pt x="1800144" y="8298"/>
                  </a:lnTo>
                  <a:lnTo>
                    <a:pt x="0" y="1562283"/>
                  </a:lnTo>
                </a:path>
              </a:pathLst>
            </a:custGeom>
            <a:ln w="25400">
              <a:solidFill>
                <a:srgbClr val="D5D5D5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58718" y="7108925"/>
              <a:ext cx="132715" cy="126364"/>
            </a:xfrm>
            <a:custGeom>
              <a:avLst/>
              <a:gdLst/>
              <a:ahLst/>
              <a:cxnLst/>
              <a:rect l="l" t="t" r="r" b="b"/>
              <a:pathLst>
                <a:path w="132714" h="126365">
                  <a:moveTo>
                    <a:pt x="132123" y="0"/>
                  </a:moveTo>
                  <a:lnTo>
                    <a:pt x="0" y="33524"/>
                  </a:lnTo>
                  <a:lnTo>
                    <a:pt x="62906" y="59750"/>
                  </a:lnTo>
                  <a:lnTo>
                    <a:pt x="79669" y="125813"/>
                  </a:lnTo>
                  <a:lnTo>
                    <a:pt x="13212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3499" y="7249183"/>
              <a:ext cx="1725295" cy="1489710"/>
            </a:xfrm>
            <a:custGeom>
              <a:avLst/>
              <a:gdLst/>
              <a:ahLst/>
              <a:cxnLst/>
              <a:rect l="l" t="t" r="r" b="b"/>
              <a:pathLst>
                <a:path w="1725295" h="1489709">
                  <a:moveTo>
                    <a:pt x="1725159" y="0"/>
                  </a:moveTo>
                  <a:lnTo>
                    <a:pt x="1696318" y="24896"/>
                  </a:lnTo>
                  <a:lnTo>
                    <a:pt x="0" y="1489253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42550" y="7124699"/>
              <a:ext cx="330835" cy="314960"/>
            </a:xfrm>
            <a:custGeom>
              <a:avLst/>
              <a:gdLst/>
              <a:ahLst/>
              <a:cxnLst/>
              <a:rect l="l" t="t" r="r" b="b"/>
              <a:pathLst>
                <a:path w="330835" h="314959">
                  <a:moveTo>
                    <a:pt x="330310" y="0"/>
                  </a:moveTo>
                  <a:lnTo>
                    <a:pt x="0" y="83811"/>
                  </a:lnTo>
                  <a:lnTo>
                    <a:pt x="157267" y="149379"/>
                  </a:lnTo>
                  <a:lnTo>
                    <a:pt x="199172" y="314534"/>
                  </a:lnTo>
                  <a:lnTo>
                    <a:pt x="3303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94966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BABAB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95800" y="67945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2"/>
                  </a:lnTo>
                  <a:lnTo>
                    <a:pt x="337536" y="269669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95799" y="6794499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73600" y="7182083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59">
                  <a:moveTo>
                    <a:pt x="2423622" y="0"/>
                  </a:moveTo>
                  <a:lnTo>
                    <a:pt x="2407563" y="10247"/>
                  </a:lnTo>
                  <a:lnTo>
                    <a:pt x="0" y="1546473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00745" y="7124699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186409" y="0"/>
                  </a:moveTo>
                  <a:lnTo>
                    <a:pt x="0" y="19513"/>
                  </a:lnTo>
                  <a:lnTo>
                    <a:pt x="80417" y="67630"/>
                  </a:lnTo>
                  <a:lnTo>
                    <a:pt x="90173" y="160835"/>
                  </a:lnTo>
                  <a:lnTo>
                    <a:pt x="18640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05193" y="6904014"/>
              <a:ext cx="1859280" cy="1597660"/>
            </a:xfrm>
            <a:custGeom>
              <a:avLst/>
              <a:gdLst/>
              <a:ahLst/>
              <a:cxnLst/>
              <a:rect l="l" t="t" r="r" b="b"/>
              <a:pathLst>
                <a:path w="1859279" h="1597659">
                  <a:moveTo>
                    <a:pt x="1858904" y="1597401"/>
                  </a:moveTo>
                  <a:lnTo>
                    <a:pt x="1844455" y="1584985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63234" y="8398112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9" y="0"/>
                  </a:moveTo>
                  <a:lnTo>
                    <a:pt x="86415" y="90887"/>
                  </a:lnTo>
                  <a:lnTo>
                    <a:pt x="0" y="127145"/>
                  </a:lnTo>
                  <a:lnTo>
                    <a:pt x="181773" y="172831"/>
                  </a:lnTo>
                  <a:lnTo>
                    <a:pt x="10925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78342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78342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27466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2274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949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94966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458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458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51100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51099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Dinitz’</a:t>
            </a:r>
            <a:r>
              <a:rPr spc="105" dirty="0"/>
              <a:t> </a:t>
            </a:r>
            <a:r>
              <a:rPr spc="40" dirty="0"/>
              <a:t>algorithm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363586" y="8606811"/>
            <a:ext cx="895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69239" y="8619511"/>
            <a:ext cx="114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81600" y="9018984"/>
            <a:ext cx="148336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dirty="0">
                <a:latin typeface="Tahoma"/>
                <a:cs typeface="Tahoma"/>
              </a:rPr>
              <a:t>level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graph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L</a:t>
            </a:r>
            <a:r>
              <a:rPr sz="1575" b="1" spc="-37" baseline="-5291" dirty="0">
                <a:latin typeface="Tahoma"/>
                <a:cs typeface="Tahoma"/>
              </a:rPr>
              <a:t>G</a:t>
            </a:r>
            <a:endParaRPr sz="1575" baseline="-5291">
              <a:latin typeface="Tahoma"/>
              <a:cs typeface="Tahoma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68</a:t>
            </a:fld>
            <a:endParaRPr spc="-25" dirty="0"/>
          </a:p>
        </p:txBody>
      </p:sp>
      <p:sp>
        <p:nvSpPr>
          <p:cNvPr id="25" name="object 25"/>
          <p:cNvSpPr txBox="1"/>
          <p:nvPr/>
        </p:nvSpPr>
        <p:spPr>
          <a:xfrm>
            <a:off x="774700" y="1338580"/>
            <a:ext cx="8102600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Two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types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  <a:tabLst>
                <a:tab pos="2019935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Normal: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change.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  <a:tabLst>
                <a:tab pos="1969770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Special: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strictly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increases.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dirty="0"/>
              <a:t>Phase</a:t>
            </a:r>
            <a:r>
              <a:rPr spc="-4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normal</a:t>
            </a:r>
            <a:r>
              <a:rPr spc="-40" dirty="0"/>
              <a:t> </a:t>
            </a:r>
            <a:r>
              <a:rPr spc="-10" dirty="0"/>
              <a:t>augmentations.</a:t>
            </a:r>
          </a:p>
          <a:p>
            <a:pPr marL="165100">
              <a:lnSpc>
                <a:spcPts val="3945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Construct</a:t>
            </a:r>
            <a:r>
              <a:rPr sz="2400" spc="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level</a:t>
            </a:r>
            <a:r>
              <a:rPr sz="2400" spc="1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graph</a:t>
            </a:r>
            <a:r>
              <a:rPr sz="2400" spc="10" dirty="0">
                <a:solidFill>
                  <a:srgbClr val="CBCBCB"/>
                </a:solidFill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25" dirty="0">
                <a:solidFill>
                  <a:srgbClr val="CBCBCB"/>
                </a:solidFill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Start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at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srgbClr val="CBCBCB"/>
                </a:solidFill>
              </a:rPr>
              <a:t>, </a:t>
            </a:r>
            <a:r>
              <a:rPr sz="2400" dirty="0">
                <a:solidFill>
                  <a:srgbClr val="CBCBCB"/>
                </a:solidFill>
              </a:rPr>
              <a:t>advance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along</a:t>
            </a:r>
            <a:r>
              <a:rPr sz="2400" spc="-2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an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edge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in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6944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509" baseline="-6944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</a:rPr>
              <a:t>until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reach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i="1" spc="135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</a:rPr>
              <a:t>or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get</a:t>
            </a:r>
            <a:r>
              <a:rPr sz="2400" spc="-20" dirty="0">
                <a:solidFill>
                  <a:srgbClr val="CBCBCB"/>
                </a:solidFill>
              </a:rPr>
              <a:t> </a:t>
            </a:r>
            <a:r>
              <a:rPr sz="2400" spc="-10" dirty="0">
                <a:solidFill>
                  <a:srgbClr val="CBCBCB"/>
                </a:solidFill>
              </a:rPr>
              <a:t>stuck.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If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reach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CBCBCB"/>
                </a:solidFill>
              </a:rPr>
              <a:t>, </a:t>
            </a:r>
            <a:r>
              <a:rPr sz="2400" dirty="0">
                <a:solidFill>
                  <a:srgbClr val="CBCBCB"/>
                </a:solidFill>
              </a:rPr>
              <a:t>augment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flow;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update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15" dirty="0">
                <a:solidFill>
                  <a:srgbClr val="CBCBCB"/>
                </a:solidFill>
              </a:rPr>
              <a:t>; </a:t>
            </a:r>
            <a:r>
              <a:rPr sz="2400" dirty="0">
                <a:solidFill>
                  <a:srgbClr val="CBCBCB"/>
                </a:solidFill>
              </a:rPr>
              <a:t>and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restart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from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25" dirty="0">
                <a:solidFill>
                  <a:srgbClr val="CBCBCB"/>
                </a:solidFill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solidFill>
                  <a:srgbClr val="000000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000000"/>
                </a:solidFill>
              </a:rPr>
              <a:t>If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get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stuck,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delete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node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from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sz="2400" i="1" spc="494" baseline="-1909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and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retreat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to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previous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node.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52500" y="6733579"/>
            <a:ext cx="820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D3124"/>
                </a:solidFill>
                <a:latin typeface="Tahoma"/>
                <a:cs typeface="Tahoma"/>
              </a:rPr>
              <a:t>retreat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Dinitz’</a:t>
            </a:r>
            <a:r>
              <a:rPr spc="105" dirty="0"/>
              <a:t> </a:t>
            </a:r>
            <a:r>
              <a:rPr spc="4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8102600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Two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types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  <a:tabLst>
                <a:tab pos="2019935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Normal: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change.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  <a:tabLst>
                <a:tab pos="1969770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Special: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strictly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increases.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dirty="0"/>
              <a:t>Phase</a:t>
            </a:r>
            <a:r>
              <a:rPr spc="-4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normal</a:t>
            </a:r>
            <a:r>
              <a:rPr spc="-40" dirty="0"/>
              <a:t> </a:t>
            </a:r>
            <a:r>
              <a:rPr spc="-10" dirty="0"/>
              <a:t>augmentations.</a:t>
            </a:r>
          </a:p>
          <a:p>
            <a:pPr marL="165100">
              <a:lnSpc>
                <a:spcPts val="3945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Construct</a:t>
            </a:r>
            <a:r>
              <a:rPr sz="2400" spc="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level</a:t>
            </a:r>
            <a:r>
              <a:rPr sz="2400" spc="1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graph</a:t>
            </a:r>
            <a:r>
              <a:rPr sz="2400" spc="10" dirty="0">
                <a:solidFill>
                  <a:srgbClr val="CBCBCB"/>
                </a:solidFill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25" dirty="0">
                <a:solidFill>
                  <a:srgbClr val="CBCBCB"/>
                </a:solidFill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Start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at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srgbClr val="CBCBCB"/>
                </a:solidFill>
              </a:rPr>
              <a:t>, </a:t>
            </a:r>
            <a:r>
              <a:rPr sz="2400" dirty="0">
                <a:solidFill>
                  <a:srgbClr val="CBCBCB"/>
                </a:solidFill>
              </a:rPr>
              <a:t>advance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along</a:t>
            </a:r>
            <a:r>
              <a:rPr sz="2400" spc="-2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an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edge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in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6944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509" baseline="-6944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</a:rPr>
              <a:t>until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reach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i="1" spc="135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</a:rPr>
              <a:t>or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get</a:t>
            </a:r>
            <a:r>
              <a:rPr sz="2400" spc="-20" dirty="0">
                <a:solidFill>
                  <a:srgbClr val="CBCBCB"/>
                </a:solidFill>
              </a:rPr>
              <a:t> </a:t>
            </a:r>
            <a:r>
              <a:rPr sz="2400" spc="-10" dirty="0">
                <a:solidFill>
                  <a:srgbClr val="CBCBCB"/>
                </a:solidFill>
              </a:rPr>
              <a:t>stuck.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</a:rPr>
              <a:t>If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reach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CBCBCB"/>
                </a:solidFill>
              </a:rPr>
              <a:t>, </a:t>
            </a:r>
            <a:r>
              <a:rPr sz="2400" dirty="0">
                <a:solidFill>
                  <a:srgbClr val="CBCBCB"/>
                </a:solidFill>
              </a:rPr>
              <a:t>augment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flow;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update</a:t>
            </a:r>
            <a:r>
              <a:rPr sz="2400" spc="-25" dirty="0">
                <a:solidFill>
                  <a:srgbClr val="CBCBCB"/>
                </a:solidFill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15" dirty="0">
                <a:solidFill>
                  <a:srgbClr val="CBCBCB"/>
                </a:solidFill>
              </a:rPr>
              <a:t>; </a:t>
            </a:r>
            <a:r>
              <a:rPr sz="2400" dirty="0">
                <a:solidFill>
                  <a:srgbClr val="CBCBCB"/>
                </a:solidFill>
              </a:rPr>
              <a:t>and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restart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dirty="0">
                <a:solidFill>
                  <a:srgbClr val="CBCBCB"/>
                </a:solidFill>
              </a:rPr>
              <a:t>from</a:t>
            </a:r>
            <a:r>
              <a:rPr sz="2400" spc="-30" dirty="0">
                <a:solidFill>
                  <a:srgbClr val="CBCBCB"/>
                </a:solidFill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25" dirty="0">
                <a:solidFill>
                  <a:srgbClr val="CBCBCB"/>
                </a:solidFill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solidFill>
                  <a:srgbClr val="000000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000000"/>
                </a:solidFill>
              </a:rPr>
              <a:t>If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get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stuck,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delete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node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from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sz="2400" i="1" spc="494" baseline="-1909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and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retreat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to</a:t>
            </a:r>
            <a:r>
              <a:rPr sz="2400" spc="-2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previous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node.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39492" y="8536961"/>
            <a:ext cx="379095" cy="377825"/>
            <a:chOff x="2439492" y="8536961"/>
            <a:chExt cx="379095" cy="377825"/>
          </a:xfrm>
        </p:grpSpPr>
        <p:sp>
          <p:nvSpPr>
            <p:cNvPr id="6" name="object 6"/>
            <p:cNvSpPr/>
            <p:nvPr/>
          </p:nvSpPr>
          <p:spPr>
            <a:xfrm>
              <a:off x="24458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BABAB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51100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51099" y="854710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488616" y="6780570"/>
            <a:ext cx="5106670" cy="2130425"/>
            <a:chOff x="4488616" y="6780570"/>
            <a:chExt cx="5106670" cy="2130425"/>
          </a:xfrm>
        </p:grpSpPr>
        <p:sp>
          <p:nvSpPr>
            <p:cNvPr id="10" name="object 10"/>
            <p:cNvSpPr/>
            <p:nvPr/>
          </p:nvSpPr>
          <p:spPr>
            <a:xfrm>
              <a:off x="4673599" y="7182083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59">
                  <a:moveTo>
                    <a:pt x="2423622" y="0"/>
                  </a:moveTo>
                  <a:lnTo>
                    <a:pt x="2407563" y="10247"/>
                  </a:lnTo>
                  <a:lnTo>
                    <a:pt x="0" y="1546473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00745" y="7124699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186409" y="0"/>
                  </a:moveTo>
                  <a:lnTo>
                    <a:pt x="0" y="19513"/>
                  </a:lnTo>
                  <a:lnTo>
                    <a:pt x="80417" y="67630"/>
                  </a:lnTo>
                  <a:lnTo>
                    <a:pt x="90173" y="160835"/>
                  </a:lnTo>
                  <a:lnTo>
                    <a:pt x="18640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05193" y="6904014"/>
              <a:ext cx="1859280" cy="1597660"/>
            </a:xfrm>
            <a:custGeom>
              <a:avLst/>
              <a:gdLst/>
              <a:ahLst/>
              <a:cxnLst/>
              <a:rect l="l" t="t" r="r" b="b"/>
              <a:pathLst>
                <a:path w="1859279" h="1597659">
                  <a:moveTo>
                    <a:pt x="1858904" y="1597401"/>
                  </a:moveTo>
                  <a:lnTo>
                    <a:pt x="1844455" y="1584985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63234" y="8398112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9" y="0"/>
                  </a:moveTo>
                  <a:lnTo>
                    <a:pt x="86415" y="90887"/>
                  </a:lnTo>
                  <a:lnTo>
                    <a:pt x="0" y="127145"/>
                  </a:lnTo>
                  <a:lnTo>
                    <a:pt x="181773" y="172831"/>
                  </a:lnTo>
                  <a:lnTo>
                    <a:pt x="10925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78342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78343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274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2274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949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94966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52500" y="6733579"/>
            <a:ext cx="820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D3124"/>
                </a:solidFill>
                <a:latin typeface="Tahoma"/>
                <a:cs typeface="Tahoma"/>
              </a:rPr>
              <a:t>retreat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363586" y="8606811"/>
            <a:ext cx="895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69239" y="8619511"/>
            <a:ext cx="114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81600" y="9018984"/>
            <a:ext cx="148336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dirty="0">
                <a:latin typeface="Tahoma"/>
                <a:cs typeface="Tahoma"/>
              </a:rPr>
              <a:t>level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graph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L</a:t>
            </a:r>
            <a:r>
              <a:rPr sz="1575" b="1" spc="-37" baseline="-5291" dirty="0">
                <a:latin typeface="Tahoma"/>
                <a:cs typeface="Tahoma"/>
              </a:rPr>
              <a:t>G</a:t>
            </a:r>
            <a:endParaRPr sz="1575" baseline="-5291">
              <a:latin typeface="Tahoma"/>
              <a:cs typeface="Tahom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69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500" y="99049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663163" y="232962"/>
            <a:ext cx="490220" cy="579755"/>
            <a:chOff x="11663163" y="232962"/>
            <a:chExt cx="490220" cy="579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362" y="469167"/>
              <a:ext cx="97795" cy="98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163" y="232962"/>
              <a:ext cx="489949" cy="57958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8802" y="354235"/>
            <a:ext cx="3558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3490" algn="l"/>
              </a:tabLst>
            </a:pPr>
            <a:r>
              <a:rPr spc="90" dirty="0"/>
              <a:t>Network</a:t>
            </a:r>
            <a:r>
              <a:rPr spc="114" dirty="0"/>
              <a:t> </a:t>
            </a:r>
            <a:r>
              <a:rPr spc="55" dirty="0"/>
              <a:t>flow:</a:t>
            </a:r>
            <a:r>
              <a:rPr dirty="0"/>
              <a:t>	</a:t>
            </a:r>
            <a:r>
              <a:rPr spc="65" dirty="0"/>
              <a:t>quiz</a:t>
            </a:r>
            <a:r>
              <a:rPr spc="85" dirty="0"/>
              <a:t> </a:t>
            </a:r>
            <a:r>
              <a:rPr spc="105" dirty="0"/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59264" y="1348740"/>
            <a:ext cx="6466205" cy="303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ahoma"/>
                <a:cs typeface="Tahoma"/>
              </a:rPr>
              <a:t>Which</a:t>
            </a:r>
            <a:r>
              <a:rPr sz="2400" b="1" spc="75" dirty="0">
                <a:latin typeface="Tahoma"/>
                <a:cs typeface="Tahoma"/>
              </a:rPr>
              <a:t> </a:t>
            </a:r>
            <a:r>
              <a:rPr sz="2400" b="1" spc="80" dirty="0">
                <a:latin typeface="Tahoma"/>
                <a:cs typeface="Tahoma"/>
              </a:rPr>
              <a:t>is </a:t>
            </a:r>
            <a:r>
              <a:rPr sz="2400" b="1" dirty="0">
                <a:latin typeface="Tahoma"/>
                <a:cs typeface="Tahoma"/>
              </a:rPr>
              <a:t>the</a:t>
            </a:r>
            <a:r>
              <a:rPr sz="2400" b="1" spc="8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capacity</a:t>
            </a:r>
            <a:r>
              <a:rPr sz="2400" b="1" spc="80" dirty="0">
                <a:latin typeface="Tahoma"/>
                <a:cs typeface="Tahoma"/>
              </a:rPr>
              <a:t> </a:t>
            </a:r>
            <a:r>
              <a:rPr sz="2400" b="1" spc="60" dirty="0">
                <a:latin typeface="Tahoma"/>
                <a:cs typeface="Tahoma"/>
              </a:rPr>
              <a:t>of</a:t>
            </a:r>
            <a:r>
              <a:rPr sz="2400" b="1" spc="8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the</a:t>
            </a:r>
            <a:r>
              <a:rPr sz="2400" b="1" spc="8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given</a:t>
            </a:r>
            <a:r>
              <a:rPr sz="2400" b="1" spc="80" dirty="0">
                <a:latin typeface="Tahoma"/>
                <a:cs typeface="Tahoma"/>
              </a:rPr>
              <a:t> </a:t>
            </a:r>
            <a:r>
              <a:rPr sz="2400" b="1" i="1" spc="70" dirty="0">
                <a:latin typeface="Times New Roman"/>
                <a:cs typeface="Times New Roman"/>
              </a:rPr>
              <a:t>st</a:t>
            </a:r>
            <a:r>
              <a:rPr sz="2400" b="1" spc="70" dirty="0">
                <a:latin typeface="Tahoma"/>
                <a:cs typeface="Tahoma"/>
              </a:rPr>
              <a:t>-</a:t>
            </a:r>
            <a:r>
              <a:rPr sz="2400" b="1" spc="-20" dirty="0">
                <a:latin typeface="Tahoma"/>
                <a:cs typeface="Tahoma"/>
              </a:rPr>
              <a:t>cut</a:t>
            </a:r>
            <a:r>
              <a:rPr sz="2400" b="1" spc="-20" dirty="0"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marL="920115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920115" algn="l"/>
                <a:tab pos="1365885" algn="l"/>
              </a:tabLst>
            </a:pPr>
            <a:r>
              <a:rPr sz="2400" spc="-25" dirty="0">
                <a:latin typeface="Times New Roman"/>
                <a:cs typeface="Times New Roman"/>
              </a:rPr>
              <a:t>11</a:t>
            </a:r>
            <a:r>
              <a:rPr sz="2400" dirty="0">
                <a:latin typeface="Times New Roman"/>
                <a:cs typeface="Times New Roman"/>
              </a:rPr>
              <a:t>	(20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25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−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8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−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11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−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9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−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6)</a:t>
            </a:r>
            <a:endParaRPr sz="2400">
              <a:latin typeface="Times New Roman"/>
              <a:cs typeface="Times New Roman"/>
            </a:endParaRPr>
          </a:p>
          <a:p>
            <a:pPr marL="920115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920115" algn="l"/>
                <a:tab pos="1377315" algn="l"/>
              </a:tabLst>
            </a:pPr>
            <a:r>
              <a:rPr sz="2400" spc="-25" dirty="0">
                <a:latin typeface="Times New Roman"/>
                <a:cs typeface="Times New Roman"/>
              </a:rPr>
              <a:t>34</a:t>
            </a:r>
            <a:r>
              <a:rPr sz="2400" dirty="0">
                <a:latin typeface="Times New Roman"/>
                <a:cs typeface="Times New Roman"/>
              </a:rPr>
              <a:t>	(8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11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9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6)</a:t>
            </a:r>
            <a:endParaRPr sz="2400">
              <a:latin typeface="Times New Roman"/>
              <a:cs typeface="Times New Roman"/>
            </a:endParaRPr>
          </a:p>
          <a:p>
            <a:pPr marL="920115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920115" algn="l"/>
                <a:tab pos="1377315" algn="l"/>
              </a:tabLst>
            </a:pPr>
            <a:r>
              <a:rPr sz="2400" spc="-25" dirty="0">
                <a:latin typeface="Times New Roman"/>
                <a:cs typeface="Times New Roman"/>
              </a:rPr>
              <a:t>45</a:t>
            </a:r>
            <a:r>
              <a:rPr sz="2400" dirty="0">
                <a:latin typeface="Times New Roman"/>
                <a:cs typeface="Times New Roman"/>
              </a:rPr>
              <a:t>	(20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25)</a:t>
            </a:r>
            <a:endParaRPr sz="2400">
              <a:latin typeface="Times New Roman"/>
              <a:cs typeface="Times New Roman"/>
            </a:endParaRPr>
          </a:p>
          <a:p>
            <a:pPr marL="920115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920115" algn="l"/>
                <a:tab pos="1377315" algn="l"/>
              </a:tabLst>
            </a:pPr>
            <a:r>
              <a:rPr sz="2400" spc="-25" dirty="0">
                <a:latin typeface="Times New Roman"/>
                <a:cs typeface="Times New Roman"/>
              </a:rPr>
              <a:t>79</a:t>
            </a:r>
            <a:r>
              <a:rPr sz="2400" dirty="0">
                <a:latin typeface="Times New Roman"/>
                <a:cs typeface="Times New Roman"/>
              </a:rPr>
              <a:t>	(20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25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8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11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9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6)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98698" y="6340319"/>
            <a:ext cx="5195570" cy="2449830"/>
            <a:chOff x="2298698" y="6340319"/>
            <a:chExt cx="5195570" cy="2449830"/>
          </a:xfrm>
        </p:grpSpPr>
        <p:sp>
          <p:nvSpPr>
            <p:cNvPr id="10" name="object 10"/>
            <p:cNvSpPr/>
            <p:nvPr/>
          </p:nvSpPr>
          <p:spPr>
            <a:xfrm>
              <a:off x="2367566" y="6388099"/>
              <a:ext cx="2235835" cy="2072639"/>
            </a:xfrm>
            <a:custGeom>
              <a:avLst/>
              <a:gdLst/>
              <a:ahLst/>
              <a:cxnLst/>
              <a:rect l="l" t="t" r="r" b="b"/>
              <a:pathLst>
                <a:path w="2235835" h="2072640">
                  <a:moveTo>
                    <a:pt x="0" y="0"/>
                  </a:moveTo>
                  <a:lnTo>
                    <a:pt x="2226270" y="2063569"/>
                  </a:lnTo>
                  <a:lnTo>
                    <a:pt x="2235584" y="2072204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0042" y="8386241"/>
              <a:ext cx="131445" cy="127635"/>
            </a:xfrm>
            <a:custGeom>
              <a:avLst/>
              <a:gdLst/>
              <a:ahLst/>
              <a:cxnLst/>
              <a:rect l="l" t="t" r="r" b="b"/>
              <a:pathLst>
                <a:path w="131445" h="127634">
                  <a:moveTo>
                    <a:pt x="82881" y="0"/>
                  </a:moveTo>
                  <a:lnTo>
                    <a:pt x="63794" y="65429"/>
                  </a:lnTo>
                  <a:lnTo>
                    <a:pt x="0" y="89416"/>
                  </a:lnTo>
                  <a:lnTo>
                    <a:pt x="130856" y="127589"/>
                  </a:lnTo>
                  <a:lnTo>
                    <a:pt x="8288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11398" y="8728623"/>
              <a:ext cx="2258060" cy="0"/>
            </a:xfrm>
            <a:custGeom>
              <a:avLst/>
              <a:gdLst/>
              <a:ahLst/>
              <a:cxnLst/>
              <a:rect l="l" t="t" r="r" b="b"/>
              <a:pathLst>
                <a:path w="2258060">
                  <a:moveTo>
                    <a:pt x="0" y="0"/>
                  </a:moveTo>
                  <a:lnTo>
                    <a:pt x="1067715" y="0"/>
                  </a:lnTo>
                </a:path>
                <a:path w="2258060">
                  <a:moveTo>
                    <a:pt x="1394743" y="0"/>
                  </a:moveTo>
                  <a:lnTo>
                    <a:pt x="2258061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26279" y="866766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80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27870" y="8728619"/>
              <a:ext cx="2681605" cy="0"/>
            </a:xfrm>
            <a:custGeom>
              <a:avLst/>
              <a:gdLst/>
              <a:ahLst/>
              <a:cxnLst/>
              <a:rect l="l" t="t" r="r" b="b"/>
              <a:pathLst>
                <a:path w="2681604">
                  <a:moveTo>
                    <a:pt x="0" y="0"/>
                  </a:moveTo>
                  <a:lnTo>
                    <a:pt x="1568256" y="0"/>
                  </a:lnTo>
                </a:path>
                <a:path w="2681604">
                  <a:moveTo>
                    <a:pt x="2023910" y="0"/>
                  </a:moveTo>
                  <a:lnTo>
                    <a:pt x="2681589" y="0"/>
                  </a:lnTo>
                </a:path>
              </a:pathLst>
            </a:custGeom>
            <a:ln w="2540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66279" y="866766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29099" y="6401299"/>
              <a:ext cx="2080895" cy="0"/>
            </a:xfrm>
            <a:custGeom>
              <a:avLst/>
              <a:gdLst/>
              <a:ahLst/>
              <a:cxnLst/>
              <a:rect l="l" t="t" r="r" b="b"/>
              <a:pathLst>
                <a:path w="2080895">
                  <a:moveTo>
                    <a:pt x="0" y="0"/>
                  </a:moveTo>
                  <a:lnTo>
                    <a:pt x="966214" y="0"/>
                  </a:lnTo>
                </a:path>
                <a:path w="2080895">
                  <a:moveTo>
                    <a:pt x="1293242" y="0"/>
                  </a:moveTo>
                  <a:lnTo>
                    <a:pt x="2080417" y="0"/>
                  </a:lnTo>
                </a:path>
              </a:pathLst>
            </a:custGeom>
            <a:ln w="2543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66335" y="634031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81" y="60960"/>
                  </a:lnTo>
                  <a:lnTo>
                    <a:pt x="2" y="121920"/>
                  </a:lnTo>
                  <a:lnTo>
                    <a:pt x="121918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92380" y="6438896"/>
              <a:ext cx="0" cy="1935480"/>
            </a:xfrm>
            <a:custGeom>
              <a:avLst/>
              <a:gdLst/>
              <a:ahLst/>
              <a:cxnLst/>
              <a:rect l="l" t="t" r="r" b="b"/>
              <a:pathLst>
                <a:path h="1935479">
                  <a:moveTo>
                    <a:pt x="0" y="0"/>
                  </a:moveTo>
                  <a:lnTo>
                    <a:pt x="0" y="901703"/>
                  </a:lnTo>
                </a:path>
                <a:path h="1935479">
                  <a:moveTo>
                    <a:pt x="0" y="1219203"/>
                  </a:moveTo>
                  <a:lnTo>
                    <a:pt x="0" y="1934997"/>
                  </a:lnTo>
                </a:path>
              </a:pathLst>
            </a:custGeom>
            <a:ln w="25576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1505" y="8318018"/>
              <a:ext cx="121914" cy="1219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433179" y="6641838"/>
              <a:ext cx="0" cy="1719580"/>
            </a:xfrm>
            <a:custGeom>
              <a:avLst/>
              <a:gdLst/>
              <a:ahLst/>
              <a:cxnLst/>
              <a:rect l="l" t="t" r="r" b="b"/>
              <a:pathLst>
                <a:path h="1719579">
                  <a:moveTo>
                    <a:pt x="0" y="0"/>
                  </a:moveTo>
                  <a:lnTo>
                    <a:pt x="0" y="698761"/>
                  </a:lnTo>
                </a:path>
                <a:path h="1719579">
                  <a:moveTo>
                    <a:pt x="0" y="1016261"/>
                  </a:moveTo>
                  <a:lnTo>
                    <a:pt x="0" y="1719355"/>
                  </a:lnTo>
                </a:path>
              </a:pathLst>
            </a:custGeom>
            <a:ln w="25547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2288" y="8305318"/>
              <a:ext cx="121914" cy="12191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4841166" y="7335316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33575" y="7269691"/>
            <a:ext cx="552450" cy="538480"/>
          </a:xfrm>
          <a:custGeom>
            <a:avLst/>
            <a:gdLst/>
            <a:ahLst/>
            <a:cxnLst/>
            <a:rect l="l" t="t" r="r" b="b"/>
            <a:pathLst>
              <a:path w="552450" h="538479">
                <a:moveTo>
                  <a:pt x="207460" y="0"/>
                </a:moveTo>
                <a:lnTo>
                  <a:pt x="0" y="240346"/>
                </a:lnTo>
                <a:lnTo>
                  <a:pt x="344926" y="538078"/>
                </a:lnTo>
                <a:lnTo>
                  <a:pt x="552389" y="297733"/>
                </a:lnTo>
                <a:lnTo>
                  <a:pt x="20746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 rot="2400000">
            <a:off x="3471809" y="7450734"/>
            <a:ext cx="330761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75"/>
              </a:lnSpc>
            </a:pPr>
            <a:r>
              <a:rPr sz="1600" spc="-25" dirty="0">
                <a:latin typeface="Lucida Sans Unicode"/>
                <a:cs typeface="Lucida Sans Unicode"/>
              </a:rPr>
              <a:t>12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68467" y="7335316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Lucida Sans Unicode"/>
                <a:cs typeface="Lucida Sans Unicode"/>
              </a:rPr>
              <a:t>9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11166" y="6230416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11979" y="8554516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Lucida Sans Unicode"/>
                <a:cs typeface="Lucida Sans Unicode"/>
              </a:rPr>
              <a:t>16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94966" y="8554516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101850" y="6153150"/>
            <a:ext cx="3028315" cy="2773680"/>
            <a:chOff x="2101850" y="6153150"/>
            <a:chExt cx="3028315" cy="2773680"/>
          </a:xfrm>
        </p:grpSpPr>
        <p:sp>
          <p:nvSpPr>
            <p:cNvPr id="30" name="object 30"/>
            <p:cNvSpPr/>
            <p:nvPr/>
          </p:nvSpPr>
          <p:spPr>
            <a:xfrm>
              <a:off x="4653753" y="8450244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4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6"/>
                  </a:lnTo>
                  <a:lnTo>
                    <a:pt x="68815" y="401083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8" y="431190"/>
                  </a:lnTo>
                  <a:lnTo>
                    <a:pt x="401085" y="401083"/>
                  </a:lnTo>
                  <a:lnTo>
                    <a:pt x="431192" y="364226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2" y="105672"/>
                  </a:lnTo>
                  <a:lnTo>
                    <a:pt x="401085" y="68814"/>
                  </a:lnTo>
                  <a:lnTo>
                    <a:pt x="364228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53753" y="8450243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23344" y="8441313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8"/>
                  </a:lnTo>
                  <a:lnTo>
                    <a:pt x="4300" y="190076"/>
                  </a:lnTo>
                  <a:lnTo>
                    <a:pt x="0" y="234950"/>
                  </a:lnTo>
                  <a:lnTo>
                    <a:pt x="4300" y="279824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1"/>
                  </a:lnTo>
                  <a:lnTo>
                    <a:pt x="146538" y="452696"/>
                  </a:lnTo>
                  <a:lnTo>
                    <a:pt x="190076" y="465599"/>
                  </a:lnTo>
                  <a:lnTo>
                    <a:pt x="234950" y="469900"/>
                  </a:lnTo>
                  <a:lnTo>
                    <a:pt x="279824" y="465599"/>
                  </a:lnTo>
                  <a:lnTo>
                    <a:pt x="323362" y="452696"/>
                  </a:lnTo>
                  <a:lnTo>
                    <a:pt x="364228" y="431191"/>
                  </a:lnTo>
                  <a:lnTo>
                    <a:pt x="401085" y="401084"/>
                  </a:lnTo>
                  <a:lnTo>
                    <a:pt x="431192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2" y="105672"/>
                  </a:lnTo>
                  <a:lnTo>
                    <a:pt x="401085" y="68815"/>
                  </a:lnTo>
                  <a:lnTo>
                    <a:pt x="364228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123344" y="8441314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49587" y="6426200"/>
              <a:ext cx="0" cy="1935480"/>
            </a:xfrm>
            <a:custGeom>
              <a:avLst/>
              <a:gdLst/>
              <a:ahLst/>
              <a:cxnLst/>
              <a:rect l="l" t="t" r="r" b="b"/>
              <a:pathLst>
                <a:path h="1935479">
                  <a:moveTo>
                    <a:pt x="0" y="0"/>
                  </a:moveTo>
                  <a:lnTo>
                    <a:pt x="0" y="914400"/>
                  </a:lnTo>
                </a:path>
                <a:path h="1935479">
                  <a:moveTo>
                    <a:pt x="0" y="1231900"/>
                  </a:moveTo>
                  <a:lnTo>
                    <a:pt x="0" y="1934997"/>
                  </a:lnTo>
                </a:path>
              </a:pathLst>
            </a:custGeom>
            <a:ln w="25576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8712" y="8305322"/>
              <a:ext cx="121914" cy="12191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476500" y="6413521"/>
              <a:ext cx="2080895" cy="0"/>
            </a:xfrm>
            <a:custGeom>
              <a:avLst/>
              <a:gdLst/>
              <a:ahLst/>
              <a:cxnLst/>
              <a:rect l="l" t="t" r="r" b="b"/>
              <a:pathLst>
                <a:path w="2080895">
                  <a:moveTo>
                    <a:pt x="1486080" y="0"/>
                  </a:moveTo>
                  <a:lnTo>
                    <a:pt x="2080417" y="0"/>
                  </a:lnTo>
                </a:path>
                <a:path w="2080895">
                  <a:moveTo>
                    <a:pt x="0" y="0"/>
                  </a:moveTo>
                  <a:lnTo>
                    <a:pt x="1030427" y="0"/>
                  </a:lnTo>
                </a:path>
              </a:pathLst>
            </a:custGeom>
            <a:ln w="2543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13736" y="635254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81" y="60958"/>
                  </a:lnTo>
                  <a:lnTo>
                    <a:pt x="2" y="121920"/>
                  </a:lnTo>
                  <a:lnTo>
                    <a:pt x="121918" y="60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108199" y="615949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8"/>
                  </a:lnTo>
                  <a:lnTo>
                    <a:pt x="4300" y="190076"/>
                  </a:lnTo>
                  <a:lnTo>
                    <a:pt x="0" y="234950"/>
                  </a:lnTo>
                  <a:lnTo>
                    <a:pt x="4300" y="279824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1"/>
                  </a:lnTo>
                  <a:lnTo>
                    <a:pt x="146538" y="452696"/>
                  </a:lnTo>
                  <a:lnTo>
                    <a:pt x="190076" y="465599"/>
                  </a:lnTo>
                  <a:lnTo>
                    <a:pt x="234950" y="469900"/>
                  </a:lnTo>
                  <a:lnTo>
                    <a:pt x="279824" y="465599"/>
                  </a:lnTo>
                  <a:lnTo>
                    <a:pt x="323361" y="452696"/>
                  </a:lnTo>
                  <a:lnTo>
                    <a:pt x="364227" y="431191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08200" y="61595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318898" y="5486806"/>
            <a:ext cx="940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capacity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276083" y="6178550"/>
            <a:ext cx="1346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864780" y="8663940"/>
            <a:ext cx="800100" cy="121920"/>
            <a:chOff x="8864780" y="8663940"/>
            <a:chExt cx="800100" cy="121920"/>
          </a:xfrm>
        </p:grpSpPr>
        <p:sp>
          <p:nvSpPr>
            <p:cNvPr id="43" name="object 43"/>
            <p:cNvSpPr/>
            <p:nvPr/>
          </p:nvSpPr>
          <p:spPr>
            <a:xfrm>
              <a:off x="8864780" y="8724900"/>
              <a:ext cx="721360" cy="0"/>
            </a:xfrm>
            <a:custGeom>
              <a:avLst/>
              <a:gdLst/>
              <a:ahLst/>
              <a:cxnLst/>
              <a:rect l="l" t="t" r="r" b="b"/>
              <a:pathLst>
                <a:path w="721359">
                  <a:moveTo>
                    <a:pt x="0" y="0"/>
                  </a:moveTo>
                  <a:lnTo>
                    <a:pt x="72118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542781" y="866394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80" y="60959"/>
                  </a:ln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7315200" y="6375400"/>
            <a:ext cx="2804795" cy="2362200"/>
            <a:chOff x="7315200" y="6375400"/>
            <a:chExt cx="2804795" cy="2362200"/>
          </a:xfrm>
        </p:grpSpPr>
        <p:sp>
          <p:nvSpPr>
            <p:cNvPr id="46" name="object 46"/>
            <p:cNvSpPr/>
            <p:nvPr/>
          </p:nvSpPr>
          <p:spPr>
            <a:xfrm>
              <a:off x="7640515" y="6553200"/>
              <a:ext cx="2108200" cy="1891030"/>
            </a:xfrm>
            <a:custGeom>
              <a:avLst/>
              <a:gdLst/>
              <a:ahLst/>
              <a:cxnLst/>
              <a:rect l="l" t="t" r="r" b="b"/>
              <a:pathLst>
                <a:path w="2108200" h="1891029">
                  <a:moveTo>
                    <a:pt x="2107717" y="0"/>
                  </a:moveTo>
                  <a:lnTo>
                    <a:pt x="9456" y="1882043"/>
                  </a:lnTo>
                  <a:lnTo>
                    <a:pt x="0" y="1890524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581900" y="8369513"/>
              <a:ext cx="132080" cy="127000"/>
            </a:xfrm>
            <a:custGeom>
              <a:avLst/>
              <a:gdLst/>
              <a:ahLst/>
              <a:cxnLst/>
              <a:rect l="l" t="t" r="r" b="b"/>
              <a:pathLst>
                <a:path w="132079" h="127000">
                  <a:moveTo>
                    <a:pt x="50055" y="0"/>
                  </a:moveTo>
                  <a:lnTo>
                    <a:pt x="0" y="126786"/>
                  </a:lnTo>
                  <a:lnTo>
                    <a:pt x="131464" y="90759"/>
                  </a:lnTo>
                  <a:lnTo>
                    <a:pt x="68069" y="65731"/>
                  </a:lnTo>
                  <a:lnTo>
                    <a:pt x="50055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27900" y="8724900"/>
              <a:ext cx="1081405" cy="0"/>
            </a:xfrm>
            <a:custGeom>
              <a:avLst/>
              <a:gdLst/>
              <a:ahLst/>
              <a:cxnLst/>
              <a:rect l="l" t="t" r="r" b="b"/>
              <a:pathLst>
                <a:path w="1081404">
                  <a:moveTo>
                    <a:pt x="0" y="0"/>
                  </a:moveTo>
                  <a:lnTo>
                    <a:pt x="1081227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69500" y="6388100"/>
              <a:ext cx="0" cy="1960880"/>
            </a:xfrm>
            <a:custGeom>
              <a:avLst/>
              <a:gdLst/>
              <a:ahLst/>
              <a:cxnLst/>
              <a:rect l="l" t="t" r="r" b="b"/>
              <a:pathLst>
                <a:path h="1960879">
                  <a:moveTo>
                    <a:pt x="0" y="1960393"/>
                  </a:moveTo>
                  <a:lnTo>
                    <a:pt x="0" y="194769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8539" y="8305313"/>
              <a:ext cx="121919" cy="12192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792614" y="7340600"/>
              <a:ext cx="327025" cy="317500"/>
            </a:xfrm>
            <a:custGeom>
              <a:avLst/>
              <a:gdLst/>
              <a:ahLst/>
              <a:cxnLst/>
              <a:rect l="l" t="t" r="r" b="b"/>
              <a:pathLst>
                <a:path w="327025" h="317500">
                  <a:moveTo>
                    <a:pt x="327027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327027" y="317500"/>
                  </a:lnTo>
                  <a:lnTo>
                    <a:pt x="327027" y="0"/>
                  </a:lnTo>
                  <a:close/>
                </a:path>
              </a:pathLst>
            </a:custGeom>
            <a:solidFill>
              <a:srgbClr val="FBE8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9908467" y="7335316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Lucida Sans Unicode"/>
                <a:cs typeface="Lucida Sans Unicode"/>
              </a:rPr>
              <a:t>8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415685" y="7355775"/>
            <a:ext cx="455295" cy="454659"/>
          </a:xfrm>
          <a:custGeom>
            <a:avLst/>
            <a:gdLst/>
            <a:ahLst/>
            <a:cxnLst/>
            <a:rect l="l" t="t" r="r" b="b"/>
            <a:pathLst>
              <a:path w="455295" h="454659">
                <a:moveTo>
                  <a:pt x="247558" y="0"/>
                </a:moveTo>
                <a:lnTo>
                  <a:pt x="0" y="213686"/>
                </a:lnTo>
                <a:lnTo>
                  <a:pt x="207460" y="454032"/>
                </a:lnTo>
                <a:lnTo>
                  <a:pt x="455019" y="240344"/>
                </a:lnTo>
                <a:lnTo>
                  <a:pt x="247558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 rot="19200000">
            <a:off x="8538995" y="7456091"/>
            <a:ext cx="242353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spc="-50" dirty="0">
                <a:latin typeface="Lucida Sans Unicode"/>
                <a:cs typeface="Lucida Sans Unicode"/>
              </a:rPr>
              <a:t>6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524978" y="8554516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Lucida Sans Unicode"/>
                <a:cs typeface="Lucida Sans Unicode"/>
              </a:rPr>
              <a:t>25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9721850" y="8439150"/>
            <a:ext cx="482600" cy="482600"/>
            <a:chOff x="9721850" y="8439150"/>
            <a:chExt cx="482600" cy="482600"/>
          </a:xfrm>
        </p:grpSpPr>
        <p:sp>
          <p:nvSpPr>
            <p:cNvPr id="57" name="object 57"/>
            <p:cNvSpPr/>
            <p:nvPr/>
          </p:nvSpPr>
          <p:spPr>
            <a:xfrm>
              <a:off x="9728199" y="844549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8"/>
                  </a:lnTo>
                  <a:lnTo>
                    <a:pt x="4300" y="190076"/>
                  </a:lnTo>
                  <a:lnTo>
                    <a:pt x="0" y="234950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1"/>
                  </a:lnTo>
                  <a:lnTo>
                    <a:pt x="146538" y="452696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1" y="452696"/>
                  </a:lnTo>
                  <a:lnTo>
                    <a:pt x="364227" y="431191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728200" y="84455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9911636" y="8464550"/>
            <a:ext cx="1035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i="1" spc="-50" dirty="0">
                <a:latin typeface="Times New Roman"/>
                <a:cs typeface="Times New Roman"/>
              </a:rPr>
              <a:t>t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7188189" y="6140450"/>
            <a:ext cx="3016885" cy="2786380"/>
            <a:chOff x="7188189" y="6140450"/>
            <a:chExt cx="3016885" cy="2786380"/>
          </a:xfrm>
        </p:grpSpPr>
        <p:sp>
          <p:nvSpPr>
            <p:cNvPr id="61" name="object 61"/>
            <p:cNvSpPr/>
            <p:nvPr/>
          </p:nvSpPr>
          <p:spPr>
            <a:xfrm>
              <a:off x="9728199" y="614679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8"/>
                  </a:lnTo>
                  <a:lnTo>
                    <a:pt x="4300" y="190076"/>
                  </a:lnTo>
                  <a:lnTo>
                    <a:pt x="0" y="234950"/>
                  </a:lnTo>
                  <a:lnTo>
                    <a:pt x="4300" y="279824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1"/>
                  </a:lnTo>
                  <a:lnTo>
                    <a:pt x="146538" y="452696"/>
                  </a:lnTo>
                  <a:lnTo>
                    <a:pt x="190076" y="465599"/>
                  </a:lnTo>
                  <a:lnTo>
                    <a:pt x="234950" y="469900"/>
                  </a:lnTo>
                  <a:lnTo>
                    <a:pt x="279824" y="465599"/>
                  </a:lnTo>
                  <a:lnTo>
                    <a:pt x="323361" y="452696"/>
                  </a:lnTo>
                  <a:lnTo>
                    <a:pt x="364227" y="431191"/>
                  </a:lnTo>
                  <a:lnTo>
                    <a:pt x="401084" y="401084"/>
                  </a:lnTo>
                  <a:lnTo>
                    <a:pt x="431191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1" y="105672"/>
                  </a:lnTo>
                  <a:lnTo>
                    <a:pt x="401084" y="68815"/>
                  </a:lnTo>
                  <a:lnTo>
                    <a:pt x="364227" y="38708"/>
                  </a:lnTo>
                  <a:lnTo>
                    <a:pt x="323361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728200" y="6146800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556500" y="6413521"/>
              <a:ext cx="2080895" cy="0"/>
            </a:xfrm>
            <a:custGeom>
              <a:avLst/>
              <a:gdLst/>
              <a:ahLst/>
              <a:cxnLst/>
              <a:rect l="l" t="t" r="r" b="b"/>
              <a:pathLst>
                <a:path w="2080895">
                  <a:moveTo>
                    <a:pt x="1497967" y="0"/>
                  </a:moveTo>
                  <a:lnTo>
                    <a:pt x="2080417" y="0"/>
                  </a:lnTo>
                </a:path>
                <a:path w="2080895">
                  <a:moveTo>
                    <a:pt x="0" y="0"/>
                  </a:moveTo>
                  <a:lnTo>
                    <a:pt x="1042314" y="0"/>
                  </a:lnTo>
                </a:path>
              </a:pathLst>
            </a:custGeom>
            <a:ln w="2543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593736" y="635254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81" y="60958"/>
                  </a:lnTo>
                  <a:lnTo>
                    <a:pt x="2" y="121920"/>
                  </a:lnTo>
                  <a:lnTo>
                    <a:pt x="121918" y="60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194539" y="8450244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4"/>
                  </a:lnTo>
                  <a:lnTo>
                    <a:pt x="38708" y="105672"/>
                  </a:lnTo>
                  <a:lnTo>
                    <a:pt x="17203" y="146537"/>
                  </a:lnTo>
                  <a:lnTo>
                    <a:pt x="4300" y="190075"/>
                  </a:lnTo>
                  <a:lnTo>
                    <a:pt x="0" y="234949"/>
                  </a:lnTo>
                  <a:lnTo>
                    <a:pt x="4300" y="279823"/>
                  </a:lnTo>
                  <a:lnTo>
                    <a:pt x="17203" y="323361"/>
                  </a:lnTo>
                  <a:lnTo>
                    <a:pt x="38708" y="364226"/>
                  </a:lnTo>
                  <a:lnTo>
                    <a:pt x="68815" y="401083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8" y="431190"/>
                  </a:lnTo>
                  <a:lnTo>
                    <a:pt x="401085" y="401083"/>
                  </a:lnTo>
                  <a:lnTo>
                    <a:pt x="431192" y="364226"/>
                  </a:lnTo>
                  <a:lnTo>
                    <a:pt x="452696" y="323361"/>
                  </a:lnTo>
                  <a:lnTo>
                    <a:pt x="465599" y="279823"/>
                  </a:lnTo>
                  <a:lnTo>
                    <a:pt x="469900" y="234949"/>
                  </a:lnTo>
                  <a:lnTo>
                    <a:pt x="465599" y="190075"/>
                  </a:lnTo>
                  <a:lnTo>
                    <a:pt x="452696" y="146537"/>
                  </a:lnTo>
                  <a:lnTo>
                    <a:pt x="431192" y="105672"/>
                  </a:lnTo>
                  <a:lnTo>
                    <a:pt x="401085" y="68814"/>
                  </a:lnTo>
                  <a:lnTo>
                    <a:pt x="364228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194539" y="8450243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598814" y="6235700"/>
              <a:ext cx="455930" cy="317500"/>
            </a:xfrm>
            <a:custGeom>
              <a:avLst/>
              <a:gdLst/>
              <a:ahLst/>
              <a:cxnLst/>
              <a:rect l="l" t="t" r="r" b="b"/>
              <a:pathLst>
                <a:path w="455929" h="317500">
                  <a:moveTo>
                    <a:pt x="455653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455653" y="317500"/>
                  </a:lnTo>
                  <a:lnTo>
                    <a:pt x="455653" y="0"/>
                  </a:lnTo>
                  <a:close/>
                </a:path>
              </a:pathLst>
            </a:custGeom>
            <a:solidFill>
              <a:srgbClr val="FBE8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8714666" y="6230416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Lucida Sans Unicode"/>
                <a:cs typeface="Lucida Sans Unicode"/>
              </a:rPr>
              <a:t>10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506927" y="6235700"/>
            <a:ext cx="455930" cy="317500"/>
          </a:xfrm>
          <a:custGeom>
            <a:avLst/>
            <a:gdLst/>
            <a:ahLst/>
            <a:cxnLst/>
            <a:rect l="l" t="t" r="r" b="b"/>
            <a:pathLst>
              <a:path w="455929" h="317500">
                <a:moveTo>
                  <a:pt x="455653" y="0"/>
                </a:moveTo>
                <a:lnTo>
                  <a:pt x="0" y="0"/>
                </a:lnTo>
                <a:lnTo>
                  <a:pt x="0" y="317500"/>
                </a:lnTo>
                <a:lnTo>
                  <a:pt x="455653" y="317500"/>
                </a:lnTo>
                <a:lnTo>
                  <a:pt x="455653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3622779" y="6230416"/>
            <a:ext cx="2832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Lucida Sans Unicode"/>
                <a:cs typeface="Lucida Sans Unicode"/>
              </a:rPr>
              <a:t>20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2172614" y="7340600"/>
            <a:ext cx="327025" cy="317500"/>
          </a:xfrm>
          <a:custGeom>
            <a:avLst/>
            <a:gdLst/>
            <a:ahLst/>
            <a:cxnLst/>
            <a:rect l="l" t="t" r="r" b="b"/>
            <a:pathLst>
              <a:path w="327025" h="317500">
                <a:moveTo>
                  <a:pt x="327027" y="0"/>
                </a:moveTo>
                <a:lnTo>
                  <a:pt x="0" y="0"/>
                </a:lnTo>
                <a:lnTo>
                  <a:pt x="0" y="317500"/>
                </a:lnTo>
                <a:lnTo>
                  <a:pt x="327027" y="317500"/>
                </a:lnTo>
                <a:lnTo>
                  <a:pt x="327027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2288466" y="7335316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Lucida Sans Unicode"/>
                <a:cs typeface="Lucida Sans Unicode"/>
              </a:rPr>
              <a:t>6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4927600" y="5874612"/>
            <a:ext cx="2743200" cy="2621915"/>
            <a:chOff x="4927600" y="5874612"/>
            <a:chExt cx="2743200" cy="2621915"/>
          </a:xfrm>
        </p:grpSpPr>
        <p:sp>
          <p:nvSpPr>
            <p:cNvPr id="74" name="object 74"/>
            <p:cNvSpPr/>
            <p:nvPr/>
          </p:nvSpPr>
          <p:spPr>
            <a:xfrm>
              <a:off x="4940300" y="6438900"/>
              <a:ext cx="2240280" cy="2005330"/>
            </a:xfrm>
            <a:custGeom>
              <a:avLst/>
              <a:gdLst/>
              <a:ahLst/>
              <a:cxnLst/>
              <a:rect l="l" t="t" r="r" b="b"/>
              <a:pathLst>
                <a:path w="2240279" h="2005329">
                  <a:moveTo>
                    <a:pt x="0" y="0"/>
                  </a:moveTo>
                  <a:lnTo>
                    <a:pt x="2230563" y="1996415"/>
                  </a:lnTo>
                  <a:lnTo>
                    <a:pt x="2240028" y="2004886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107497" y="8369566"/>
              <a:ext cx="132080" cy="127000"/>
            </a:xfrm>
            <a:custGeom>
              <a:avLst/>
              <a:gdLst/>
              <a:ahLst/>
              <a:cxnLst/>
              <a:rect l="l" t="t" r="r" b="b"/>
              <a:pathLst>
                <a:path w="132079" h="127000">
                  <a:moveTo>
                    <a:pt x="81310" y="0"/>
                  </a:moveTo>
                  <a:lnTo>
                    <a:pt x="63366" y="65750"/>
                  </a:lnTo>
                  <a:lnTo>
                    <a:pt x="0" y="90846"/>
                  </a:lnTo>
                  <a:lnTo>
                    <a:pt x="131502" y="126733"/>
                  </a:lnTo>
                  <a:lnTo>
                    <a:pt x="8131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194539" y="614826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8"/>
                  </a:lnTo>
                  <a:lnTo>
                    <a:pt x="4300" y="190076"/>
                  </a:lnTo>
                  <a:lnTo>
                    <a:pt x="0" y="234950"/>
                  </a:lnTo>
                  <a:lnTo>
                    <a:pt x="4300" y="279824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8" y="431190"/>
                  </a:lnTo>
                  <a:lnTo>
                    <a:pt x="401085" y="401084"/>
                  </a:lnTo>
                  <a:lnTo>
                    <a:pt x="431192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2" y="105672"/>
                  </a:lnTo>
                  <a:lnTo>
                    <a:pt x="401085" y="68815"/>
                  </a:lnTo>
                  <a:lnTo>
                    <a:pt x="364228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194539" y="614826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305043" y="5884137"/>
              <a:ext cx="138430" cy="250825"/>
            </a:xfrm>
            <a:custGeom>
              <a:avLst/>
              <a:gdLst/>
              <a:ahLst/>
              <a:cxnLst/>
              <a:rect l="l" t="t" r="r" b="b"/>
              <a:pathLst>
                <a:path w="138429" h="250825">
                  <a:moveTo>
                    <a:pt x="0" y="250455"/>
                  </a:moveTo>
                  <a:lnTo>
                    <a:pt x="4594" y="242111"/>
                  </a:lnTo>
                  <a:lnTo>
                    <a:pt x="137929" y="0"/>
                  </a:lnTo>
                </a:path>
              </a:pathLst>
            </a:custGeom>
            <a:ln w="1905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273800" y="6080663"/>
              <a:ext cx="91440" cy="111125"/>
            </a:xfrm>
            <a:custGeom>
              <a:avLst/>
              <a:gdLst/>
              <a:ahLst/>
              <a:cxnLst/>
              <a:rect l="l" t="t" r="r" b="b"/>
              <a:pathLst>
                <a:path w="91439" h="111125">
                  <a:moveTo>
                    <a:pt x="4398" y="0"/>
                  </a:moveTo>
                  <a:lnTo>
                    <a:pt x="0" y="110665"/>
                  </a:lnTo>
                  <a:lnTo>
                    <a:pt x="91170" y="47785"/>
                  </a:lnTo>
                  <a:lnTo>
                    <a:pt x="35838" y="45586"/>
                  </a:lnTo>
                  <a:lnTo>
                    <a:pt x="439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862985" y="7241475"/>
              <a:ext cx="552450" cy="538480"/>
            </a:xfrm>
            <a:custGeom>
              <a:avLst/>
              <a:gdLst/>
              <a:ahLst/>
              <a:cxnLst/>
              <a:rect l="l" t="t" r="r" b="b"/>
              <a:pathLst>
                <a:path w="552450" h="538479">
                  <a:moveTo>
                    <a:pt x="207460" y="0"/>
                  </a:moveTo>
                  <a:lnTo>
                    <a:pt x="0" y="240346"/>
                  </a:lnTo>
                  <a:lnTo>
                    <a:pt x="344928" y="538078"/>
                  </a:lnTo>
                  <a:lnTo>
                    <a:pt x="552389" y="297733"/>
                  </a:lnTo>
                  <a:lnTo>
                    <a:pt x="207460" y="0"/>
                  </a:lnTo>
                  <a:close/>
                </a:path>
              </a:pathLst>
            </a:custGeom>
            <a:solidFill>
              <a:srgbClr val="FBE8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 rot="2400000">
            <a:off x="6001219" y="7422517"/>
            <a:ext cx="330761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75"/>
              </a:lnSpc>
            </a:pPr>
            <a:r>
              <a:rPr sz="1600" spc="-25" dirty="0">
                <a:latin typeface="Lucida Sans Unicode"/>
                <a:cs typeface="Lucida Sans Unicode"/>
              </a:rPr>
              <a:t>11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4647403" y="6141919"/>
            <a:ext cx="482600" cy="482600"/>
            <a:chOff x="4647403" y="6141919"/>
            <a:chExt cx="482600" cy="482600"/>
          </a:xfrm>
        </p:grpSpPr>
        <p:sp>
          <p:nvSpPr>
            <p:cNvPr id="83" name="object 83"/>
            <p:cNvSpPr/>
            <p:nvPr/>
          </p:nvSpPr>
          <p:spPr>
            <a:xfrm>
              <a:off x="4653753" y="6148268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234950" y="0"/>
                  </a:moveTo>
                  <a:lnTo>
                    <a:pt x="190076" y="4300"/>
                  </a:lnTo>
                  <a:lnTo>
                    <a:pt x="146538" y="17203"/>
                  </a:lnTo>
                  <a:lnTo>
                    <a:pt x="105672" y="38708"/>
                  </a:lnTo>
                  <a:lnTo>
                    <a:pt x="68815" y="68815"/>
                  </a:lnTo>
                  <a:lnTo>
                    <a:pt x="38708" y="105672"/>
                  </a:lnTo>
                  <a:lnTo>
                    <a:pt x="17203" y="146538"/>
                  </a:lnTo>
                  <a:lnTo>
                    <a:pt x="4300" y="190076"/>
                  </a:lnTo>
                  <a:lnTo>
                    <a:pt x="0" y="234950"/>
                  </a:lnTo>
                  <a:lnTo>
                    <a:pt x="4300" y="279824"/>
                  </a:lnTo>
                  <a:lnTo>
                    <a:pt x="17203" y="323361"/>
                  </a:lnTo>
                  <a:lnTo>
                    <a:pt x="38708" y="364227"/>
                  </a:lnTo>
                  <a:lnTo>
                    <a:pt x="68815" y="401084"/>
                  </a:lnTo>
                  <a:lnTo>
                    <a:pt x="105672" y="431190"/>
                  </a:lnTo>
                  <a:lnTo>
                    <a:pt x="146538" y="452695"/>
                  </a:lnTo>
                  <a:lnTo>
                    <a:pt x="190076" y="465598"/>
                  </a:lnTo>
                  <a:lnTo>
                    <a:pt x="234950" y="469899"/>
                  </a:lnTo>
                  <a:lnTo>
                    <a:pt x="279824" y="465598"/>
                  </a:lnTo>
                  <a:lnTo>
                    <a:pt x="323362" y="452695"/>
                  </a:lnTo>
                  <a:lnTo>
                    <a:pt x="364228" y="431190"/>
                  </a:lnTo>
                  <a:lnTo>
                    <a:pt x="401085" y="401084"/>
                  </a:lnTo>
                  <a:lnTo>
                    <a:pt x="431192" y="364227"/>
                  </a:lnTo>
                  <a:lnTo>
                    <a:pt x="452696" y="323361"/>
                  </a:lnTo>
                  <a:lnTo>
                    <a:pt x="465599" y="279824"/>
                  </a:lnTo>
                  <a:lnTo>
                    <a:pt x="469900" y="234950"/>
                  </a:lnTo>
                  <a:lnTo>
                    <a:pt x="465599" y="190076"/>
                  </a:lnTo>
                  <a:lnTo>
                    <a:pt x="452696" y="146538"/>
                  </a:lnTo>
                  <a:lnTo>
                    <a:pt x="431192" y="105672"/>
                  </a:lnTo>
                  <a:lnTo>
                    <a:pt x="401085" y="68815"/>
                  </a:lnTo>
                  <a:lnTo>
                    <a:pt x="364228" y="38708"/>
                  </a:lnTo>
                  <a:lnTo>
                    <a:pt x="323362" y="17203"/>
                  </a:lnTo>
                  <a:lnTo>
                    <a:pt x="279824" y="4300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653753" y="6148269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01084" y="68815"/>
                  </a:moveTo>
                  <a:lnTo>
                    <a:pt x="431191" y="105672"/>
                  </a:lnTo>
                  <a:lnTo>
                    <a:pt x="452696" y="146537"/>
                  </a:lnTo>
                  <a:lnTo>
                    <a:pt x="465598" y="190075"/>
                  </a:lnTo>
                  <a:lnTo>
                    <a:pt x="469899" y="234949"/>
                  </a:lnTo>
                  <a:lnTo>
                    <a:pt x="465598" y="279823"/>
                  </a:lnTo>
                  <a:lnTo>
                    <a:pt x="452696" y="323361"/>
                  </a:lnTo>
                  <a:lnTo>
                    <a:pt x="431191" y="364227"/>
                  </a:lnTo>
                  <a:lnTo>
                    <a:pt x="401084" y="401084"/>
                  </a:lnTo>
                  <a:lnTo>
                    <a:pt x="364227" y="431190"/>
                  </a:lnTo>
                  <a:lnTo>
                    <a:pt x="323361" y="452695"/>
                  </a:lnTo>
                  <a:lnTo>
                    <a:pt x="279823" y="465598"/>
                  </a:lnTo>
                  <a:lnTo>
                    <a:pt x="234949" y="469899"/>
                  </a:lnTo>
                  <a:lnTo>
                    <a:pt x="190075" y="465598"/>
                  </a:lnTo>
                  <a:lnTo>
                    <a:pt x="146537" y="452695"/>
                  </a:lnTo>
                  <a:lnTo>
                    <a:pt x="105672" y="431190"/>
                  </a:lnTo>
                  <a:lnTo>
                    <a:pt x="68815" y="401084"/>
                  </a:lnTo>
                  <a:lnTo>
                    <a:pt x="38708" y="364227"/>
                  </a:lnTo>
                  <a:lnTo>
                    <a:pt x="17203" y="323361"/>
                  </a:lnTo>
                  <a:lnTo>
                    <a:pt x="4300" y="279823"/>
                  </a:lnTo>
                  <a:lnTo>
                    <a:pt x="0" y="234949"/>
                  </a:lnTo>
                  <a:lnTo>
                    <a:pt x="4300" y="190075"/>
                  </a:lnTo>
                  <a:lnTo>
                    <a:pt x="17203" y="146537"/>
                  </a:lnTo>
                  <a:lnTo>
                    <a:pt x="38708" y="105672"/>
                  </a:lnTo>
                  <a:lnTo>
                    <a:pt x="68815" y="68815"/>
                  </a:lnTo>
                  <a:lnTo>
                    <a:pt x="105672" y="38708"/>
                  </a:lnTo>
                  <a:lnTo>
                    <a:pt x="146537" y="17203"/>
                  </a:lnTo>
                  <a:lnTo>
                    <a:pt x="190075" y="4300"/>
                  </a:lnTo>
                  <a:lnTo>
                    <a:pt x="234949" y="0"/>
                  </a:lnTo>
                  <a:lnTo>
                    <a:pt x="279823" y="4300"/>
                  </a:lnTo>
                  <a:lnTo>
                    <a:pt x="323361" y="17203"/>
                  </a:lnTo>
                  <a:lnTo>
                    <a:pt x="364227" y="38708"/>
                  </a:lnTo>
                  <a:lnTo>
                    <a:pt x="401084" y="68815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1016000" y="3200400"/>
            <a:ext cx="685800" cy="685800"/>
            <a:chOff x="1016000" y="3200400"/>
            <a:chExt cx="685800" cy="685800"/>
          </a:xfrm>
        </p:grpSpPr>
        <p:sp>
          <p:nvSpPr>
            <p:cNvPr id="86" name="object 86"/>
            <p:cNvSpPr/>
            <p:nvPr/>
          </p:nvSpPr>
          <p:spPr>
            <a:xfrm>
              <a:off x="1054100" y="32385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508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054100" y="32385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76200">
              <a:solidFill>
                <a:srgbClr val="FBE8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Dinitz’</a:t>
            </a:r>
            <a:r>
              <a:rPr spc="105" dirty="0"/>
              <a:t> </a:t>
            </a:r>
            <a:r>
              <a:rPr spc="4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338580"/>
            <a:ext cx="10200005" cy="4288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Two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types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945"/>
              </a:lnSpc>
              <a:tabLst>
                <a:tab pos="2032635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Normal: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change.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  <a:tabLst>
                <a:tab pos="1982470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Special: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strictly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increases.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2615"/>
              </a:lnSpc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Phase</a:t>
            </a: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normal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945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Construct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level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latin typeface="Times New Roman"/>
                <a:cs typeface="Times New Roman"/>
              </a:rPr>
              <a:t>G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Start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advance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along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baseline="-6944" dirty="0">
                <a:latin typeface="Times New Roman"/>
                <a:cs typeface="Times New Roman"/>
              </a:rPr>
              <a:t>G</a:t>
            </a:r>
            <a:r>
              <a:rPr sz="2400" i="1" spc="509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until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reach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stuck.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80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reach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augment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flow;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update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baseline="-19097" dirty="0">
                <a:latin typeface="Times New Roman"/>
                <a:cs typeface="Times New Roman"/>
              </a:rPr>
              <a:t>G</a:t>
            </a:r>
            <a:r>
              <a:rPr sz="2400" spc="-15" dirty="0">
                <a:latin typeface="Lucida Sans Unicode"/>
                <a:cs typeface="Lucida Sans Unicode"/>
              </a:rPr>
              <a:t>;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restart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from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stuck,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delete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from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baseline="-19097" dirty="0">
                <a:latin typeface="Times New Roman"/>
                <a:cs typeface="Times New Roman"/>
              </a:rPr>
              <a:t>G</a:t>
            </a:r>
            <a:r>
              <a:rPr sz="2400" i="1" spc="494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retreat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previous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node.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39492" y="8536961"/>
            <a:ext cx="374015" cy="374015"/>
            <a:chOff x="2439492" y="8536961"/>
            <a:chExt cx="374015" cy="374015"/>
          </a:xfrm>
        </p:grpSpPr>
        <p:sp>
          <p:nvSpPr>
            <p:cNvPr id="5" name="object 5"/>
            <p:cNvSpPr/>
            <p:nvPr/>
          </p:nvSpPr>
          <p:spPr>
            <a:xfrm>
              <a:off x="24458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45842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BABAB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488616" y="6780570"/>
            <a:ext cx="5106670" cy="2130425"/>
            <a:chOff x="4488616" y="6780570"/>
            <a:chExt cx="5106670" cy="2130425"/>
          </a:xfrm>
        </p:grpSpPr>
        <p:sp>
          <p:nvSpPr>
            <p:cNvPr id="8" name="object 8"/>
            <p:cNvSpPr/>
            <p:nvPr/>
          </p:nvSpPr>
          <p:spPr>
            <a:xfrm>
              <a:off x="4673599" y="7182083"/>
              <a:ext cx="2423795" cy="1546860"/>
            </a:xfrm>
            <a:custGeom>
              <a:avLst/>
              <a:gdLst/>
              <a:ahLst/>
              <a:cxnLst/>
              <a:rect l="l" t="t" r="r" b="b"/>
              <a:pathLst>
                <a:path w="2423795" h="1546859">
                  <a:moveTo>
                    <a:pt x="2423622" y="0"/>
                  </a:moveTo>
                  <a:lnTo>
                    <a:pt x="2407563" y="10247"/>
                  </a:lnTo>
                  <a:lnTo>
                    <a:pt x="0" y="1546473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00745" y="7124699"/>
              <a:ext cx="186690" cy="161290"/>
            </a:xfrm>
            <a:custGeom>
              <a:avLst/>
              <a:gdLst/>
              <a:ahLst/>
              <a:cxnLst/>
              <a:rect l="l" t="t" r="r" b="b"/>
              <a:pathLst>
                <a:path w="186690" h="161290">
                  <a:moveTo>
                    <a:pt x="186409" y="0"/>
                  </a:moveTo>
                  <a:lnTo>
                    <a:pt x="0" y="19513"/>
                  </a:lnTo>
                  <a:lnTo>
                    <a:pt x="80417" y="67630"/>
                  </a:lnTo>
                  <a:lnTo>
                    <a:pt x="90173" y="160835"/>
                  </a:lnTo>
                  <a:lnTo>
                    <a:pt x="18640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05193" y="6904014"/>
              <a:ext cx="1859280" cy="1597660"/>
            </a:xfrm>
            <a:custGeom>
              <a:avLst/>
              <a:gdLst/>
              <a:ahLst/>
              <a:cxnLst/>
              <a:rect l="l" t="t" r="r" b="b"/>
              <a:pathLst>
                <a:path w="1859279" h="1597659">
                  <a:moveTo>
                    <a:pt x="1858904" y="1597401"/>
                  </a:moveTo>
                  <a:lnTo>
                    <a:pt x="1844455" y="1584985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63234" y="8398112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259" y="0"/>
                  </a:moveTo>
                  <a:lnTo>
                    <a:pt x="86415" y="90887"/>
                  </a:lnTo>
                  <a:lnTo>
                    <a:pt x="0" y="127145"/>
                  </a:lnTo>
                  <a:lnTo>
                    <a:pt x="181773" y="172831"/>
                  </a:lnTo>
                  <a:lnTo>
                    <a:pt x="10925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78342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69"/>
                  </a:lnTo>
                  <a:lnTo>
                    <a:pt x="52872" y="308162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2"/>
                  </a:lnTo>
                  <a:lnTo>
                    <a:pt x="337537" y="269669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78343" y="678692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274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180517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7" y="361035"/>
                  </a:lnTo>
                  <a:lnTo>
                    <a:pt x="226310" y="355161"/>
                  </a:lnTo>
                  <a:lnTo>
                    <a:pt x="269669" y="337536"/>
                  </a:lnTo>
                  <a:lnTo>
                    <a:pt x="308162" y="308163"/>
                  </a:lnTo>
                  <a:lnTo>
                    <a:pt x="337536" y="269670"/>
                  </a:lnTo>
                  <a:lnTo>
                    <a:pt x="355161" y="226310"/>
                  </a:lnTo>
                  <a:lnTo>
                    <a:pt x="361035" y="180517"/>
                  </a:lnTo>
                  <a:lnTo>
                    <a:pt x="355161" y="134724"/>
                  </a:lnTo>
                  <a:lnTo>
                    <a:pt x="337536" y="91365"/>
                  </a:lnTo>
                  <a:lnTo>
                    <a:pt x="308162" y="52872"/>
                  </a:lnTo>
                  <a:lnTo>
                    <a:pt x="269669" y="23498"/>
                  </a:lnTo>
                  <a:lnTo>
                    <a:pt x="226310" y="5874"/>
                  </a:lnTo>
                  <a:lnTo>
                    <a:pt x="1805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274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308163" y="52872"/>
                  </a:moveTo>
                  <a:lnTo>
                    <a:pt x="337537" y="91365"/>
                  </a:lnTo>
                  <a:lnTo>
                    <a:pt x="355161" y="134724"/>
                  </a:lnTo>
                  <a:lnTo>
                    <a:pt x="361036" y="180517"/>
                  </a:lnTo>
                  <a:lnTo>
                    <a:pt x="355161" y="226310"/>
                  </a:lnTo>
                  <a:lnTo>
                    <a:pt x="337537" y="269670"/>
                  </a:lnTo>
                  <a:lnTo>
                    <a:pt x="308163" y="308163"/>
                  </a:lnTo>
                  <a:lnTo>
                    <a:pt x="269670" y="337536"/>
                  </a:lnTo>
                  <a:lnTo>
                    <a:pt x="226310" y="355161"/>
                  </a:lnTo>
                  <a:lnTo>
                    <a:pt x="180517" y="361035"/>
                  </a:lnTo>
                  <a:lnTo>
                    <a:pt x="134724" y="355161"/>
                  </a:lnTo>
                  <a:lnTo>
                    <a:pt x="91365" y="337536"/>
                  </a:lnTo>
                  <a:lnTo>
                    <a:pt x="52872" y="308163"/>
                  </a:lnTo>
                  <a:lnTo>
                    <a:pt x="23498" y="269670"/>
                  </a:lnTo>
                  <a:lnTo>
                    <a:pt x="5874" y="226310"/>
                  </a:lnTo>
                  <a:lnTo>
                    <a:pt x="0" y="180517"/>
                  </a:lnTo>
                  <a:lnTo>
                    <a:pt x="5874" y="134724"/>
                  </a:lnTo>
                  <a:lnTo>
                    <a:pt x="23498" y="91365"/>
                  </a:lnTo>
                  <a:lnTo>
                    <a:pt x="52872" y="52872"/>
                  </a:lnTo>
                  <a:lnTo>
                    <a:pt x="91365" y="23498"/>
                  </a:lnTo>
                  <a:lnTo>
                    <a:pt x="134724" y="5874"/>
                  </a:lnTo>
                  <a:lnTo>
                    <a:pt x="180517" y="0"/>
                  </a:lnTo>
                  <a:lnTo>
                    <a:pt x="226310" y="5874"/>
                  </a:lnTo>
                  <a:lnTo>
                    <a:pt x="269670" y="23498"/>
                  </a:lnTo>
                  <a:lnTo>
                    <a:pt x="308163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94965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180518" y="0"/>
                  </a:moveTo>
                  <a:lnTo>
                    <a:pt x="134724" y="5874"/>
                  </a:lnTo>
                  <a:lnTo>
                    <a:pt x="91365" y="23498"/>
                  </a:lnTo>
                  <a:lnTo>
                    <a:pt x="52872" y="52872"/>
                  </a:ln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4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1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1" y="23498"/>
                  </a:lnTo>
                  <a:lnTo>
                    <a:pt x="226311" y="5874"/>
                  </a:lnTo>
                  <a:lnTo>
                    <a:pt x="18051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94966" y="8543311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4" h="361315">
                  <a:moveTo>
                    <a:pt x="52872" y="52872"/>
                  </a:moveTo>
                  <a:lnTo>
                    <a:pt x="23498" y="91365"/>
                  </a:lnTo>
                  <a:lnTo>
                    <a:pt x="5874" y="134724"/>
                  </a:lnTo>
                  <a:lnTo>
                    <a:pt x="0" y="180517"/>
                  </a:lnTo>
                  <a:lnTo>
                    <a:pt x="5874" y="226310"/>
                  </a:lnTo>
                  <a:lnTo>
                    <a:pt x="23498" y="269670"/>
                  </a:lnTo>
                  <a:lnTo>
                    <a:pt x="52872" y="308163"/>
                  </a:lnTo>
                  <a:lnTo>
                    <a:pt x="91365" y="337536"/>
                  </a:lnTo>
                  <a:lnTo>
                    <a:pt x="134725" y="355161"/>
                  </a:lnTo>
                  <a:lnTo>
                    <a:pt x="180518" y="361035"/>
                  </a:lnTo>
                  <a:lnTo>
                    <a:pt x="226311" y="355161"/>
                  </a:lnTo>
                  <a:lnTo>
                    <a:pt x="269670" y="337536"/>
                  </a:lnTo>
                  <a:lnTo>
                    <a:pt x="308163" y="308163"/>
                  </a:lnTo>
                  <a:lnTo>
                    <a:pt x="337537" y="269670"/>
                  </a:lnTo>
                  <a:lnTo>
                    <a:pt x="355161" y="226310"/>
                  </a:lnTo>
                  <a:lnTo>
                    <a:pt x="361036" y="180517"/>
                  </a:lnTo>
                  <a:lnTo>
                    <a:pt x="355161" y="134724"/>
                  </a:lnTo>
                  <a:lnTo>
                    <a:pt x="337537" y="91365"/>
                  </a:lnTo>
                  <a:lnTo>
                    <a:pt x="308163" y="52872"/>
                  </a:lnTo>
                  <a:lnTo>
                    <a:pt x="269670" y="23498"/>
                  </a:lnTo>
                  <a:lnTo>
                    <a:pt x="226311" y="5874"/>
                  </a:lnTo>
                  <a:lnTo>
                    <a:pt x="180518" y="0"/>
                  </a:lnTo>
                  <a:lnTo>
                    <a:pt x="134725" y="5874"/>
                  </a:lnTo>
                  <a:lnTo>
                    <a:pt x="91365" y="23498"/>
                  </a:lnTo>
                  <a:lnTo>
                    <a:pt x="52872" y="52872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52500" y="6733579"/>
            <a:ext cx="155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end</a:t>
            </a:r>
            <a:r>
              <a:rPr sz="1800" b="1" spc="12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of</a:t>
            </a:r>
            <a:r>
              <a:rPr sz="1800" b="1" spc="12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spc="-20" dirty="0">
                <a:solidFill>
                  <a:srgbClr val="8D3124"/>
                </a:solidFill>
                <a:latin typeface="Tahoma"/>
                <a:cs typeface="Tahoma"/>
              </a:rPr>
              <a:t>phase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63586" y="8606811"/>
            <a:ext cx="895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69239" y="8619511"/>
            <a:ext cx="114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81600" y="9018984"/>
            <a:ext cx="148336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dirty="0">
                <a:latin typeface="Tahoma"/>
                <a:cs typeface="Tahoma"/>
              </a:rPr>
              <a:t>level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graph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L</a:t>
            </a:r>
            <a:r>
              <a:rPr sz="1575" b="1" spc="-37" baseline="-5291" dirty="0">
                <a:latin typeface="Tahoma"/>
                <a:cs typeface="Tahoma"/>
              </a:rPr>
              <a:t>G</a:t>
            </a:r>
            <a:endParaRPr sz="1575" baseline="-5291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70</a:t>
            </a:fld>
            <a:endParaRPr spc="-25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73990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Dinitz’</a:t>
            </a:r>
            <a:r>
              <a:rPr spc="80" dirty="0"/>
              <a:t> </a:t>
            </a:r>
            <a:r>
              <a:rPr spc="50" dirty="0"/>
              <a:t>algorithm</a:t>
            </a:r>
            <a:r>
              <a:rPr spc="80" dirty="0"/>
              <a:t> </a:t>
            </a:r>
            <a:r>
              <a:rPr dirty="0"/>
              <a:t>(as</a:t>
            </a:r>
            <a:r>
              <a:rPr spc="80" dirty="0"/>
              <a:t> </a:t>
            </a:r>
            <a:r>
              <a:rPr dirty="0"/>
              <a:t>refined</a:t>
            </a:r>
            <a:r>
              <a:rPr spc="80" dirty="0"/>
              <a:t> by </a:t>
            </a:r>
            <a:r>
              <a:rPr spc="-45" dirty="0"/>
              <a:t>Even</a:t>
            </a:r>
            <a:r>
              <a:rPr spc="80" dirty="0"/>
              <a:t> </a:t>
            </a:r>
            <a:r>
              <a:rPr spc="60" dirty="0"/>
              <a:t>and</a:t>
            </a:r>
            <a:r>
              <a:rPr spc="80" dirty="0"/>
              <a:t> </a:t>
            </a:r>
            <a:r>
              <a:rPr spc="50" dirty="0"/>
              <a:t>Itai)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2800" y="1600200"/>
            <a:ext cx="4000500" cy="2874645"/>
            <a:chOff x="812800" y="1600200"/>
            <a:chExt cx="4000500" cy="2874645"/>
          </a:xfrm>
        </p:grpSpPr>
        <p:sp>
          <p:nvSpPr>
            <p:cNvPr id="4" name="object 4"/>
            <p:cNvSpPr/>
            <p:nvPr/>
          </p:nvSpPr>
          <p:spPr>
            <a:xfrm>
              <a:off x="812800" y="1600200"/>
              <a:ext cx="4000500" cy="2874645"/>
            </a:xfrm>
            <a:custGeom>
              <a:avLst/>
              <a:gdLst/>
              <a:ahLst/>
              <a:cxnLst/>
              <a:rect l="l" t="t" r="r" b="b"/>
              <a:pathLst>
                <a:path w="4000500" h="2874645">
                  <a:moveTo>
                    <a:pt x="4000500" y="0"/>
                  </a:moveTo>
                  <a:lnTo>
                    <a:pt x="0" y="0"/>
                  </a:lnTo>
                  <a:lnTo>
                    <a:pt x="0" y="2874564"/>
                  </a:lnTo>
                  <a:lnTo>
                    <a:pt x="4000500" y="2874564"/>
                  </a:lnTo>
                  <a:lnTo>
                    <a:pt x="4000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04900" y="2423801"/>
              <a:ext cx="3244850" cy="0"/>
            </a:xfrm>
            <a:custGeom>
              <a:avLst/>
              <a:gdLst/>
              <a:ahLst/>
              <a:cxnLst/>
              <a:rect l="l" t="t" r="r" b="b"/>
              <a:pathLst>
                <a:path w="3244850">
                  <a:moveTo>
                    <a:pt x="0" y="0"/>
                  </a:moveTo>
                  <a:lnTo>
                    <a:pt x="324485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12800" y="1600200"/>
            <a:ext cx="4000500" cy="287464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Times New Roman"/>
              <a:cs typeface="Times New Roman"/>
            </a:endParaRPr>
          </a:p>
          <a:p>
            <a:pPr marL="292100">
              <a:lnSpc>
                <a:spcPct val="100000"/>
              </a:lnSpc>
            </a:pPr>
            <a:r>
              <a:rPr sz="2400" cap="small" dirty="0">
                <a:solidFill>
                  <a:srgbClr val="003F83"/>
                </a:solidFill>
                <a:latin typeface="Times New Roman"/>
                <a:cs typeface="Times New Roman"/>
              </a:rPr>
              <a:t>Initialize</a:t>
            </a:r>
            <a:r>
              <a:rPr sz="2400" cap="small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cap="small" dirty="0">
                <a:latin typeface="Times New Roman"/>
                <a:cs typeface="Times New Roman"/>
              </a:rPr>
              <a:t>,</a:t>
            </a:r>
            <a:r>
              <a:rPr sz="2400" cap="small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cap="small" spc="-5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1900">
              <a:latin typeface="Times New Roman"/>
              <a:cs typeface="Times New Roman"/>
            </a:endParaRPr>
          </a:p>
          <a:p>
            <a:pPr marL="292100">
              <a:lnSpc>
                <a:spcPct val="100000"/>
              </a:lnSpc>
            </a:pP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baseline="-6944" dirty="0">
                <a:latin typeface="Times New Roman"/>
                <a:cs typeface="Times New Roman"/>
              </a:rPr>
              <a:t>G</a:t>
            </a:r>
            <a:r>
              <a:rPr sz="2400" i="1" spc="150" baseline="-6944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level-</a:t>
            </a:r>
            <a:r>
              <a:rPr sz="2400" dirty="0">
                <a:latin typeface="Times New Roman"/>
                <a:cs typeface="Times New Roman"/>
              </a:rPr>
              <a:t>graph 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G</a:t>
            </a:r>
            <a:r>
              <a:rPr sz="2400" i="1" spc="-37" baseline="-6944" dirty="0">
                <a:latin typeface="Times New Roman"/>
                <a:cs typeface="Times New Roman"/>
              </a:rPr>
              <a:t>f</a:t>
            </a:r>
            <a:r>
              <a:rPr sz="2400" spc="-2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292100">
              <a:lnSpc>
                <a:spcPct val="100000"/>
              </a:lnSpc>
              <a:spcBef>
                <a:spcPts val="1335"/>
              </a:spcBef>
              <a:tabLst>
                <a:tab pos="701040" algn="l"/>
              </a:tabLst>
            </a:pPr>
            <a:r>
              <a:rPr sz="2400" i="1" spc="-50" dirty="0">
                <a:latin typeface="Times New Roman"/>
                <a:cs typeface="Times New Roman"/>
              </a:rPr>
              <a:t>P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Symbol"/>
                <a:cs typeface="Symbol"/>
              </a:rPr>
              <a:t></a:t>
            </a:r>
            <a:r>
              <a:rPr sz="2400" spc="-2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292100">
              <a:lnSpc>
                <a:spcPct val="100000"/>
              </a:lnSpc>
              <a:spcBef>
                <a:spcPts val="1340"/>
              </a:spcBef>
            </a:pPr>
            <a:r>
              <a:rPr sz="2400" cap="small" dirty="0">
                <a:solidFill>
                  <a:srgbClr val="003F83"/>
                </a:solidFill>
                <a:latin typeface="Times New Roman"/>
                <a:cs typeface="Times New Roman"/>
              </a:rPr>
              <a:t>Goto</a:t>
            </a:r>
            <a:r>
              <a:rPr sz="2400" cap="small" spc="6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2400" cap="small" spc="-10" dirty="0">
                <a:solidFill>
                  <a:srgbClr val="003F83"/>
                </a:solidFill>
                <a:latin typeface="Times New Roman"/>
                <a:cs typeface="Times New Roman"/>
              </a:rPr>
              <a:t>Advance</a:t>
            </a:r>
            <a:r>
              <a:rPr sz="2400" cap="small" spc="-10" dirty="0">
                <a:latin typeface="Times New Roman"/>
                <a:cs typeface="Times New Roman"/>
              </a:rPr>
              <a:t>(</a:t>
            </a:r>
            <a:r>
              <a:rPr sz="2400" i="1" spc="-10" dirty="0">
                <a:latin typeface="Times New Roman"/>
                <a:cs typeface="Times New Roman"/>
              </a:rPr>
              <a:t>s</a:t>
            </a:r>
            <a:r>
              <a:rPr sz="2400" cap="small" spc="-10" dirty="0">
                <a:latin typeface="Times New Roman"/>
                <a:cs typeface="Times New Roman"/>
              </a:rPr>
              <a:t>).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04900" y="4180767"/>
            <a:ext cx="3244850" cy="0"/>
          </a:xfrm>
          <a:custGeom>
            <a:avLst/>
            <a:gdLst/>
            <a:ahLst/>
            <a:cxnLst/>
            <a:rect l="l" t="t" r="r" b="b"/>
            <a:pathLst>
              <a:path w="3244850">
                <a:moveTo>
                  <a:pt x="0" y="0"/>
                </a:moveTo>
                <a:lnTo>
                  <a:pt x="32448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7226300" y="1600199"/>
            <a:ext cx="5092700" cy="7256145"/>
            <a:chOff x="7226300" y="1600199"/>
            <a:chExt cx="5092700" cy="7256145"/>
          </a:xfrm>
        </p:grpSpPr>
        <p:sp>
          <p:nvSpPr>
            <p:cNvPr id="9" name="object 9"/>
            <p:cNvSpPr/>
            <p:nvPr/>
          </p:nvSpPr>
          <p:spPr>
            <a:xfrm>
              <a:off x="7226300" y="1600199"/>
              <a:ext cx="5092700" cy="7256145"/>
            </a:xfrm>
            <a:custGeom>
              <a:avLst/>
              <a:gdLst/>
              <a:ahLst/>
              <a:cxnLst/>
              <a:rect l="l" t="t" r="r" b="b"/>
              <a:pathLst>
                <a:path w="5092700" h="7256145">
                  <a:moveTo>
                    <a:pt x="5092700" y="0"/>
                  </a:moveTo>
                  <a:lnTo>
                    <a:pt x="0" y="0"/>
                  </a:lnTo>
                  <a:lnTo>
                    <a:pt x="0" y="7256066"/>
                  </a:lnTo>
                  <a:lnTo>
                    <a:pt x="5092700" y="7256066"/>
                  </a:lnTo>
                  <a:lnTo>
                    <a:pt x="5092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18400" y="2423801"/>
              <a:ext cx="4419600" cy="0"/>
            </a:xfrm>
            <a:custGeom>
              <a:avLst/>
              <a:gdLst/>
              <a:ahLst/>
              <a:cxnLst/>
              <a:rect l="l" t="t" r="r" b="b"/>
              <a:pathLst>
                <a:path w="4419600">
                  <a:moveTo>
                    <a:pt x="0" y="0"/>
                  </a:moveTo>
                  <a:lnTo>
                    <a:pt x="441960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226300" y="1600199"/>
            <a:ext cx="5092700" cy="72561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92100" marR="3249930">
              <a:lnSpc>
                <a:spcPts val="5400"/>
              </a:lnSpc>
              <a:spcBef>
                <a:spcPts val="280"/>
              </a:spcBef>
              <a:tabLst>
                <a:tab pos="681355" algn="l"/>
              </a:tabLst>
            </a:pPr>
            <a:r>
              <a:rPr sz="2400" spc="-30" dirty="0">
                <a:solidFill>
                  <a:srgbClr val="003F83"/>
                </a:solidFill>
                <a:latin typeface="Times New Roman"/>
                <a:cs typeface="Times New Roman"/>
              </a:rPr>
              <a:t>A</a:t>
            </a:r>
            <a:r>
              <a:rPr sz="1900" spc="-30" dirty="0">
                <a:solidFill>
                  <a:srgbClr val="003F83"/>
                </a:solidFill>
                <a:latin typeface="Times New Roman"/>
                <a:cs typeface="Times New Roman"/>
              </a:rPr>
              <a:t>DVANCE</a:t>
            </a:r>
            <a:r>
              <a:rPr sz="2400" spc="-30" dirty="0">
                <a:latin typeface="Times New Roman"/>
                <a:cs typeface="Times New Roman"/>
              </a:rPr>
              <a:t>(</a:t>
            </a:r>
            <a:r>
              <a:rPr sz="2400" i="1" spc="-30" dirty="0">
                <a:latin typeface="Times New Roman"/>
                <a:cs typeface="Times New Roman"/>
              </a:rPr>
              <a:t>v</a:t>
            </a:r>
            <a:r>
              <a:rPr sz="2400" spc="-30" dirty="0">
                <a:latin typeface="Times New Roman"/>
                <a:cs typeface="Times New Roman"/>
              </a:rPr>
              <a:t>) </a:t>
            </a:r>
            <a:r>
              <a:rPr sz="2400" spc="-25" dirty="0">
                <a:solidFill>
                  <a:srgbClr val="003F83"/>
                </a:solidFill>
                <a:latin typeface="Times New Roman"/>
                <a:cs typeface="Times New Roman"/>
              </a:rPr>
              <a:t>I</a:t>
            </a:r>
            <a:r>
              <a:rPr sz="1900" spc="-25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sz="1900" dirty="0">
                <a:solidFill>
                  <a:srgbClr val="003F83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t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635000">
              <a:lnSpc>
                <a:spcPct val="100000"/>
              </a:lnSpc>
              <a:spcBef>
                <a:spcPts val="620"/>
              </a:spcBef>
            </a:pPr>
            <a:r>
              <a:rPr sz="2400" cap="small" spc="-10" dirty="0">
                <a:solidFill>
                  <a:srgbClr val="003F83"/>
                </a:solidFill>
                <a:latin typeface="Times New Roman"/>
                <a:cs typeface="Times New Roman"/>
              </a:rPr>
              <a:t>Augment</a:t>
            </a:r>
            <a:r>
              <a:rPr sz="2400" cap="small" spc="-10" dirty="0">
                <a:latin typeface="Times New Roman"/>
                <a:cs typeface="Times New Roman"/>
              </a:rPr>
              <a:t>(</a:t>
            </a:r>
            <a:r>
              <a:rPr sz="2400" i="1" spc="-10" dirty="0">
                <a:latin typeface="Times New Roman"/>
                <a:cs typeface="Times New Roman"/>
              </a:rPr>
              <a:t>P</a:t>
            </a:r>
            <a:r>
              <a:rPr sz="2400" cap="small" spc="-10" dirty="0">
                <a:latin typeface="Times New Roman"/>
                <a:cs typeface="Times New Roman"/>
              </a:rPr>
              <a:t>).</a:t>
            </a:r>
            <a:endParaRPr sz="2400">
              <a:latin typeface="Times New Roman"/>
              <a:cs typeface="Times New Roman"/>
            </a:endParaRPr>
          </a:p>
          <a:p>
            <a:pPr marL="635000" marR="349885">
              <a:lnSpc>
                <a:spcPts val="4100"/>
              </a:lnSpc>
              <a:spcBef>
                <a:spcPts val="340"/>
              </a:spcBef>
              <a:tabLst>
                <a:tab pos="1043940" algn="l"/>
              </a:tabLst>
            </a:pPr>
            <a:r>
              <a:rPr sz="2400" dirty="0">
                <a:latin typeface="Times New Roman"/>
                <a:cs typeface="Times New Roman"/>
              </a:rPr>
              <a:t>Remove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saturated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L</a:t>
            </a:r>
            <a:r>
              <a:rPr sz="2400" i="1" spc="-37" baseline="-6944" dirty="0">
                <a:latin typeface="Times New Roman"/>
                <a:cs typeface="Times New Roman"/>
              </a:rPr>
              <a:t>G</a:t>
            </a:r>
            <a:r>
              <a:rPr sz="2400" spc="-25" dirty="0">
                <a:latin typeface="Times New Roman"/>
                <a:cs typeface="Times New Roman"/>
              </a:rPr>
              <a:t>. </a:t>
            </a:r>
            <a:r>
              <a:rPr sz="2400" i="1" spc="-50" dirty="0">
                <a:latin typeface="Times New Roman"/>
                <a:cs typeface="Times New Roman"/>
              </a:rPr>
              <a:t>P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Symbol"/>
                <a:cs typeface="Symbol"/>
              </a:rPr>
              <a:t>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Symbol"/>
                <a:cs typeface="Symbol"/>
              </a:rPr>
              <a:t></a:t>
            </a:r>
            <a:r>
              <a:rPr sz="2400" spc="-2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635000">
              <a:lnSpc>
                <a:spcPct val="100000"/>
              </a:lnSpc>
              <a:spcBef>
                <a:spcPts val="994"/>
              </a:spcBef>
            </a:pPr>
            <a:r>
              <a:rPr sz="2400" cap="small" dirty="0">
                <a:solidFill>
                  <a:srgbClr val="003F83"/>
                </a:solidFill>
                <a:latin typeface="Times New Roman"/>
                <a:cs typeface="Times New Roman"/>
              </a:rPr>
              <a:t>Goto</a:t>
            </a:r>
            <a:r>
              <a:rPr sz="2400" cap="small" spc="6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2400" cap="small" spc="-10" dirty="0">
                <a:solidFill>
                  <a:srgbClr val="003F83"/>
                </a:solidFill>
                <a:latin typeface="Times New Roman"/>
                <a:cs typeface="Times New Roman"/>
              </a:rPr>
              <a:t>Advance</a:t>
            </a:r>
            <a:r>
              <a:rPr sz="2400" cap="small" spc="-10" dirty="0">
                <a:latin typeface="Times New Roman"/>
                <a:cs typeface="Times New Roman"/>
              </a:rPr>
              <a:t>(</a:t>
            </a:r>
            <a:r>
              <a:rPr sz="2400" i="1" spc="-10" dirty="0">
                <a:latin typeface="Times New Roman"/>
                <a:cs typeface="Times New Roman"/>
              </a:rPr>
              <a:t>s</a:t>
            </a:r>
            <a:r>
              <a:rPr sz="2400" cap="small" spc="-10" dirty="0">
                <a:latin typeface="Times New Roman"/>
                <a:cs typeface="Times New Roman"/>
              </a:rPr>
              <a:t>).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900">
              <a:latin typeface="Times New Roman"/>
              <a:cs typeface="Times New Roman"/>
            </a:endParaRPr>
          </a:p>
          <a:p>
            <a:pPr marL="635000" marR="713105" indent="-342900">
              <a:lnSpc>
                <a:spcPct val="146400"/>
              </a:lnSpc>
              <a:tabLst>
                <a:tab pos="681355" algn="l"/>
              </a:tabLst>
            </a:pPr>
            <a:r>
              <a:rPr sz="2400" spc="-25" dirty="0">
                <a:solidFill>
                  <a:srgbClr val="003F83"/>
                </a:solidFill>
                <a:latin typeface="Times New Roman"/>
                <a:cs typeface="Times New Roman"/>
              </a:rPr>
              <a:t>I</a:t>
            </a:r>
            <a:r>
              <a:rPr sz="1900" spc="-25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sz="1900" dirty="0">
                <a:solidFill>
                  <a:srgbClr val="003F83"/>
                </a:solidFill>
                <a:latin typeface="Times New Roman"/>
                <a:cs typeface="Times New Roman"/>
              </a:rPr>
              <a:t>		</a:t>
            </a:r>
            <a:r>
              <a:rPr sz="2400" dirty="0">
                <a:latin typeface="Times New Roman"/>
                <a:cs typeface="Times New Roman"/>
              </a:rPr>
              <a:t>(there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exists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L</a:t>
            </a:r>
            <a:r>
              <a:rPr sz="2400" i="1" spc="-37" baseline="-6944" dirty="0">
                <a:latin typeface="Times New Roman"/>
                <a:cs typeface="Times New Roman"/>
              </a:rPr>
              <a:t>G</a:t>
            </a:r>
            <a:r>
              <a:rPr sz="2400" spc="-25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Times New Roman"/>
                <a:cs typeface="Times New Roman"/>
              </a:rPr>
              <a:t>Add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P</a:t>
            </a:r>
            <a:r>
              <a:rPr sz="2400" spc="-2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635000">
              <a:lnSpc>
                <a:spcPct val="100000"/>
              </a:lnSpc>
              <a:spcBef>
                <a:spcPts val="1220"/>
              </a:spcBef>
            </a:pPr>
            <a:r>
              <a:rPr sz="2400" cap="small" dirty="0">
                <a:solidFill>
                  <a:srgbClr val="003F83"/>
                </a:solidFill>
                <a:latin typeface="Times New Roman"/>
                <a:cs typeface="Times New Roman"/>
              </a:rPr>
              <a:t>Goto</a:t>
            </a:r>
            <a:r>
              <a:rPr sz="2400" cap="small" spc="6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2400" cap="small" spc="-10" dirty="0">
                <a:solidFill>
                  <a:srgbClr val="003F83"/>
                </a:solidFill>
                <a:latin typeface="Times New Roman"/>
                <a:cs typeface="Times New Roman"/>
              </a:rPr>
              <a:t>Advance</a:t>
            </a:r>
            <a:r>
              <a:rPr sz="2400" cap="small" spc="-10" dirty="0">
                <a:latin typeface="Times New Roman"/>
                <a:cs typeface="Times New Roman"/>
              </a:rPr>
              <a:t>(</a:t>
            </a:r>
            <a:r>
              <a:rPr sz="2400" i="1" spc="-10" dirty="0">
                <a:latin typeface="Times New Roman"/>
                <a:cs typeface="Times New Roman"/>
              </a:rPr>
              <a:t>w</a:t>
            </a:r>
            <a:r>
              <a:rPr sz="2400" cap="small" spc="-10" dirty="0">
                <a:latin typeface="Times New Roman"/>
                <a:cs typeface="Times New Roman"/>
              </a:rPr>
              <a:t>).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35"/>
              </a:spcBef>
            </a:pPr>
            <a:endParaRPr sz="1900">
              <a:latin typeface="Times New Roman"/>
              <a:cs typeface="Times New Roman"/>
            </a:endParaRPr>
          </a:p>
          <a:p>
            <a:pPr marL="292100">
              <a:lnSpc>
                <a:spcPct val="100000"/>
              </a:lnSpc>
            </a:pPr>
            <a:r>
              <a:rPr sz="2400" cap="small" spc="-20" dirty="0">
                <a:solidFill>
                  <a:srgbClr val="003F83"/>
                </a:solidFill>
                <a:latin typeface="Times New Roman"/>
                <a:cs typeface="Times New Roman"/>
              </a:rPr>
              <a:t>Else</a:t>
            </a:r>
            <a:endParaRPr sz="2400">
              <a:latin typeface="Times New Roman"/>
              <a:cs typeface="Times New Roman"/>
            </a:endParaRPr>
          </a:p>
          <a:p>
            <a:pPr marL="635000">
              <a:lnSpc>
                <a:spcPct val="100000"/>
              </a:lnSpc>
              <a:spcBef>
                <a:spcPts val="1220"/>
              </a:spcBef>
            </a:pPr>
            <a:r>
              <a:rPr sz="2400" cap="small" dirty="0">
                <a:solidFill>
                  <a:srgbClr val="003F83"/>
                </a:solidFill>
                <a:latin typeface="Times New Roman"/>
                <a:cs typeface="Times New Roman"/>
              </a:rPr>
              <a:t>Goto</a:t>
            </a:r>
            <a:r>
              <a:rPr sz="2400" cap="small" spc="6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2400" cap="small" spc="-10" dirty="0">
                <a:solidFill>
                  <a:srgbClr val="003F83"/>
                </a:solidFill>
                <a:latin typeface="Times New Roman"/>
                <a:cs typeface="Times New Roman"/>
              </a:rPr>
              <a:t>Retreat</a:t>
            </a:r>
            <a:r>
              <a:rPr sz="2400" cap="small" spc="-10" dirty="0">
                <a:latin typeface="Times New Roman"/>
                <a:cs typeface="Times New Roman"/>
              </a:rPr>
              <a:t>(</a:t>
            </a:r>
            <a:r>
              <a:rPr sz="2400" i="1" spc="-10" dirty="0">
                <a:latin typeface="Times New Roman"/>
                <a:cs typeface="Times New Roman"/>
              </a:rPr>
              <a:t>v</a:t>
            </a:r>
            <a:r>
              <a:rPr sz="2400" cap="small" spc="-10" dirty="0">
                <a:latin typeface="Times New Roman"/>
                <a:cs typeface="Times New Roman"/>
              </a:rPr>
              <a:t>).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18400" y="8562267"/>
            <a:ext cx="4419600" cy="0"/>
          </a:xfrm>
          <a:custGeom>
            <a:avLst/>
            <a:gdLst/>
            <a:ahLst/>
            <a:cxnLst/>
            <a:rect l="l" t="t" r="r" b="b"/>
            <a:pathLst>
              <a:path w="4419600">
                <a:moveTo>
                  <a:pt x="0" y="0"/>
                </a:moveTo>
                <a:lnTo>
                  <a:pt x="44196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812800" y="4737100"/>
            <a:ext cx="6045200" cy="4406900"/>
            <a:chOff x="812800" y="4737100"/>
            <a:chExt cx="6045200" cy="4406900"/>
          </a:xfrm>
        </p:grpSpPr>
        <p:sp>
          <p:nvSpPr>
            <p:cNvPr id="14" name="object 14"/>
            <p:cNvSpPr/>
            <p:nvPr/>
          </p:nvSpPr>
          <p:spPr>
            <a:xfrm>
              <a:off x="812800" y="4737100"/>
              <a:ext cx="6045200" cy="4406900"/>
            </a:xfrm>
            <a:custGeom>
              <a:avLst/>
              <a:gdLst/>
              <a:ahLst/>
              <a:cxnLst/>
              <a:rect l="l" t="t" r="r" b="b"/>
              <a:pathLst>
                <a:path w="6045200" h="4406900">
                  <a:moveTo>
                    <a:pt x="6045200" y="0"/>
                  </a:moveTo>
                  <a:lnTo>
                    <a:pt x="0" y="0"/>
                  </a:lnTo>
                  <a:lnTo>
                    <a:pt x="0" y="4406900"/>
                  </a:lnTo>
                  <a:lnTo>
                    <a:pt x="6045200" y="4406900"/>
                  </a:lnTo>
                  <a:lnTo>
                    <a:pt x="6045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04900" y="5560701"/>
              <a:ext cx="5378450" cy="0"/>
            </a:xfrm>
            <a:custGeom>
              <a:avLst/>
              <a:gdLst/>
              <a:ahLst/>
              <a:cxnLst/>
              <a:rect l="l" t="t" r="r" b="b"/>
              <a:pathLst>
                <a:path w="5378450">
                  <a:moveTo>
                    <a:pt x="0" y="0"/>
                  </a:moveTo>
                  <a:lnTo>
                    <a:pt x="537845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12800" y="4737100"/>
            <a:ext cx="6045200" cy="44069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92100" marR="4295775">
              <a:lnSpc>
                <a:spcPts val="5400"/>
              </a:lnSpc>
              <a:spcBef>
                <a:spcPts val="280"/>
              </a:spcBef>
              <a:tabLst>
                <a:tab pos="681355" algn="l"/>
              </a:tabLst>
            </a:pPr>
            <a:r>
              <a:rPr sz="2400" spc="-25" dirty="0">
                <a:solidFill>
                  <a:srgbClr val="003F83"/>
                </a:solidFill>
                <a:latin typeface="Times New Roman"/>
                <a:cs typeface="Times New Roman"/>
              </a:rPr>
              <a:t>R</a:t>
            </a:r>
            <a:r>
              <a:rPr sz="1900" spc="-25" dirty="0">
                <a:solidFill>
                  <a:srgbClr val="003F83"/>
                </a:solidFill>
                <a:latin typeface="Times New Roman"/>
                <a:cs typeface="Times New Roman"/>
              </a:rPr>
              <a:t>ETREAT</a:t>
            </a:r>
            <a:r>
              <a:rPr sz="2400" spc="-25" dirty="0">
                <a:latin typeface="Times New Roman"/>
                <a:cs typeface="Times New Roman"/>
              </a:rPr>
              <a:t>(</a:t>
            </a:r>
            <a:r>
              <a:rPr sz="2400" i="1" spc="-25" dirty="0">
                <a:latin typeface="Times New Roman"/>
                <a:cs typeface="Times New Roman"/>
              </a:rPr>
              <a:t>v</a:t>
            </a:r>
            <a:r>
              <a:rPr sz="2400" spc="-25" dirty="0">
                <a:latin typeface="Times New Roman"/>
                <a:cs typeface="Times New Roman"/>
              </a:rPr>
              <a:t>) </a:t>
            </a:r>
            <a:r>
              <a:rPr sz="2400" spc="-25" dirty="0">
                <a:solidFill>
                  <a:srgbClr val="003F83"/>
                </a:solidFill>
                <a:latin typeface="Times New Roman"/>
                <a:cs typeface="Times New Roman"/>
              </a:rPr>
              <a:t>I</a:t>
            </a:r>
            <a:r>
              <a:rPr sz="1900" spc="-25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sz="1900" dirty="0">
                <a:solidFill>
                  <a:srgbClr val="003F83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635000">
              <a:lnSpc>
                <a:spcPct val="100000"/>
              </a:lnSpc>
              <a:spcBef>
                <a:spcPts val="620"/>
              </a:spcBef>
            </a:pPr>
            <a:r>
              <a:rPr sz="2400" cap="small" spc="-10" dirty="0">
                <a:solidFill>
                  <a:srgbClr val="003F83"/>
                </a:solidFill>
                <a:latin typeface="Times New Roman"/>
                <a:cs typeface="Times New Roman"/>
              </a:rPr>
              <a:t>Stop</a:t>
            </a:r>
            <a:r>
              <a:rPr sz="2400" cap="small" spc="-1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292100">
              <a:lnSpc>
                <a:spcPct val="100000"/>
              </a:lnSpc>
              <a:spcBef>
                <a:spcPts val="1220"/>
              </a:spcBef>
            </a:pPr>
            <a:r>
              <a:rPr sz="2400" cap="small" spc="-20" dirty="0">
                <a:solidFill>
                  <a:srgbClr val="003F83"/>
                </a:solidFill>
                <a:latin typeface="Times New Roman"/>
                <a:cs typeface="Times New Roman"/>
              </a:rPr>
              <a:t>Else</a:t>
            </a:r>
            <a:endParaRPr sz="2400">
              <a:latin typeface="Times New Roman"/>
              <a:cs typeface="Times New Roman"/>
            </a:endParaRPr>
          </a:p>
          <a:p>
            <a:pPr marL="635000" marR="329565">
              <a:lnSpc>
                <a:spcPts val="4100"/>
              </a:lnSpc>
              <a:spcBef>
                <a:spcPts val="340"/>
              </a:spcBef>
            </a:pPr>
            <a:r>
              <a:rPr sz="2400" dirty="0">
                <a:latin typeface="Times New Roman"/>
                <a:cs typeface="Times New Roman"/>
              </a:rPr>
              <a:t>Delete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incident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edges)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L</a:t>
            </a:r>
            <a:r>
              <a:rPr sz="2400" i="1" spc="-37" baseline="-6944" dirty="0">
                <a:latin typeface="Times New Roman"/>
                <a:cs typeface="Times New Roman"/>
              </a:rPr>
              <a:t>G</a:t>
            </a:r>
            <a:r>
              <a:rPr sz="2400" spc="-25" dirty="0">
                <a:latin typeface="Times New Roman"/>
                <a:cs typeface="Times New Roman"/>
              </a:rPr>
              <a:t>. </a:t>
            </a:r>
            <a:r>
              <a:rPr sz="2400" dirty="0">
                <a:latin typeface="Times New Roman"/>
                <a:cs typeface="Times New Roman"/>
              </a:rPr>
              <a:t>Remove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last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edge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P</a:t>
            </a:r>
            <a:r>
              <a:rPr sz="2400" spc="-2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635000">
              <a:lnSpc>
                <a:spcPct val="100000"/>
              </a:lnSpc>
              <a:spcBef>
                <a:spcPts val="880"/>
              </a:spcBef>
            </a:pPr>
            <a:r>
              <a:rPr sz="2400" cap="small" dirty="0">
                <a:solidFill>
                  <a:srgbClr val="003F83"/>
                </a:solidFill>
                <a:latin typeface="Times New Roman"/>
                <a:cs typeface="Times New Roman"/>
              </a:rPr>
              <a:t>Goto</a:t>
            </a:r>
            <a:r>
              <a:rPr sz="2400" cap="small" spc="6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2400" cap="small" spc="-10" dirty="0">
                <a:solidFill>
                  <a:srgbClr val="003F83"/>
                </a:solidFill>
                <a:latin typeface="Times New Roman"/>
                <a:cs typeface="Times New Roman"/>
              </a:rPr>
              <a:t>Advance</a:t>
            </a:r>
            <a:r>
              <a:rPr sz="2400" cap="small" spc="-10" dirty="0">
                <a:latin typeface="Times New Roman"/>
                <a:cs typeface="Times New Roman"/>
              </a:rPr>
              <a:t>(</a:t>
            </a:r>
            <a:r>
              <a:rPr sz="2400" i="1" spc="-10" dirty="0">
                <a:latin typeface="Times New Roman"/>
                <a:cs typeface="Times New Roman"/>
              </a:rPr>
              <a:t>u</a:t>
            </a:r>
            <a:r>
              <a:rPr sz="2400" cap="small" spc="-10" dirty="0">
                <a:latin typeface="Times New Roman"/>
                <a:cs typeface="Times New Roman"/>
              </a:rPr>
              <a:t>)</a:t>
            </a:r>
            <a:r>
              <a:rPr sz="2400" i="1" spc="-1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04900" y="8850001"/>
            <a:ext cx="5378450" cy="0"/>
          </a:xfrm>
          <a:custGeom>
            <a:avLst/>
            <a:gdLst/>
            <a:ahLst/>
            <a:cxnLst/>
            <a:rect l="l" t="t" r="r" b="b"/>
            <a:pathLst>
              <a:path w="5378450">
                <a:moveTo>
                  <a:pt x="0" y="0"/>
                </a:moveTo>
                <a:lnTo>
                  <a:pt x="53784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71</a:t>
            </a:fld>
            <a:endParaRPr spc="-25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500" y="99049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663163" y="232962"/>
            <a:ext cx="490220" cy="579755"/>
            <a:chOff x="11663163" y="232962"/>
            <a:chExt cx="490220" cy="579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362" y="469167"/>
              <a:ext cx="97795" cy="98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163" y="232962"/>
              <a:ext cx="489949" cy="57958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8802" y="354235"/>
            <a:ext cx="3558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3490" algn="l"/>
              </a:tabLst>
            </a:pPr>
            <a:r>
              <a:rPr spc="90" dirty="0"/>
              <a:t>Network</a:t>
            </a:r>
            <a:r>
              <a:rPr spc="114" dirty="0"/>
              <a:t> </a:t>
            </a:r>
            <a:r>
              <a:rPr spc="55" dirty="0"/>
              <a:t>flow:</a:t>
            </a:r>
            <a:r>
              <a:rPr dirty="0"/>
              <a:t>	</a:t>
            </a:r>
            <a:r>
              <a:rPr spc="65" dirty="0"/>
              <a:t>quiz</a:t>
            </a:r>
            <a:r>
              <a:rPr spc="85" dirty="0"/>
              <a:t> </a:t>
            </a:r>
            <a:r>
              <a:rPr spc="105" dirty="0"/>
              <a:t>6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20702" y="1348740"/>
            <a:ext cx="7343775" cy="352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ahoma"/>
                <a:cs typeface="Tahoma"/>
              </a:rPr>
              <a:t>How</a:t>
            </a:r>
            <a:r>
              <a:rPr sz="2400" b="1" spc="12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to</a:t>
            </a:r>
            <a:r>
              <a:rPr sz="2400" b="1" spc="12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compute</a:t>
            </a:r>
            <a:r>
              <a:rPr sz="2400" b="1" spc="12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the</a:t>
            </a:r>
            <a:r>
              <a:rPr sz="2400" b="1" spc="12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level</a:t>
            </a:r>
            <a:r>
              <a:rPr sz="2400" b="1" spc="12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graph</a:t>
            </a:r>
            <a:r>
              <a:rPr sz="2400" b="1" spc="12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L</a:t>
            </a:r>
            <a:r>
              <a:rPr sz="2400" b="1" baseline="-5208" dirty="0">
                <a:latin typeface="Tahoma"/>
                <a:cs typeface="Tahoma"/>
              </a:rPr>
              <a:t>G</a:t>
            </a:r>
            <a:r>
              <a:rPr sz="2400" b="1" spc="555" baseline="-5208" dirty="0">
                <a:latin typeface="Tahoma"/>
                <a:cs typeface="Tahoma"/>
              </a:rPr>
              <a:t> </a:t>
            </a:r>
            <a:r>
              <a:rPr sz="2400" b="1" spc="-10" dirty="0">
                <a:latin typeface="Tahoma"/>
                <a:cs typeface="Tahoma"/>
              </a:rPr>
              <a:t>efficiently?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2400">
              <a:latin typeface="Tahoma"/>
              <a:cs typeface="Tahoma"/>
            </a:endParaRPr>
          </a:p>
          <a:p>
            <a:pPr marL="1163320" indent="-752475">
              <a:lnSpc>
                <a:spcPct val="100000"/>
              </a:lnSpc>
              <a:buClr>
                <a:srgbClr val="005493"/>
              </a:buClr>
              <a:buFont typeface="Arial"/>
              <a:buAutoNum type="alphaUcPeriod"/>
              <a:tabLst>
                <a:tab pos="1163320" algn="l"/>
              </a:tabLst>
            </a:pPr>
            <a:r>
              <a:rPr sz="2400" spc="-80" dirty="0">
                <a:latin typeface="Lucida Sans Unicode"/>
                <a:cs typeface="Lucida Sans Unicode"/>
              </a:rPr>
              <a:t>Depth-</a:t>
            </a:r>
            <a:r>
              <a:rPr sz="2400" spc="-20" dirty="0">
                <a:latin typeface="Lucida Sans Unicode"/>
                <a:cs typeface="Lucida Sans Unicode"/>
              </a:rPr>
              <a:t>first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search.</a:t>
            </a:r>
            <a:endParaRPr sz="2400">
              <a:latin typeface="Lucida Sans Unicode"/>
              <a:cs typeface="Lucida Sans Unicode"/>
            </a:endParaRPr>
          </a:p>
          <a:p>
            <a:pPr marL="1163320" indent="-75247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Arial"/>
              <a:buAutoNum type="alphaUcPeriod"/>
              <a:tabLst>
                <a:tab pos="1163320" algn="l"/>
              </a:tabLst>
            </a:pPr>
            <a:r>
              <a:rPr sz="2400" spc="-70" dirty="0">
                <a:latin typeface="Lucida Sans Unicode"/>
                <a:cs typeface="Lucida Sans Unicode"/>
              </a:rPr>
              <a:t>Breadth-</a:t>
            </a:r>
            <a:r>
              <a:rPr sz="2400" spc="-20" dirty="0">
                <a:latin typeface="Lucida Sans Unicode"/>
                <a:cs typeface="Lucida Sans Unicode"/>
              </a:rPr>
              <a:t>first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search.</a:t>
            </a:r>
            <a:endParaRPr sz="2400">
              <a:latin typeface="Lucida Sans Unicode"/>
              <a:cs typeface="Lucida Sans Unicode"/>
            </a:endParaRPr>
          </a:p>
          <a:p>
            <a:pPr marL="1163320" indent="-75247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Arial"/>
              <a:buAutoNum type="alphaUcPeriod"/>
              <a:tabLst>
                <a:tab pos="1163320" algn="l"/>
              </a:tabLst>
            </a:pPr>
            <a:r>
              <a:rPr sz="2400" dirty="0">
                <a:latin typeface="Lucida Sans Unicode"/>
                <a:cs typeface="Lucida Sans Unicode"/>
              </a:rPr>
              <a:t>Both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B.</a:t>
            </a:r>
            <a:endParaRPr sz="2400">
              <a:latin typeface="Lucida Sans Unicode"/>
              <a:cs typeface="Lucida Sans Unicode"/>
            </a:endParaRPr>
          </a:p>
          <a:p>
            <a:pPr marL="1155065" indent="-74422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Arial"/>
              <a:buAutoNum type="alphaUcPeriod"/>
              <a:tabLst>
                <a:tab pos="1155065" algn="l"/>
              </a:tabLst>
            </a:pPr>
            <a:r>
              <a:rPr sz="2400" dirty="0">
                <a:latin typeface="Lucida Sans Unicode"/>
                <a:cs typeface="Lucida Sans Unicode"/>
              </a:rPr>
              <a:t>Neither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B.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16000" y="3035300"/>
            <a:ext cx="685800" cy="685800"/>
            <a:chOff x="1016000" y="3035300"/>
            <a:chExt cx="685800" cy="685800"/>
          </a:xfrm>
        </p:grpSpPr>
        <p:sp>
          <p:nvSpPr>
            <p:cNvPr id="10" name="object 10"/>
            <p:cNvSpPr/>
            <p:nvPr/>
          </p:nvSpPr>
          <p:spPr>
            <a:xfrm>
              <a:off x="1054100" y="30734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508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4100" y="30734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76200">
              <a:solidFill>
                <a:srgbClr val="FBE8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375019" y="8493753"/>
            <a:ext cx="514350" cy="514350"/>
            <a:chOff x="4375019" y="8493753"/>
            <a:chExt cx="514350" cy="514350"/>
          </a:xfrm>
        </p:grpSpPr>
        <p:sp>
          <p:nvSpPr>
            <p:cNvPr id="13" name="object 13"/>
            <p:cNvSpPr/>
            <p:nvPr/>
          </p:nvSpPr>
          <p:spPr>
            <a:xfrm>
              <a:off x="4381369" y="8500104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72176" y="0"/>
                  </a:moveTo>
                  <a:lnTo>
                    <a:pt x="229284" y="0"/>
                  </a:lnTo>
                  <a:lnTo>
                    <a:pt x="186895" y="7279"/>
                  </a:lnTo>
                  <a:lnTo>
                    <a:pt x="146013" y="21838"/>
                  </a:lnTo>
                  <a:lnTo>
                    <a:pt x="107644" y="43676"/>
                  </a:lnTo>
                  <a:lnTo>
                    <a:pt x="72793" y="72793"/>
                  </a:lnTo>
                  <a:lnTo>
                    <a:pt x="43676" y="107644"/>
                  </a:lnTo>
                  <a:lnTo>
                    <a:pt x="21838" y="146013"/>
                  </a:lnTo>
                  <a:lnTo>
                    <a:pt x="7279" y="186895"/>
                  </a:lnTo>
                  <a:lnTo>
                    <a:pt x="0" y="229284"/>
                  </a:lnTo>
                  <a:lnTo>
                    <a:pt x="0" y="272175"/>
                  </a:lnTo>
                  <a:lnTo>
                    <a:pt x="7279" y="314565"/>
                  </a:lnTo>
                  <a:lnTo>
                    <a:pt x="21838" y="355446"/>
                  </a:lnTo>
                  <a:lnTo>
                    <a:pt x="43676" y="393815"/>
                  </a:lnTo>
                  <a:lnTo>
                    <a:pt x="72793" y="428666"/>
                  </a:lnTo>
                  <a:lnTo>
                    <a:pt x="107644" y="457784"/>
                  </a:lnTo>
                  <a:lnTo>
                    <a:pt x="146013" y="479622"/>
                  </a:lnTo>
                  <a:lnTo>
                    <a:pt x="186895" y="494181"/>
                  </a:lnTo>
                  <a:lnTo>
                    <a:pt x="229284" y="501460"/>
                  </a:lnTo>
                  <a:lnTo>
                    <a:pt x="272176" y="501460"/>
                  </a:lnTo>
                  <a:lnTo>
                    <a:pt x="314565" y="494181"/>
                  </a:lnTo>
                  <a:lnTo>
                    <a:pt x="355447" y="479622"/>
                  </a:lnTo>
                  <a:lnTo>
                    <a:pt x="393816" y="457784"/>
                  </a:lnTo>
                  <a:lnTo>
                    <a:pt x="428667" y="428666"/>
                  </a:lnTo>
                  <a:lnTo>
                    <a:pt x="457785" y="393815"/>
                  </a:lnTo>
                  <a:lnTo>
                    <a:pt x="479623" y="355446"/>
                  </a:lnTo>
                  <a:lnTo>
                    <a:pt x="494182" y="314565"/>
                  </a:lnTo>
                  <a:lnTo>
                    <a:pt x="501461" y="272175"/>
                  </a:lnTo>
                  <a:lnTo>
                    <a:pt x="501461" y="229284"/>
                  </a:lnTo>
                  <a:lnTo>
                    <a:pt x="494182" y="186895"/>
                  </a:lnTo>
                  <a:lnTo>
                    <a:pt x="479623" y="146013"/>
                  </a:lnTo>
                  <a:lnTo>
                    <a:pt x="457785" y="107644"/>
                  </a:lnTo>
                  <a:lnTo>
                    <a:pt x="428667" y="72793"/>
                  </a:lnTo>
                  <a:lnTo>
                    <a:pt x="393816" y="43676"/>
                  </a:lnTo>
                  <a:lnTo>
                    <a:pt x="355447" y="21838"/>
                  </a:lnTo>
                  <a:lnTo>
                    <a:pt x="314565" y="7279"/>
                  </a:lnTo>
                  <a:lnTo>
                    <a:pt x="272176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81369" y="8500103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428667" y="72793"/>
                  </a:moveTo>
                  <a:lnTo>
                    <a:pt x="457784" y="107644"/>
                  </a:lnTo>
                  <a:lnTo>
                    <a:pt x="479623" y="146013"/>
                  </a:lnTo>
                  <a:lnTo>
                    <a:pt x="494181" y="186895"/>
                  </a:lnTo>
                  <a:lnTo>
                    <a:pt x="501461" y="229284"/>
                  </a:lnTo>
                  <a:lnTo>
                    <a:pt x="501461" y="272176"/>
                  </a:lnTo>
                  <a:lnTo>
                    <a:pt x="494181" y="314565"/>
                  </a:lnTo>
                  <a:lnTo>
                    <a:pt x="479623" y="355447"/>
                  </a:lnTo>
                  <a:lnTo>
                    <a:pt x="457784" y="393815"/>
                  </a:lnTo>
                  <a:lnTo>
                    <a:pt x="428667" y="428667"/>
                  </a:lnTo>
                  <a:lnTo>
                    <a:pt x="393816" y="457784"/>
                  </a:lnTo>
                  <a:lnTo>
                    <a:pt x="355447" y="479622"/>
                  </a:lnTo>
                  <a:lnTo>
                    <a:pt x="314565" y="494181"/>
                  </a:lnTo>
                  <a:lnTo>
                    <a:pt x="272176" y="501460"/>
                  </a:lnTo>
                  <a:lnTo>
                    <a:pt x="229284" y="501460"/>
                  </a:lnTo>
                  <a:lnTo>
                    <a:pt x="186895" y="494181"/>
                  </a:lnTo>
                  <a:lnTo>
                    <a:pt x="146013" y="479622"/>
                  </a:lnTo>
                  <a:lnTo>
                    <a:pt x="107645" y="457784"/>
                  </a:lnTo>
                  <a:lnTo>
                    <a:pt x="72793" y="428667"/>
                  </a:lnTo>
                  <a:lnTo>
                    <a:pt x="43676" y="393815"/>
                  </a:lnTo>
                  <a:lnTo>
                    <a:pt x="21838" y="355447"/>
                  </a:lnTo>
                  <a:lnTo>
                    <a:pt x="7279" y="314565"/>
                  </a:lnTo>
                  <a:lnTo>
                    <a:pt x="0" y="272176"/>
                  </a:lnTo>
                  <a:lnTo>
                    <a:pt x="0" y="229284"/>
                  </a:lnTo>
                  <a:lnTo>
                    <a:pt x="7279" y="186895"/>
                  </a:lnTo>
                  <a:lnTo>
                    <a:pt x="21838" y="146013"/>
                  </a:lnTo>
                  <a:lnTo>
                    <a:pt x="43676" y="107644"/>
                  </a:lnTo>
                  <a:lnTo>
                    <a:pt x="72793" y="72793"/>
                  </a:lnTo>
                  <a:lnTo>
                    <a:pt x="107645" y="43676"/>
                  </a:lnTo>
                  <a:lnTo>
                    <a:pt x="146013" y="21838"/>
                  </a:lnTo>
                  <a:lnTo>
                    <a:pt x="186895" y="7279"/>
                  </a:lnTo>
                  <a:lnTo>
                    <a:pt x="229284" y="0"/>
                  </a:lnTo>
                  <a:lnTo>
                    <a:pt x="272176" y="0"/>
                  </a:lnTo>
                  <a:lnTo>
                    <a:pt x="314565" y="7279"/>
                  </a:lnTo>
                  <a:lnTo>
                    <a:pt x="355447" y="21838"/>
                  </a:lnTo>
                  <a:lnTo>
                    <a:pt x="393816" y="43676"/>
                  </a:lnTo>
                  <a:lnTo>
                    <a:pt x="428667" y="72793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522899" y="8533997"/>
            <a:ext cx="2190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0" dirty="0">
                <a:latin typeface="Lucida Sans Unicode"/>
                <a:cs typeface="Lucida Sans Unicode"/>
              </a:rPr>
              <a:t>C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115621" y="6045359"/>
            <a:ext cx="514350" cy="514350"/>
            <a:chOff x="8115621" y="6045359"/>
            <a:chExt cx="514350" cy="514350"/>
          </a:xfrm>
        </p:grpSpPr>
        <p:sp>
          <p:nvSpPr>
            <p:cNvPr id="17" name="object 17"/>
            <p:cNvSpPr/>
            <p:nvPr/>
          </p:nvSpPr>
          <p:spPr>
            <a:xfrm>
              <a:off x="8121971" y="6051708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72176" y="0"/>
                  </a:moveTo>
                  <a:lnTo>
                    <a:pt x="229284" y="0"/>
                  </a:lnTo>
                  <a:lnTo>
                    <a:pt x="186895" y="7279"/>
                  </a:lnTo>
                  <a:lnTo>
                    <a:pt x="146013" y="21838"/>
                  </a:lnTo>
                  <a:lnTo>
                    <a:pt x="107644" y="43676"/>
                  </a:lnTo>
                  <a:lnTo>
                    <a:pt x="72793" y="72793"/>
                  </a:lnTo>
                  <a:lnTo>
                    <a:pt x="43676" y="107644"/>
                  </a:lnTo>
                  <a:lnTo>
                    <a:pt x="21838" y="146013"/>
                  </a:lnTo>
                  <a:lnTo>
                    <a:pt x="7279" y="186895"/>
                  </a:lnTo>
                  <a:lnTo>
                    <a:pt x="0" y="229284"/>
                  </a:lnTo>
                  <a:lnTo>
                    <a:pt x="0" y="272176"/>
                  </a:lnTo>
                  <a:lnTo>
                    <a:pt x="7279" y="314565"/>
                  </a:lnTo>
                  <a:lnTo>
                    <a:pt x="21838" y="355446"/>
                  </a:lnTo>
                  <a:lnTo>
                    <a:pt x="43676" y="393815"/>
                  </a:lnTo>
                  <a:lnTo>
                    <a:pt x="72793" y="428666"/>
                  </a:lnTo>
                  <a:lnTo>
                    <a:pt x="107644" y="457784"/>
                  </a:lnTo>
                  <a:lnTo>
                    <a:pt x="146013" y="479622"/>
                  </a:lnTo>
                  <a:lnTo>
                    <a:pt x="186895" y="494181"/>
                  </a:lnTo>
                  <a:lnTo>
                    <a:pt x="229284" y="501461"/>
                  </a:lnTo>
                  <a:lnTo>
                    <a:pt x="272176" y="501461"/>
                  </a:lnTo>
                  <a:lnTo>
                    <a:pt x="314565" y="494181"/>
                  </a:lnTo>
                  <a:lnTo>
                    <a:pt x="355447" y="479622"/>
                  </a:lnTo>
                  <a:lnTo>
                    <a:pt x="393816" y="457784"/>
                  </a:lnTo>
                  <a:lnTo>
                    <a:pt x="428667" y="428666"/>
                  </a:lnTo>
                  <a:lnTo>
                    <a:pt x="457785" y="393815"/>
                  </a:lnTo>
                  <a:lnTo>
                    <a:pt x="479623" y="355446"/>
                  </a:lnTo>
                  <a:lnTo>
                    <a:pt x="494182" y="314565"/>
                  </a:lnTo>
                  <a:lnTo>
                    <a:pt x="501461" y="272176"/>
                  </a:lnTo>
                  <a:lnTo>
                    <a:pt x="501461" y="229284"/>
                  </a:lnTo>
                  <a:lnTo>
                    <a:pt x="494182" y="186895"/>
                  </a:lnTo>
                  <a:lnTo>
                    <a:pt x="479623" y="146013"/>
                  </a:lnTo>
                  <a:lnTo>
                    <a:pt x="457785" y="107644"/>
                  </a:lnTo>
                  <a:lnTo>
                    <a:pt x="428667" y="72793"/>
                  </a:lnTo>
                  <a:lnTo>
                    <a:pt x="393816" y="43676"/>
                  </a:lnTo>
                  <a:lnTo>
                    <a:pt x="355447" y="21838"/>
                  </a:lnTo>
                  <a:lnTo>
                    <a:pt x="314565" y="7279"/>
                  </a:lnTo>
                  <a:lnTo>
                    <a:pt x="272176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121971" y="6051709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428667" y="72793"/>
                  </a:moveTo>
                  <a:lnTo>
                    <a:pt x="457784" y="107644"/>
                  </a:lnTo>
                  <a:lnTo>
                    <a:pt x="479623" y="146013"/>
                  </a:lnTo>
                  <a:lnTo>
                    <a:pt x="494181" y="186895"/>
                  </a:lnTo>
                  <a:lnTo>
                    <a:pt x="501461" y="229284"/>
                  </a:lnTo>
                  <a:lnTo>
                    <a:pt x="501461" y="272176"/>
                  </a:lnTo>
                  <a:lnTo>
                    <a:pt x="494181" y="314565"/>
                  </a:lnTo>
                  <a:lnTo>
                    <a:pt x="479623" y="355447"/>
                  </a:lnTo>
                  <a:lnTo>
                    <a:pt x="457784" y="393815"/>
                  </a:lnTo>
                  <a:lnTo>
                    <a:pt x="428667" y="428667"/>
                  </a:lnTo>
                  <a:lnTo>
                    <a:pt x="393816" y="457784"/>
                  </a:lnTo>
                  <a:lnTo>
                    <a:pt x="355447" y="479622"/>
                  </a:lnTo>
                  <a:lnTo>
                    <a:pt x="314565" y="494181"/>
                  </a:lnTo>
                  <a:lnTo>
                    <a:pt x="272176" y="501460"/>
                  </a:lnTo>
                  <a:lnTo>
                    <a:pt x="229284" y="501460"/>
                  </a:lnTo>
                  <a:lnTo>
                    <a:pt x="186895" y="494181"/>
                  </a:lnTo>
                  <a:lnTo>
                    <a:pt x="146013" y="479622"/>
                  </a:lnTo>
                  <a:lnTo>
                    <a:pt x="107645" y="457784"/>
                  </a:lnTo>
                  <a:lnTo>
                    <a:pt x="72793" y="428667"/>
                  </a:lnTo>
                  <a:lnTo>
                    <a:pt x="43676" y="393815"/>
                  </a:lnTo>
                  <a:lnTo>
                    <a:pt x="21838" y="355447"/>
                  </a:lnTo>
                  <a:lnTo>
                    <a:pt x="7279" y="314565"/>
                  </a:lnTo>
                  <a:lnTo>
                    <a:pt x="0" y="272176"/>
                  </a:lnTo>
                  <a:lnTo>
                    <a:pt x="0" y="229284"/>
                  </a:lnTo>
                  <a:lnTo>
                    <a:pt x="7279" y="186895"/>
                  </a:lnTo>
                  <a:lnTo>
                    <a:pt x="21838" y="146013"/>
                  </a:lnTo>
                  <a:lnTo>
                    <a:pt x="43676" y="107644"/>
                  </a:lnTo>
                  <a:lnTo>
                    <a:pt x="72793" y="72793"/>
                  </a:lnTo>
                  <a:lnTo>
                    <a:pt x="107645" y="43676"/>
                  </a:lnTo>
                  <a:lnTo>
                    <a:pt x="146013" y="21838"/>
                  </a:lnTo>
                  <a:lnTo>
                    <a:pt x="186895" y="7279"/>
                  </a:lnTo>
                  <a:lnTo>
                    <a:pt x="229284" y="0"/>
                  </a:lnTo>
                  <a:lnTo>
                    <a:pt x="272176" y="0"/>
                  </a:lnTo>
                  <a:lnTo>
                    <a:pt x="314565" y="7279"/>
                  </a:lnTo>
                  <a:lnTo>
                    <a:pt x="355447" y="21838"/>
                  </a:lnTo>
                  <a:lnTo>
                    <a:pt x="393816" y="43676"/>
                  </a:lnTo>
                  <a:lnTo>
                    <a:pt x="428667" y="72793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55514" y="6075284"/>
            <a:ext cx="2349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0" dirty="0">
                <a:latin typeface="Lucida Sans Unicode"/>
                <a:cs typeface="Lucida Sans Unicode"/>
              </a:rPr>
              <a:t>D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18559" y="8493753"/>
            <a:ext cx="7111365" cy="514350"/>
            <a:chOff x="1518559" y="8493753"/>
            <a:chExt cx="7111365" cy="514350"/>
          </a:xfrm>
        </p:grpSpPr>
        <p:sp>
          <p:nvSpPr>
            <p:cNvPr id="21" name="object 21"/>
            <p:cNvSpPr/>
            <p:nvPr/>
          </p:nvSpPr>
          <p:spPr>
            <a:xfrm>
              <a:off x="1524909" y="8500104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72176" y="0"/>
                  </a:moveTo>
                  <a:lnTo>
                    <a:pt x="229285" y="0"/>
                  </a:lnTo>
                  <a:lnTo>
                    <a:pt x="186895" y="7279"/>
                  </a:lnTo>
                  <a:lnTo>
                    <a:pt x="146014" y="21838"/>
                  </a:lnTo>
                  <a:lnTo>
                    <a:pt x="107645" y="43676"/>
                  </a:lnTo>
                  <a:lnTo>
                    <a:pt x="72794" y="72793"/>
                  </a:lnTo>
                  <a:lnTo>
                    <a:pt x="43676" y="107644"/>
                  </a:lnTo>
                  <a:lnTo>
                    <a:pt x="21838" y="146013"/>
                  </a:lnTo>
                  <a:lnTo>
                    <a:pt x="7279" y="186895"/>
                  </a:lnTo>
                  <a:lnTo>
                    <a:pt x="0" y="229284"/>
                  </a:lnTo>
                  <a:lnTo>
                    <a:pt x="0" y="272175"/>
                  </a:lnTo>
                  <a:lnTo>
                    <a:pt x="7279" y="314565"/>
                  </a:lnTo>
                  <a:lnTo>
                    <a:pt x="21838" y="355446"/>
                  </a:lnTo>
                  <a:lnTo>
                    <a:pt x="43676" y="393815"/>
                  </a:lnTo>
                  <a:lnTo>
                    <a:pt x="72794" y="428666"/>
                  </a:lnTo>
                  <a:lnTo>
                    <a:pt x="107645" y="457784"/>
                  </a:lnTo>
                  <a:lnTo>
                    <a:pt x="146014" y="479622"/>
                  </a:lnTo>
                  <a:lnTo>
                    <a:pt x="186895" y="494181"/>
                  </a:lnTo>
                  <a:lnTo>
                    <a:pt x="229285" y="501460"/>
                  </a:lnTo>
                  <a:lnTo>
                    <a:pt x="272176" y="501460"/>
                  </a:lnTo>
                  <a:lnTo>
                    <a:pt x="314566" y="494181"/>
                  </a:lnTo>
                  <a:lnTo>
                    <a:pt x="355447" y="479622"/>
                  </a:lnTo>
                  <a:lnTo>
                    <a:pt x="393816" y="457784"/>
                  </a:lnTo>
                  <a:lnTo>
                    <a:pt x="428667" y="428666"/>
                  </a:lnTo>
                  <a:lnTo>
                    <a:pt x="457784" y="393815"/>
                  </a:lnTo>
                  <a:lnTo>
                    <a:pt x="479623" y="355446"/>
                  </a:lnTo>
                  <a:lnTo>
                    <a:pt x="494181" y="314565"/>
                  </a:lnTo>
                  <a:lnTo>
                    <a:pt x="501461" y="272175"/>
                  </a:lnTo>
                  <a:lnTo>
                    <a:pt x="501461" y="229284"/>
                  </a:lnTo>
                  <a:lnTo>
                    <a:pt x="494181" y="186895"/>
                  </a:lnTo>
                  <a:lnTo>
                    <a:pt x="479623" y="146013"/>
                  </a:lnTo>
                  <a:lnTo>
                    <a:pt x="457784" y="107644"/>
                  </a:lnTo>
                  <a:lnTo>
                    <a:pt x="428667" y="72793"/>
                  </a:lnTo>
                  <a:lnTo>
                    <a:pt x="393816" y="43676"/>
                  </a:lnTo>
                  <a:lnTo>
                    <a:pt x="355447" y="21838"/>
                  </a:lnTo>
                  <a:lnTo>
                    <a:pt x="314566" y="7279"/>
                  </a:lnTo>
                  <a:lnTo>
                    <a:pt x="272176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24909" y="8500103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428667" y="72793"/>
                  </a:moveTo>
                  <a:lnTo>
                    <a:pt x="457784" y="107644"/>
                  </a:lnTo>
                  <a:lnTo>
                    <a:pt x="479623" y="146013"/>
                  </a:lnTo>
                  <a:lnTo>
                    <a:pt x="494181" y="186895"/>
                  </a:lnTo>
                  <a:lnTo>
                    <a:pt x="501461" y="229284"/>
                  </a:lnTo>
                  <a:lnTo>
                    <a:pt x="501461" y="272176"/>
                  </a:lnTo>
                  <a:lnTo>
                    <a:pt x="494181" y="314565"/>
                  </a:lnTo>
                  <a:lnTo>
                    <a:pt x="479623" y="355447"/>
                  </a:lnTo>
                  <a:lnTo>
                    <a:pt x="457784" y="393815"/>
                  </a:lnTo>
                  <a:lnTo>
                    <a:pt x="428667" y="428667"/>
                  </a:lnTo>
                  <a:lnTo>
                    <a:pt x="393816" y="457784"/>
                  </a:lnTo>
                  <a:lnTo>
                    <a:pt x="355447" y="479622"/>
                  </a:lnTo>
                  <a:lnTo>
                    <a:pt x="314565" y="494181"/>
                  </a:lnTo>
                  <a:lnTo>
                    <a:pt x="272176" y="501460"/>
                  </a:lnTo>
                  <a:lnTo>
                    <a:pt x="229284" y="501460"/>
                  </a:lnTo>
                  <a:lnTo>
                    <a:pt x="186895" y="494181"/>
                  </a:lnTo>
                  <a:lnTo>
                    <a:pt x="146013" y="479622"/>
                  </a:lnTo>
                  <a:lnTo>
                    <a:pt x="107645" y="457784"/>
                  </a:lnTo>
                  <a:lnTo>
                    <a:pt x="72793" y="428667"/>
                  </a:lnTo>
                  <a:lnTo>
                    <a:pt x="43676" y="393815"/>
                  </a:lnTo>
                  <a:lnTo>
                    <a:pt x="21838" y="355447"/>
                  </a:lnTo>
                  <a:lnTo>
                    <a:pt x="7279" y="314565"/>
                  </a:lnTo>
                  <a:lnTo>
                    <a:pt x="0" y="272176"/>
                  </a:lnTo>
                  <a:lnTo>
                    <a:pt x="0" y="229284"/>
                  </a:lnTo>
                  <a:lnTo>
                    <a:pt x="7279" y="186895"/>
                  </a:lnTo>
                  <a:lnTo>
                    <a:pt x="21838" y="146013"/>
                  </a:lnTo>
                  <a:lnTo>
                    <a:pt x="43676" y="107644"/>
                  </a:lnTo>
                  <a:lnTo>
                    <a:pt x="72793" y="72793"/>
                  </a:lnTo>
                  <a:lnTo>
                    <a:pt x="107645" y="43676"/>
                  </a:lnTo>
                  <a:lnTo>
                    <a:pt x="146013" y="21838"/>
                  </a:lnTo>
                  <a:lnTo>
                    <a:pt x="186895" y="7279"/>
                  </a:lnTo>
                  <a:lnTo>
                    <a:pt x="229284" y="0"/>
                  </a:lnTo>
                  <a:lnTo>
                    <a:pt x="272176" y="0"/>
                  </a:lnTo>
                  <a:lnTo>
                    <a:pt x="314565" y="7279"/>
                  </a:lnTo>
                  <a:lnTo>
                    <a:pt x="355447" y="21838"/>
                  </a:lnTo>
                  <a:lnTo>
                    <a:pt x="393816" y="43676"/>
                  </a:lnTo>
                  <a:lnTo>
                    <a:pt x="428667" y="72793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21971" y="8500104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72176" y="0"/>
                  </a:moveTo>
                  <a:lnTo>
                    <a:pt x="229284" y="0"/>
                  </a:lnTo>
                  <a:lnTo>
                    <a:pt x="186895" y="7279"/>
                  </a:lnTo>
                  <a:lnTo>
                    <a:pt x="146013" y="21838"/>
                  </a:lnTo>
                  <a:lnTo>
                    <a:pt x="107644" y="43676"/>
                  </a:lnTo>
                  <a:lnTo>
                    <a:pt x="72793" y="72793"/>
                  </a:lnTo>
                  <a:lnTo>
                    <a:pt x="43676" y="107644"/>
                  </a:lnTo>
                  <a:lnTo>
                    <a:pt x="21838" y="146013"/>
                  </a:lnTo>
                  <a:lnTo>
                    <a:pt x="7279" y="186895"/>
                  </a:lnTo>
                  <a:lnTo>
                    <a:pt x="0" y="229284"/>
                  </a:lnTo>
                  <a:lnTo>
                    <a:pt x="0" y="272175"/>
                  </a:lnTo>
                  <a:lnTo>
                    <a:pt x="7279" y="314565"/>
                  </a:lnTo>
                  <a:lnTo>
                    <a:pt x="21838" y="355446"/>
                  </a:lnTo>
                  <a:lnTo>
                    <a:pt x="43676" y="393815"/>
                  </a:lnTo>
                  <a:lnTo>
                    <a:pt x="72793" y="428666"/>
                  </a:lnTo>
                  <a:lnTo>
                    <a:pt x="107644" y="457784"/>
                  </a:lnTo>
                  <a:lnTo>
                    <a:pt x="146013" y="479622"/>
                  </a:lnTo>
                  <a:lnTo>
                    <a:pt x="186895" y="494181"/>
                  </a:lnTo>
                  <a:lnTo>
                    <a:pt x="229284" y="501460"/>
                  </a:lnTo>
                  <a:lnTo>
                    <a:pt x="272176" y="501460"/>
                  </a:lnTo>
                  <a:lnTo>
                    <a:pt x="314565" y="494181"/>
                  </a:lnTo>
                  <a:lnTo>
                    <a:pt x="355447" y="479622"/>
                  </a:lnTo>
                  <a:lnTo>
                    <a:pt x="393816" y="457784"/>
                  </a:lnTo>
                  <a:lnTo>
                    <a:pt x="428667" y="428666"/>
                  </a:lnTo>
                  <a:lnTo>
                    <a:pt x="457785" y="393815"/>
                  </a:lnTo>
                  <a:lnTo>
                    <a:pt x="479623" y="355446"/>
                  </a:lnTo>
                  <a:lnTo>
                    <a:pt x="494182" y="314565"/>
                  </a:lnTo>
                  <a:lnTo>
                    <a:pt x="501461" y="272175"/>
                  </a:lnTo>
                  <a:lnTo>
                    <a:pt x="501461" y="229284"/>
                  </a:lnTo>
                  <a:lnTo>
                    <a:pt x="494182" y="186895"/>
                  </a:lnTo>
                  <a:lnTo>
                    <a:pt x="479623" y="146013"/>
                  </a:lnTo>
                  <a:lnTo>
                    <a:pt x="457785" y="107644"/>
                  </a:lnTo>
                  <a:lnTo>
                    <a:pt x="428667" y="72793"/>
                  </a:lnTo>
                  <a:lnTo>
                    <a:pt x="393816" y="43676"/>
                  </a:lnTo>
                  <a:lnTo>
                    <a:pt x="355447" y="21838"/>
                  </a:lnTo>
                  <a:lnTo>
                    <a:pt x="314565" y="7279"/>
                  </a:lnTo>
                  <a:lnTo>
                    <a:pt x="272176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121971" y="8500103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428667" y="72793"/>
                  </a:moveTo>
                  <a:lnTo>
                    <a:pt x="457784" y="107644"/>
                  </a:lnTo>
                  <a:lnTo>
                    <a:pt x="479623" y="146013"/>
                  </a:lnTo>
                  <a:lnTo>
                    <a:pt x="494181" y="186895"/>
                  </a:lnTo>
                  <a:lnTo>
                    <a:pt x="501461" y="229284"/>
                  </a:lnTo>
                  <a:lnTo>
                    <a:pt x="501461" y="272176"/>
                  </a:lnTo>
                  <a:lnTo>
                    <a:pt x="494181" y="314565"/>
                  </a:lnTo>
                  <a:lnTo>
                    <a:pt x="479623" y="355447"/>
                  </a:lnTo>
                  <a:lnTo>
                    <a:pt x="457784" y="393815"/>
                  </a:lnTo>
                  <a:lnTo>
                    <a:pt x="428667" y="428667"/>
                  </a:lnTo>
                  <a:lnTo>
                    <a:pt x="393816" y="457784"/>
                  </a:lnTo>
                  <a:lnTo>
                    <a:pt x="355447" y="479622"/>
                  </a:lnTo>
                  <a:lnTo>
                    <a:pt x="314565" y="494181"/>
                  </a:lnTo>
                  <a:lnTo>
                    <a:pt x="272176" y="501460"/>
                  </a:lnTo>
                  <a:lnTo>
                    <a:pt x="229284" y="501460"/>
                  </a:lnTo>
                  <a:lnTo>
                    <a:pt x="186895" y="494181"/>
                  </a:lnTo>
                  <a:lnTo>
                    <a:pt x="146013" y="479622"/>
                  </a:lnTo>
                  <a:lnTo>
                    <a:pt x="107645" y="457784"/>
                  </a:lnTo>
                  <a:lnTo>
                    <a:pt x="72793" y="428667"/>
                  </a:lnTo>
                  <a:lnTo>
                    <a:pt x="43676" y="393815"/>
                  </a:lnTo>
                  <a:lnTo>
                    <a:pt x="21838" y="355447"/>
                  </a:lnTo>
                  <a:lnTo>
                    <a:pt x="7279" y="314565"/>
                  </a:lnTo>
                  <a:lnTo>
                    <a:pt x="0" y="272176"/>
                  </a:lnTo>
                  <a:lnTo>
                    <a:pt x="0" y="229284"/>
                  </a:lnTo>
                  <a:lnTo>
                    <a:pt x="7279" y="186895"/>
                  </a:lnTo>
                  <a:lnTo>
                    <a:pt x="21838" y="146013"/>
                  </a:lnTo>
                  <a:lnTo>
                    <a:pt x="43676" y="107644"/>
                  </a:lnTo>
                  <a:lnTo>
                    <a:pt x="72793" y="72793"/>
                  </a:lnTo>
                  <a:lnTo>
                    <a:pt x="107645" y="43676"/>
                  </a:lnTo>
                  <a:lnTo>
                    <a:pt x="146013" y="21838"/>
                  </a:lnTo>
                  <a:lnTo>
                    <a:pt x="186895" y="7279"/>
                  </a:lnTo>
                  <a:lnTo>
                    <a:pt x="229284" y="0"/>
                  </a:lnTo>
                  <a:lnTo>
                    <a:pt x="272176" y="0"/>
                  </a:lnTo>
                  <a:lnTo>
                    <a:pt x="314565" y="7279"/>
                  </a:lnTo>
                  <a:lnTo>
                    <a:pt x="355447" y="21838"/>
                  </a:lnTo>
                  <a:lnTo>
                    <a:pt x="393816" y="43676"/>
                  </a:lnTo>
                  <a:lnTo>
                    <a:pt x="428667" y="72793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284456" y="8533997"/>
            <a:ext cx="1771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0" dirty="0">
                <a:latin typeface="Lucida Sans Unicode"/>
                <a:cs typeface="Lucida Sans Unicode"/>
              </a:rPr>
              <a:t>E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375019" y="6045359"/>
            <a:ext cx="7111365" cy="2962910"/>
            <a:chOff x="4375019" y="6045359"/>
            <a:chExt cx="7111365" cy="2962910"/>
          </a:xfrm>
        </p:grpSpPr>
        <p:sp>
          <p:nvSpPr>
            <p:cNvPr id="27" name="object 27"/>
            <p:cNvSpPr/>
            <p:nvPr/>
          </p:nvSpPr>
          <p:spPr>
            <a:xfrm>
              <a:off x="10978431" y="8500103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72175" y="0"/>
                  </a:moveTo>
                  <a:lnTo>
                    <a:pt x="229284" y="0"/>
                  </a:lnTo>
                  <a:lnTo>
                    <a:pt x="186895" y="7279"/>
                  </a:lnTo>
                  <a:lnTo>
                    <a:pt x="146013" y="21838"/>
                  </a:lnTo>
                  <a:lnTo>
                    <a:pt x="107644" y="43676"/>
                  </a:lnTo>
                  <a:lnTo>
                    <a:pt x="72793" y="72793"/>
                  </a:lnTo>
                  <a:lnTo>
                    <a:pt x="43676" y="107644"/>
                  </a:lnTo>
                  <a:lnTo>
                    <a:pt x="21838" y="146013"/>
                  </a:lnTo>
                  <a:lnTo>
                    <a:pt x="7279" y="186895"/>
                  </a:lnTo>
                  <a:lnTo>
                    <a:pt x="0" y="229284"/>
                  </a:lnTo>
                  <a:lnTo>
                    <a:pt x="0" y="272175"/>
                  </a:lnTo>
                  <a:lnTo>
                    <a:pt x="7279" y="314565"/>
                  </a:lnTo>
                  <a:lnTo>
                    <a:pt x="21838" y="355446"/>
                  </a:lnTo>
                  <a:lnTo>
                    <a:pt x="43676" y="393815"/>
                  </a:lnTo>
                  <a:lnTo>
                    <a:pt x="72793" y="428666"/>
                  </a:lnTo>
                  <a:lnTo>
                    <a:pt x="107644" y="457784"/>
                  </a:lnTo>
                  <a:lnTo>
                    <a:pt x="146013" y="479622"/>
                  </a:lnTo>
                  <a:lnTo>
                    <a:pt x="186895" y="494181"/>
                  </a:lnTo>
                  <a:lnTo>
                    <a:pt x="229284" y="501460"/>
                  </a:lnTo>
                  <a:lnTo>
                    <a:pt x="272175" y="501460"/>
                  </a:lnTo>
                  <a:lnTo>
                    <a:pt x="314565" y="494181"/>
                  </a:lnTo>
                  <a:lnTo>
                    <a:pt x="355446" y="479622"/>
                  </a:lnTo>
                  <a:lnTo>
                    <a:pt x="393815" y="457784"/>
                  </a:lnTo>
                  <a:lnTo>
                    <a:pt x="428666" y="428666"/>
                  </a:lnTo>
                  <a:lnTo>
                    <a:pt x="457784" y="393815"/>
                  </a:lnTo>
                  <a:lnTo>
                    <a:pt x="479622" y="355446"/>
                  </a:lnTo>
                  <a:lnTo>
                    <a:pt x="494181" y="314565"/>
                  </a:lnTo>
                  <a:lnTo>
                    <a:pt x="501461" y="272175"/>
                  </a:lnTo>
                  <a:lnTo>
                    <a:pt x="501461" y="229284"/>
                  </a:lnTo>
                  <a:lnTo>
                    <a:pt x="494181" y="186895"/>
                  </a:lnTo>
                  <a:lnTo>
                    <a:pt x="479622" y="146013"/>
                  </a:lnTo>
                  <a:lnTo>
                    <a:pt x="457784" y="107644"/>
                  </a:lnTo>
                  <a:lnTo>
                    <a:pt x="428666" y="72793"/>
                  </a:lnTo>
                  <a:lnTo>
                    <a:pt x="393815" y="43676"/>
                  </a:lnTo>
                  <a:lnTo>
                    <a:pt x="355446" y="21838"/>
                  </a:lnTo>
                  <a:lnTo>
                    <a:pt x="314565" y="7279"/>
                  </a:lnTo>
                  <a:lnTo>
                    <a:pt x="272175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978431" y="8500103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428667" y="72793"/>
                  </a:moveTo>
                  <a:lnTo>
                    <a:pt x="457784" y="107644"/>
                  </a:lnTo>
                  <a:lnTo>
                    <a:pt x="479623" y="146013"/>
                  </a:lnTo>
                  <a:lnTo>
                    <a:pt x="494181" y="186895"/>
                  </a:lnTo>
                  <a:lnTo>
                    <a:pt x="501461" y="229284"/>
                  </a:lnTo>
                  <a:lnTo>
                    <a:pt x="501461" y="272176"/>
                  </a:lnTo>
                  <a:lnTo>
                    <a:pt x="494181" y="314565"/>
                  </a:lnTo>
                  <a:lnTo>
                    <a:pt x="479623" y="355447"/>
                  </a:lnTo>
                  <a:lnTo>
                    <a:pt x="457784" y="393815"/>
                  </a:lnTo>
                  <a:lnTo>
                    <a:pt x="428667" y="428667"/>
                  </a:lnTo>
                  <a:lnTo>
                    <a:pt x="393816" y="457784"/>
                  </a:lnTo>
                  <a:lnTo>
                    <a:pt x="355447" y="479622"/>
                  </a:lnTo>
                  <a:lnTo>
                    <a:pt x="314565" y="494181"/>
                  </a:lnTo>
                  <a:lnTo>
                    <a:pt x="272176" y="501460"/>
                  </a:lnTo>
                  <a:lnTo>
                    <a:pt x="229284" y="501460"/>
                  </a:lnTo>
                  <a:lnTo>
                    <a:pt x="186895" y="494181"/>
                  </a:lnTo>
                  <a:lnTo>
                    <a:pt x="146013" y="479622"/>
                  </a:lnTo>
                  <a:lnTo>
                    <a:pt x="107645" y="457784"/>
                  </a:lnTo>
                  <a:lnTo>
                    <a:pt x="72793" y="428667"/>
                  </a:lnTo>
                  <a:lnTo>
                    <a:pt x="43676" y="393815"/>
                  </a:lnTo>
                  <a:lnTo>
                    <a:pt x="21838" y="355447"/>
                  </a:lnTo>
                  <a:lnTo>
                    <a:pt x="7279" y="314565"/>
                  </a:lnTo>
                  <a:lnTo>
                    <a:pt x="0" y="272176"/>
                  </a:lnTo>
                  <a:lnTo>
                    <a:pt x="0" y="229284"/>
                  </a:lnTo>
                  <a:lnTo>
                    <a:pt x="7279" y="186895"/>
                  </a:lnTo>
                  <a:lnTo>
                    <a:pt x="21838" y="146013"/>
                  </a:lnTo>
                  <a:lnTo>
                    <a:pt x="43676" y="107644"/>
                  </a:lnTo>
                  <a:lnTo>
                    <a:pt x="72793" y="72793"/>
                  </a:lnTo>
                  <a:lnTo>
                    <a:pt x="107645" y="43676"/>
                  </a:lnTo>
                  <a:lnTo>
                    <a:pt x="146013" y="21838"/>
                  </a:lnTo>
                  <a:lnTo>
                    <a:pt x="186895" y="7279"/>
                  </a:lnTo>
                  <a:lnTo>
                    <a:pt x="229284" y="0"/>
                  </a:lnTo>
                  <a:lnTo>
                    <a:pt x="272176" y="0"/>
                  </a:lnTo>
                  <a:lnTo>
                    <a:pt x="314565" y="7279"/>
                  </a:lnTo>
                  <a:lnTo>
                    <a:pt x="355447" y="21838"/>
                  </a:lnTo>
                  <a:lnTo>
                    <a:pt x="393816" y="43676"/>
                  </a:lnTo>
                  <a:lnTo>
                    <a:pt x="428667" y="72793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81369" y="6051708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72176" y="0"/>
                  </a:moveTo>
                  <a:lnTo>
                    <a:pt x="229284" y="0"/>
                  </a:lnTo>
                  <a:lnTo>
                    <a:pt x="186895" y="7279"/>
                  </a:lnTo>
                  <a:lnTo>
                    <a:pt x="146013" y="21838"/>
                  </a:lnTo>
                  <a:lnTo>
                    <a:pt x="107644" y="43676"/>
                  </a:lnTo>
                  <a:lnTo>
                    <a:pt x="72793" y="72793"/>
                  </a:lnTo>
                  <a:lnTo>
                    <a:pt x="43676" y="107644"/>
                  </a:lnTo>
                  <a:lnTo>
                    <a:pt x="21838" y="146013"/>
                  </a:lnTo>
                  <a:lnTo>
                    <a:pt x="7279" y="186895"/>
                  </a:lnTo>
                  <a:lnTo>
                    <a:pt x="0" y="229284"/>
                  </a:lnTo>
                  <a:lnTo>
                    <a:pt x="0" y="272176"/>
                  </a:lnTo>
                  <a:lnTo>
                    <a:pt x="7279" y="314565"/>
                  </a:lnTo>
                  <a:lnTo>
                    <a:pt x="21838" y="355446"/>
                  </a:lnTo>
                  <a:lnTo>
                    <a:pt x="43676" y="393815"/>
                  </a:lnTo>
                  <a:lnTo>
                    <a:pt x="72793" y="428666"/>
                  </a:lnTo>
                  <a:lnTo>
                    <a:pt x="107644" y="457784"/>
                  </a:lnTo>
                  <a:lnTo>
                    <a:pt x="146013" y="479622"/>
                  </a:lnTo>
                  <a:lnTo>
                    <a:pt x="186895" y="494181"/>
                  </a:lnTo>
                  <a:lnTo>
                    <a:pt x="229284" y="501461"/>
                  </a:lnTo>
                  <a:lnTo>
                    <a:pt x="272176" y="501461"/>
                  </a:lnTo>
                  <a:lnTo>
                    <a:pt x="314565" y="494181"/>
                  </a:lnTo>
                  <a:lnTo>
                    <a:pt x="355447" y="479622"/>
                  </a:lnTo>
                  <a:lnTo>
                    <a:pt x="393816" y="457784"/>
                  </a:lnTo>
                  <a:lnTo>
                    <a:pt x="428667" y="428666"/>
                  </a:lnTo>
                  <a:lnTo>
                    <a:pt x="457785" y="393815"/>
                  </a:lnTo>
                  <a:lnTo>
                    <a:pt x="479623" y="355446"/>
                  </a:lnTo>
                  <a:lnTo>
                    <a:pt x="494182" y="314565"/>
                  </a:lnTo>
                  <a:lnTo>
                    <a:pt x="501461" y="272176"/>
                  </a:lnTo>
                  <a:lnTo>
                    <a:pt x="501461" y="229284"/>
                  </a:lnTo>
                  <a:lnTo>
                    <a:pt x="494182" y="186895"/>
                  </a:lnTo>
                  <a:lnTo>
                    <a:pt x="479623" y="146013"/>
                  </a:lnTo>
                  <a:lnTo>
                    <a:pt x="457785" y="107644"/>
                  </a:lnTo>
                  <a:lnTo>
                    <a:pt x="428667" y="72793"/>
                  </a:lnTo>
                  <a:lnTo>
                    <a:pt x="393816" y="43676"/>
                  </a:lnTo>
                  <a:lnTo>
                    <a:pt x="355447" y="21838"/>
                  </a:lnTo>
                  <a:lnTo>
                    <a:pt x="314565" y="7279"/>
                  </a:lnTo>
                  <a:lnTo>
                    <a:pt x="272176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81369" y="6051709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428667" y="72793"/>
                  </a:moveTo>
                  <a:lnTo>
                    <a:pt x="457784" y="107644"/>
                  </a:lnTo>
                  <a:lnTo>
                    <a:pt x="479623" y="146013"/>
                  </a:lnTo>
                  <a:lnTo>
                    <a:pt x="494181" y="186895"/>
                  </a:lnTo>
                  <a:lnTo>
                    <a:pt x="501461" y="229284"/>
                  </a:lnTo>
                  <a:lnTo>
                    <a:pt x="501461" y="272176"/>
                  </a:lnTo>
                  <a:lnTo>
                    <a:pt x="494181" y="314565"/>
                  </a:lnTo>
                  <a:lnTo>
                    <a:pt x="479623" y="355447"/>
                  </a:lnTo>
                  <a:lnTo>
                    <a:pt x="457784" y="393815"/>
                  </a:lnTo>
                  <a:lnTo>
                    <a:pt x="428667" y="428667"/>
                  </a:lnTo>
                  <a:lnTo>
                    <a:pt x="393816" y="457784"/>
                  </a:lnTo>
                  <a:lnTo>
                    <a:pt x="355447" y="479622"/>
                  </a:lnTo>
                  <a:lnTo>
                    <a:pt x="314565" y="494181"/>
                  </a:lnTo>
                  <a:lnTo>
                    <a:pt x="272176" y="501460"/>
                  </a:lnTo>
                  <a:lnTo>
                    <a:pt x="229284" y="501460"/>
                  </a:lnTo>
                  <a:lnTo>
                    <a:pt x="186895" y="494181"/>
                  </a:lnTo>
                  <a:lnTo>
                    <a:pt x="146013" y="479622"/>
                  </a:lnTo>
                  <a:lnTo>
                    <a:pt x="107645" y="457784"/>
                  </a:lnTo>
                  <a:lnTo>
                    <a:pt x="72793" y="428667"/>
                  </a:lnTo>
                  <a:lnTo>
                    <a:pt x="43676" y="393815"/>
                  </a:lnTo>
                  <a:lnTo>
                    <a:pt x="21838" y="355447"/>
                  </a:lnTo>
                  <a:lnTo>
                    <a:pt x="7279" y="314565"/>
                  </a:lnTo>
                  <a:lnTo>
                    <a:pt x="0" y="272176"/>
                  </a:lnTo>
                  <a:lnTo>
                    <a:pt x="0" y="229284"/>
                  </a:lnTo>
                  <a:lnTo>
                    <a:pt x="7279" y="186895"/>
                  </a:lnTo>
                  <a:lnTo>
                    <a:pt x="21838" y="146013"/>
                  </a:lnTo>
                  <a:lnTo>
                    <a:pt x="43676" y="107644"/>
                  </a:lnTo>
                  <a:lnTo>
                    <a:pt x="72793" y="72793"/>
                  </a:lnTo>
                  <a:lnTo>
                    <a:pt x="107645" y="43676"/>
                  </a:lnTo>
                  <a:lnTo>
                    <a:pt x="146013" y="21838"/>
                  </a:lnTo>
                  <a:lnTo>
                    <a:pt x="186895" y="7279"/>
                  </a:lnTo>
                  <a:lnTo>
                    <a:pt x="229284" y="0"/>
                  </a:lnTo>
                  <a:lnTo>
                    <a:pt x="272176" y="0"/>
                  </a:lnTo>
                  <a:lnTo>
                    <a:pt x="314565" y="7279"/>
                  </a:lnTo>
                  <a:lnTo>
                    <a:pt x="355447" y="21838"/>
                  </a:lnTo>
                  <a:lnTo>
                    <a:pt x="393816" y="43676"/>
                  </a:lnTo>
                  <a:lnTo>
                    <a:pt x="428667" y="72793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539244" y="6085603"/>
            <a:ext cx="1860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0" dirty="0">
                <a:latin typeface="Lucida Sans Unicode"/>
                <a:cs typeface="Lucida Sans Unicode"/>
              </a:rPr>
              <a:t>B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952628" y="6218619"/>
            <a:ext cx="9080500" cy="2616200"/>
            <a:chOff x="1952628" y="6218619"/>
            <a:chExt cx="9080500" cy="2616200"/>
          </a:xfrm>
        </p:grpSpPr>
        <p:sp>
          <p:nvSpPr>
            <p:cNvPr id="33" name="object 33"/>
            <p:cNvSpPr/>
            <p:nvPr/>
          </p:nvSpPr>
          <p:spPr>
            <a:xfrm>
              <a:off x="1971678" y="6539884"/>
              <a:ext cx="2383790" cy="2043430"/>
            </a:xfrm>
            <a:custGeom>
              <a:avLst/>
              <a:gdLst/>
              <a:ahLst/>
              <a:cxnLst/>
              <a:rect l="l" t="t" r="r" b="b"/>
              <a:pathLst>
                <a:path w="2383790" h="2043429">
                  <a:moveTo>
                    <a:pt x="2383402" y="0"/>
                  </a:moveTo>
                  <a:lnTo>
                    <a:pt x="2368938" y="12397"/>
                  </a:lnTo>
                  <a:lnTo>
                    <a:pt x="0" y="2042916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254248" y="6470458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81830" y="0"/>
                  </a:moveTo>
                  <a:lnTo>
                    <a:pt x="0" y="45457"/>
                  </a:lnTo>
                  <a:lnTo>
                    <a:pt x="86368" y="81823"/>
                  </a:lnTo>
                  <a:lnTo>
                    <a:pt x="109098" y="172739"/>
                  </a:lnTo>
                  <a:lnTo>
                    <a:pt x="181830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96727" y="6302439"/>
              <a:ext cx="3118485" cy="0"/>
            </a:xfrm>
            <a:custGeom>
              <a:avLst/>
              <a:gdLst/>
              <a:ahLst/>
              <a:cxnLst/>
              <a:rect l="l" t="t" r="r" b="b"/>
              <a:pathLst>
                <a:path w="3118484">
                  <a:moveTo>
                    <a:pt x="0" y="0"/>
                  </a:moveTo>
                  <a:lnTo>
                    <a:pt x="0" y="0"/>
                  </a:lnTo>
                  <a:lnTo>
                    <a:pt x="3067182" y="0"/>
                  </a:lnTo>
                  <a:lnTo>
                    <a:pt x="3117984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890047" y="6218619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39">
                  <a:moveTo>
                    <a:pt x="167640" y="0"/>
                  </a:moveTo>
                  <a:lnTo>
                    <a:pt x="0" y="83820"/>
                  </a:lnTo>
                  <a:lnTo>
                    <a:pt x="167640" y="167639"/>
                  </a:lnTo>
                  <a:lnTo>
                    <a:pt x="125730" y="83820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32100" y="6667066"/>
              <a:ext cx="0" cy="1826260"/>
            </a:xfrm>
            <a:custGeom>
              <a:avLst/>
              <a:gdLst/>
              <a:ahLst/>
              <a:cxnLst/>
              <a:rect l="l" t="t" r="r" b="b"/>
              <a:pathLst>
                <a:path h="1826259">
                  <a:moveTo>
                    <a:pt x="0" y="0"/>
                  </a:moveTo>
                  <a:lnTo>
                    <a:pt x="0" y="0"/>
                  </a:lnTo>
                  <a:lnTo>
                    <a:pt x="0" y="1775590"/>
                  </a:lnTo>
                  <a:lnTo>
                    <a:pt x="0" y="1825777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48280" y="6560386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83820" y="0"/>
                  </a:moveTo>
                  <a:lnTo>
                    <a:pt x="0" y="167639"/>
                  </a:lnTo>
                  <a:lnTo>
                    <a:pt x="83820" y="125729"/>
                  </a:lnTo>
                  <a:lnTo>
                    <a:pt x="167639" y="167639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33587" y="8750833"/>
              <a:ext cx="2233930" cy="0"/>
            </a:xfrm>
            <a:custGeom>
              <a:avLst/>
              <a:gdLst/>
              <a:ahLst/>
              <a:cxnLst/>
              <a:rect l="l" t="t" r="r" b="b"/>
              <a:pathLst>
                <a:path w="2233929">
                  <a:moveTo>
                    <a:pt x="2233842" y="0"/>
                  </a:moveTo>
                  <a:lnTo>
                    <a:pt x="2233842" y="0"/>
                  </a:lnTo>
                  <a:lnTo>
                    <a:pt x="50336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06469" y="8667013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0" y="0"/>
                  </a:moveTo>
                  <a:lnTo>
                    <a:pt x="41910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848169" y="6443865"/>
              <a:ext cx="3219450" cy="2107565"/>
            </a:xfrm>
            <a:custGeom>
              <a:avLst/>
              <a:gdLst/>
              <a:ahLst/>
              <a:cxnLst/>
              <a:rect l="l" t="t" r="r" b="b"/>
              <a:pathLst>
                <a:path w="3219450" h="2107565">
                  <a:moveTo>
                    <a:pt x="0" y="0"/>
                  </a:moveTo>
                  <a:lnTo>
                    <a:pt x="3203337" y="2096730"/>
                  </a:lnTo>
                  <a:lnTo>
                    <a:pt x="3219297" y="2107177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970556" y="8447525"/>
              <a:ext cx="186690" cy="162560"/>
            </a:xfrm>
            <a:custGeom>
              <a:avLst/>
              <a:gdLst/>
              <a:ahLst/>
              <a:cxnLst/>
              <a:rect l="l" t="t" r="r" b="b"/>
              <a:pathLst>
                <a:path w="186690" h="162559">
                  <a:moveTo>
                    <a:pt x="91808" y="0"/>
                  </a:moveTo>
                  <a:lnTo>
                    <a:pt x="80970" y="93085"/>
                  </a:lnTo>
                  <a:lnTo>
                    <a:pt x="0" y="140265"/>
                  </a:lnTo>
                  <a:lnTo>
                    <a:pt x="186169" y="161942"/>
                  </a:lnTo>
                  <a:lnTo>
                    <a:pt x="91808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372702" y="6667066"/>
              <a:ext cx="0" cy="1826260"/>
            </a:xfrm>
            <a:custGeom>
              <a:avLst/>
              <a:gdLst/>
              <a:ahLst/>
              <a:cxnLst/>
              <a:rect l="l" t="t" r="r" b="b"/>
              <a:pathLst>
                <a:path h="1826259">
                  <a:moveTo>
                    <a:pt x="0" y="0"/>
                  </a:moveTo>
                  <a:lnTo>
                    <a:pt x="0" y="0"/>
                  </a:lnTo>
                  <a:lnTo>
                    <a:pt x="0" y="1775590"/>
                  </a:lnTo>
                  <a:lnTo>
                    <a:pt x="0" y="1825777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88882" y="6560386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83820" y="0"/>
                  </a:moveTo>
                  <a:lnTo>
                    <a:pt x="0" y="167639"/>
                  </a:lnTo>
                  <a:lnTo>
                    <a:pt x="83820" y="125729"/>
                  </a:lnTo>
                  <a:lnTo>
                    <a:pt x="167639" y="167639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937447" y="6443793"/>
              <a:ext cx="3219450" cy="2107565"/>
            </a:xfrm>
            <a:custGeom>
              <a:avLst/>
              <a:gdLst/>
              <a:ahLst/>
              <a:cxnLst/>
              <a:rect l="l" t="t" r="r" b="b"/>
              <a:pathLst>
                <a:path w="3219450" h="2107565">
                  <a:moveTo>
                    <a:pt x="0" y="2107177"/>
                  </a:moveTo>
                  <a:lnTo>
                    <a:pt x="15939" y="2096744"/>
                  </a:lnTo>
                  <a:lnTo>
                    <a:pt x="3219297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848188" y="8447453"/>
              <a:ext cx="186690" cy="162560"/>
            </a:xfrm>
            <a:custGeom>
              <a:avLst/>
              <a:gdLst/>
              <a:ahLst/>
              <a:cxnLst/>
              <a:rect l="l" t="t" r="r" b="b"/>
              <a:pathLst>
                <a:path w="186689" h="162559">
                  <a:moveTo>
                    <a:pt x="94361" y="0"/>
                  </a:moveTo>
                  <a:lnTo>
                    <a:pt x="0" y="161941"/>
                  </a:lnTo>
                  <a:lnTo>
                    <a:pt x="186169" y="140264"/>
                  </a:lnTo>
                  <a:lnTo>
                    <a:pt x="105199" y="93084"/>
                  </a:lnTo>
                  <a:lnTo>
                    <a:pt x="94361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568719" y="6470454"/>
              <a:ext cx="2383790" cy="2043430"/>
            </a:xfrm>
            <a:custGeom>
              <a:avLst/>
              <a:gdLst/>
              <a:ahLst/>
              <a:cxnLst/>
              <a:rect l="l" t="t" r="r" b="b"/>
              <a:pathLst>
                <a:path w="2383790" h="2043429">
                  <a:moveTo>
                    <a:pt x="0" y="0"/>
                  </a:moveTo>
                  <a:lnTo>
                    <a:pt x="2368933" y="2030515"/>
                  </a:lnTo>
                  <a:lnTo>
                    <a:pt x="2383402" y="2042916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851288" y="8410057"/>
              <a:ext cx="182245" cy="173355"/>
            </a:xfrm>
            <a:custGeom>
              <a:avLst/>
              <a:gdLst/>
              <a:ahLst/>
              <a:cxnLst/>
              <a:rect l="l" t="t" r="r" b="b"/>
              <a:pathLst>
                <a:path w="182245" h="173354">
                  <a:moveTo>
                    <a:pt x="109099" y="0"/>
                  </a:moveTo>
                  <a:lnTo>
                    <a:pt x="86370" y="90915"/>
                  </a:lnTo>
                  <a:lnTo>
                    <a:pt x="0" y="127281"/>
                  </a:lnTo>
                  <a:lnTo>
                    <a:pt x="181832" y="172739"/>
                  </a:lnTo>
                  <a:lnTo>
                    <a:pt x="109099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630649" y="8750833"/>
              <a:ext cx="2233930" cy="0"/>
            </a:xfrm>
            <a:custGeom>
              <a:avLst/>
              <a:gdLst/>
              <a:ahLst/>
              <a:cxnLst/>
              <a:rect l="l" t="t" r="r" b="b"/>
              <a:pathLst>
                <a:path w="2233929">
                  <a:moveTo>
                    <a:pt x="0" y="0"/>
                  </a:moveTo>
                  <a:lnTo>
                    <a:pt x="0" y="0"/>
                  </a:lnTo>
                  <a:lnTo>
                    <a:pt x="2214792" y="0"/>
                  </a:lnTo>
                  <a:lnTo>
                    <a:pt x="2233842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803532" y="8667013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10" y="83820"/>
                  </a:lnTo>
                  <a:lnTo>
                    <a:pt x="0" y="167640"/>
                  </a:lnTo>
                  <a:lnTo>
                    <a:pt x="167640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890047" y="8750833"/>
              <a:ext cx="3118485" cy="0"/>
            </a:xfrm>
            <a:custGeom>
              <a:avLst/>
              <a:gdLst/>
              <a:ahLst/>
              <a:cxnLst/>
              <a:rect l="l" t="t" r="r" b="b"/>
              <a:pathLst>
                <a:path w="3118484">
                  <a:moveTo>
                    <a:pt x="0" y="0"/>
                  </a:moveTo>
                  <a:lnTo>
                    <a:pt x="0" y="0"/>
                  </a:lnTo>
                  <a:lnTo>
                    <a:pt x="3098934" y="0"/>
                  </a:lnTo>
                  <a:lnTo>
                    <a:pt x="3117984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947071" y="8667013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10" y="83820"/>
                  </a:lnTo>
                  <a:lnTo>
                    <a:pt x="0" y="167640"/>
                  </a:lnTo>
                  <a:lnTo>
                    <a:pt x="167640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560268" y="5603036"/>
            <a:ext cx="3892550" cy="271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45"/>
              </a:lnSpc>
              <a:tabLst>
                <a:tab pos="3747135" algn="l"/>
              </a:tabLst>
            </a:pP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1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677888" y="9151556"/>
            <a:ext cx="9639935" cy="271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45"/>
              </a:lnSpc>
              <a:tabLst>
                <a:tab pos="2882265" algn="l"/>
                <a:tab pos="6629400" algn="l"/>
                <a:tab pos="9494520" algn="l"/>
              </a:tabLst>
            </a:pP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0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1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2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96999" y="8532863"/>
            <a:ext cx="14878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2065" algn="l"/>
              </a:tabLst>
            </a:pPr>
            <a:r>
              <a:rPr sz="1800" b="1" spc="-10" dirty="0">
                <a:latin typeface="Tahoma"/>
                <a:cs typeface="Tahoma"/>
              </a:rPr>
              <a:t>source</a:t>
            </a:r>
            <a:r>
              <a:rPr sz="1800" b="1" dirty="0">
                <a:latin typeface="Tahoma"/>
                <a:cs typeface="Tahoma"/>
              </a:rPr>
              <a:t>	</a:t>
            </a:r>
            <a:r>
              <a:rPr sz="2200" spc="-50" dirty="0">
                <a:latin typeface="Lucida Sans Unicode"/>
                <a:cs typeface="Lucida Sans Unicode"/>
              </a:rPr>
              <a:t>A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141561" y="8531163"/>
            <a:ext cx="10598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8005" algn="l"/>
              </a:tabLst>
            </a:pPr>
            <a:r>
              <a:rPr sz="3300" spc="-75" baseline="1262" dirty="0">
                <a:latin typeface="Lucida Sans Unicode"/>
                <a:cs typeface="Lucida Sans Unicode"/>
              </a:rPr>
              <a:t>F</a:t>
            </a:r>
            <a:r>
              <a:rPr sz="3300" baseline="1262" dirty="0">
                <a:latin typeface="Lucida Sans Unicode"/>
                <a:cs typeface="Lucida Sans Unicode"/>
              </a:rPr>
              <a:t>	</a:t>
            </a:r>
            <a:r>
              <a:rPr sz="1800" b="1" spc="-20" dirty="0">
                <a:latin typeface="Tahoma"/>
                <a:cs typeface="Tahoma"/>
              </a:rPr>
              <a:t>sink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374109" y="5600700"/>
            <a:ext cx="4521200" cy="311785"/>
          </a:xfrm>
          <a:custGeom>
            <a:avLst/>
            <a:gdLst/>
            <a:ahLst/>
            <a:cxnLst/>
            <a:rect l="l" t="t" r="r" b="b"/>
            <a:pathLst>
              <a:path w="4521200" h="311785">
                <a:moveTo>
                  <a:pt x="4520869" y="0"/>
                </a:moveTo>
                <a:lnTo>
                  <a:pt x="0" y="0"/>
                </a:lnTo>
                <a:lnTo>
                  <a:pt x="0" y="311226"/>
                </a:lnTo>
                <a:lnTo>
                  <a:pt x="4520869" y="311226"/>
                </a:lnTo>
                <a:lnTo>
                  <a:pt x="4520869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07318" y="9086774"/>
            <a:ext cx="10280015" cy="311785"/>
          </a:xfrm>
          <a:custGeom>
            <a:avLst/>
            <a:gdLst/>
            <a:ahLst/>
            <a:cxnLst/>
            <a:rect l="l" t="t" r="r" b="b"/>
            <a:pathLst>
              <a:path w="10280015" h="311784">
                <a:moveTo>
                  <a:pt x="10279833" y="0"/>
                </a:moveTo>
                <a:lnTo>
                  <a:pt x="0" y="0"/>
                </a:lnTo>
                <a:lnTo>
                  <a:pt x="0" y="311226"/>
                </a:lnTo>
                <a:lnTo>
                  <a:pt x="10279833" y="311226"/>
                </a:lnTo>
                <a:lnTo>
                  <a:pt x="10279833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72</a:t>
            </a:fld>
            <a:endParaRPr spc="-25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43211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23870" algn="l"/>
              </a:tabLst>
            </a:pPr>
            <a:r>
              <a:rPr spc="65" dirty="0"/>
              <a:t>Dinitz’</a:t>
            </a:r>
            <a:r>
              <a:rPr spc="105" dirty="0"/>
              <a:t> </a:t>
            </a:r>
            <a:r>
              <a:rPr spc="40" dirty="0"/>
              <a:t>algorithm:</a:t>
            </a:r>
            <a:r>
              <a:rPr dirty="0"/>
              <a:t>	</a:t>
            </a:r>
            <a:r>
              <a:rPr spc="-1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221740"/>
            <a:ext cx="883475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137096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phase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implemented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run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spc="-20" dirty="0">
                <a:latin typeface="Times New Roman"/>
                <a:cs typeface="Times New Roman"/>
              </a:rPr>
              <a:t>O</a:t>
            </a:r>
            <a:r>
              <a:rPr sz="2400" spc="-20" dirty="0">
                <a:latin typeface="Times New Roman"/>
                <a:cs typeface="Times New Roman"/>
              </a:rPr>
              <a:t>(</a:t>
            </a:r>
            <a:r>
              <a:rPr sz="2400" i="1" spc="-20" dirty="0">
                <a:latin typeface="Times New Roman"/>
                <a:cs typeface="Times New Roman"/>
              </a:rPr>
              <a:t>m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2120900"/>
            <a:ext cx="6198235" cy="10934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90"/>
              </a:spcBef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Initialization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happens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once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phase.</a:t>
            </a:r>
            <a:endParaRPr sz="2400">
              <a:latin typeface="Lucida Sans Unicode"/>
              <a:cs typeface="Lucida Sans Unicode"/>
            </a:endParaRPr>
          </a:p>
          <a:p>
            <a:pPr marL="38100">
              <a:lnSpc>
                <a:spcPts val="421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most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i="1" spc="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augmentations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per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phase.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8900" y="3268979"/>
            <a:ext cx="908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Lucida Sans Unicode"/>
                <a:cs typeface="Lucida Sans Unicode"/>
              </a:rPr>
              <a:t>(because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augmentation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deletes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least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from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latin typeface="Times New Roman"/>
                <a:cs typeface="Times New Roman"/>
              </a:rPr>
              <a:t>G</a:t>
            </a:r>
            <a:r>
              <a:rPr sz="2400" spc="-25" dirty="0">
                <a:latin typeface="Lucida Sans Unicode"/>
                <a:cs typeface="Lucida Sans Unicode"/>
              </a:rPr>
              <a:t>)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7100" y="3568700"/>
            <a:ext cx="4810760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most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retreats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phase.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8900" y="4234179"/>
            <a:ext cx="6671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Lucida Sans Unicode"/>
                <a:cs typeface="Lucida Sans Unicode"/>
              </a:rPr>
              <a:t>(because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retreat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deletes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from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latin typeface="Times New Roman"/>
                <a:cs typeface="Times New Roman"/>
              </a:rPr>
              <a:t>G</a:t>
            </a:r>
            <a:r>
              <a:rPr sz="2400" spc="-25" dirty="0">
                <a:latin typeface="Lucida Sans Unicode"/>
                <a:cs typeface="Lucida Sans Unicode"/>
              </a:rPr>
              <a:t>)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7100" y="4533900"/>
            <a:ext cx="5295900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most </a:t>
            </a:r>
            <a:r>
              <a:rPr sz="2400" i="1" spc="110" dirty="0">
                <a:latin typeface="Times New Roman"/>
                <a:cs typeface="Times New Roman"/>
              </a:rPr>
              <a:t>mn</a:t>
            </a:r>
            <a:r>
              <a:rPr sz="2400" i="1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advances per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phase.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9300" y="5199379"/>
            <a:ext cx="10342245" cy="2840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700">
              <a:lnSpc>
                <a:spcPct val="100000"/>
              </a:lnSpc>
              <a:spcBef>
                <a:spcPts val="100"/>
              </a:spcBef>
              <a:tabLst>
                <a:tab pos="9864725" algn="l"/>
              </a:tabLst>
            </a:pPr>
            <a:r>
              <a:rPr sz="2400" dirty="0">
                <a:latin typeface="Lucida Sans Unicode"/>
                <a:cs typeface="Lucida Sans Unicode"/>
              </a:rPr>
              <a:t>(because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most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advances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before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retreat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augmentation)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63500" marR="1039494">
              <a:lnSpc>
                <a:spcPct val="131900"/>
              </a:lnSpc>
              <a:tabLst>
                <a:tab pos="1670050" algn="l"/>
                <a:tab pos="381063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[Dinitz</a:t>
            </a:r>
            <a:r>
              <a:rPr sz="2400" spc="-8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1970]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Lucida Sans Unicode"/>
                <a:cs typeface="Lucida Sans Unicode"/>
              </a:rPr>
              <a:t>Dinitz’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runs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mn</a:t>
            </a:r>
            <a:r>
              <a:rPr sz="2400" baseline="29513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3679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spc="50" dirty="0">
                <a:latin typeface="Lucida Sans Unicode"/>
                <a:cs typeface="Lucida Sans Unicode"/>
              </a:rPr>
              <a:t>By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Lemma,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mn</a:t>
            </a:r>
            <a:r>
              <a:rPr sz="2400" spc="9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Lucida Sans Unicode"/>
                <a:cs typeface="Lucida Sans Unicode"/>
              </a:rPr>
              <a:t>time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per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phase.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4210"/>
              </a:lnSpc>
              <a:tabLst>
                <a:tab pos="10136505" algn="l"/>
              </a:tabLst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most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−1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phases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(as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shortest-</a:t>
            </a:r>
            <a:r>
              <a:rPr sz="2400" spc="-65" dirty="0">
                <a:latin typeface="Lucida Sans Unicode"/>
                <a:cs typeface="Lucida Sans Unicode"/>
              </a:rPr>
              <a:t>augmenting-</a:t>
            </a:r>
            <a:r>
              <a:rPr sz="2400" spc="-10" dirty="0">
                <a:latin typeface="Lucida Sans Unicode"/>
                <a:cs typeface="Lucida Sans Unicode"/>
              </a:rPr>
              <a:t>path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analysis).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43344" y="2851150"/>
            <a:ext cx="1647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O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(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mn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)</a:t>
            </a:r>
            <a:r>
              <a:rPr sz="16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per</a:t>
            </a:r>
            <a:r>
              <a:rPr sz="1600" spc="-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phase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353300" y="2974339"/>
            <a:ext cx="641350" cy="121920"/>
            <a:chOff x="7353300" y="2974339"/>
            <a:chExt cx="641350" cy="121920"/>
          </a:xfrm>
        </p:grpSpPr>
        <p:sp>
          <p:nvSpPr>
            <p:cNvPr id="12" name="object 12"/>
            <p:cNvSpPr/>
            <p:nvPr/>
          </p:nvSpPr>
          <p:spPr>
            <a:xfrm>
              <a:off x="7432039" y="3035299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09">
                  <a:moveTo>
                    <a:pt x="0" y="0"/>
                  </a:moveTo>
                  <a:lnTo>
                    <a:pt x="12699" y="0"/>
                  </a:lnTo>
                  <a:lnTo>
                    <a:pt x="562566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53300" y="297433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20" y="0"/>
                  </a:moveTo>
                  <a:lnTo>
                    <a:pt x="0" y="60959"/>
                  </a:lnTo>
                  <a:lnTo>
                    <a:pt x="121920" y="121919"/>
                  </a:lnTo>
                  <a:lnTo>
                    <a:pt x="91440" y="6095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147915" y="3803650"/>
            <a:ext cx="1916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O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(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m</a:t>
            </a:r>
            <a:r>
              <a:rPr sz="1800" i="1" spc="-1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+</a:t>
            </a:r>
            <a:r>
              <a:rPr sz="1800" i="1" spc="-1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n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)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per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phase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353300" y="3901440"/>
            <a:ext cx="641350" cy="121920"/>
            <a:chOff x="7353300" y="3901440"/>
            <a:chExt cx="641350" cy="121920"/>
          </a:xfrm>
        </p:grpSpPr>
        <p:sp>
          <p:nvSpPr>
            <p:cNvPr id="16" name="object 16"/>
            <p:cNvSpPr/>
            <p:nvPr/>
          </p:nvSpPr>
          <p:spPr>
            <a:xfrm>
              <a:off x="7432039" y="3962400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09">
                  <a:moveTo>
                    <a:pt x="0" y="0"/>
                  </a:moveTo>
                  <a:lnTo>
                    <a:pt x="12699" y="0"/>
                  </a:lnTo>
                  <a:lnTo>
                    <a:pt x="562566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53300" y="390144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91440" y="6096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140700" y="4781550"/>
            <a:ext cx="1647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O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(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mn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)</a:t>
            </a:r>
            <a:r>
              <a:rPr sz="16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per</a:t>
            </a:r>
            <a:r>
              <a:rPr sz="1600" spc="-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phase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353300" y="4904740"/>
            <a:ext cx="641350" cy="121920"/>
            <a:chOff x="7353300" y="4904740"/>
            <a:chExt cx="641350" cy="121920"/>
          </a:xfrm>
        </p:grpSpPr>
        <p:sp>
          <p:nvSpPr>
            <p:cNvPr id="20" name="object 20"/>
            <p:cNvSpPr/>
            <p:nvPr/>
          </p:nvSpPr>
          <p:spPr>
            <a:xfrm>
              <a:off x="7432039" y="4965700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09">
                  <a:moveTo>
                    <a:pt x="0" y="0"/>
                  </a:moveTo>
                  <a:lnTo>
                    <a:pt x="12699" y="0"/>
                  </a:lnTo>
                  <a:lnTo>
                    <a:pt x="562566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53300" y="490474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91440" y="6096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140700" y="2355850"/>
            <a:ext cx="1502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O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(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m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)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using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BFS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353300" y="2466339"/>
            <a:ext cx="641350" cy="121920"/>
            <a:chOff x="7353300" y="2466339"/>
            <a:chExt cx="641350" cy="121920"/>
          </a:xfrm>
        </p:grpSpPr>
        <p:sp>
          <p:nvSpPr>
            <p:cNvPr id="24" name="object 24"/>
            <p:cNvSpPr/>
            <p:nvPr/>
          </p:nvSpPr>
          <p:spPr>
            <a:xfrm>
              <a:off x="7432039" y="2527299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09">
                  <a:moveTo>
                    <a:pt x="0" y="0"/>
                  </a:moveTo>
                  <a:lnTo>
                    <a:pt x="12699" y="0"/>
                  </a:lnTo>
                  <a:lnTo>
                    <a:pt x="562566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53300" y="246633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20" y="0"/>
                  </a:moveTo>
                  <a:lnTo>
                    <a:pt x="0" y="60959"/>
                  </a:lnTo>
                  <a:lnTo>
                    <a:pt x="121920" y="121919"/>
                  </a:lnTo>
                  <a:lnTo>
                    <a:pt x="91440" y="6095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73</a:t>
            </a:fld>
            <a:endParaRPr spc="-25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F1FA844-3B21-595A-8AF5-6CAD1E90ACF9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232228"/>
            <a:ext cx="13004799" cy="92891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tlCol="0" anchor="ctr">
            <a:noAutofit/>
          </a:bodyPr>
          <a:lstStyle/>
          <a:p>
            <a:pPr algn="ctr"/>
            <a:r>
              <a:rPr kumimoji="1"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kumimoji="1"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en-GB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https://www.youtube.com/watch?v=M6cm8UeeziI</a:t>
            </a: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温馨提示：此视频框在点击“上传手机课件”时会进行转换，用手机进行观看时则会变为可点击的视频。此视频框可被拖动移位和修改大小。</a:t>
            </a:r>
          </a:p>
        </p:txBody>
      </p:sp>
    </p:spTree>
    <p:extLst>
      <p:ext uri="{BB962C8B-B14F-4D97-AF65-F5344CB8AC3E}">
        <p14:creationId xmlns:p14="http://schemas.microsoft.com/office/powerpoint/2010/main" val="42136255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63404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71085" algn="l"/>
              </a:tabLst>
            </a:pPr>
            <a:r>
              <a:rPr spc="-20" dirty="0"/>
              <a:t>Augmenting-</a:t>
            </a:r>
            <a:r>
              <a:rPr spc="55" dirty="0"/>
              <a:t>path</a:t>
            </a:r>
            <a:r>
              <a:rPr spc="150" dirty="0"/>
              <a:t> </a:t>
            </a:r>
            <a:r>
              <a:rPr spc="-10" dirty="0"/>
              <a:t>algorithms:</a:t>
            </a:r>
            <a:r>
              <a:rPr dirty="0"/>
              <a:t>	</a:t>
            </a:r>
            <a:r>
              <a:rPr spc="-10" dirty="0"/>
              <a:t>summary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16000" y="1981200"/>
          <a:ext cx="9881234" cy="611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454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93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year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45110" marB="0"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3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method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4511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30"/>
                        </a:spcBef>
                      </a:pPr>
                      <a:r>
                        <a:rPr sz="1800" b="1" spc="-2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800" b="1" spc="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augmentations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4511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9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running</a:t>
                      </a:r>
                      <a:r>
                        <a:rPr sz="1800" b="1" spc="2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45110" marB="0">
                    <a:lnL w="12700">
                      <a:solidFill>
                        <a:srgbClr val="E7EAEB"/>
                      </a:solidFill>
                      <a:prstDash val="solid"/>
                    </a:lnL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54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1955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095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70"/>
                        </a:spcBef>
                      </a:pPr>
                      <a:r>
                        <a:rPr sz="1800" b="1" dirty="0">
                          <a:latin typeface="Tahoma"/>
                          <a:cs typeface="Tahoma"/>
                        </a:rPr>
                        <a:t>augmenting</a:t>
                      </a:r>
                      <a:r>
                        <a:rPr sz="1800" b="1" spc="2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latin typeface="Tahoma"/>
                          <a:cs typeface="Tahoma"/>
                        </a:rPr>
                        <a:t>path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3749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n </a:t>
                      </a:r>
                      <a:r>
                        <a:rPr sz="2200" i="1" spc="-50" dirty="0">
                          <a:latin typeface="Times New Roman"/>
                          <a:cs typeface="Times New Roman"/>
                        </a:rPr>
                        <a:t>C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1590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0"/>
                        </a:spcBef>
                      </a:pPr>
                      <a:r>
                        <a:rPr sz="2200" i="1" spc="-1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200" i="1" spc="-1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200" i="1" spc="-1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200" i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i="1" spc="-2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)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0320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54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1972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095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70"/>
                        </a:spcBef>
                      </a:pPr>
                      <a:r>
                        <a:rPr sz="1800" b="1" dirty="0">
                          <a:latin typeface="Tahoma"/>
                          <a:cs typeface="Tahoma"/>
                        </a:rPr>
                        <a:t>fattest</a:t>
                      </a:r>
                      <a:r>
                        <a:rPr sz="1800" b="1" spc="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latin typeface="Tahoma"/>
                          <a:cs typeface="Tahoma"/>
                        </a:rPr>
                        <a:t>path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3749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0"/>
                        </a:spcBef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200" i="1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2200" spc="-1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200" i="1" spc="-20" dirty="0">
                          <a:latin typeface="Times New Roman"/>
                          <a:cs typeface="Times New Roman"/>
                        </a:rPr>
                        <a:t>mC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)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0320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175" baseline="30651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175" spc="277" baseline="3065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log 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200" i="1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2200" spc="-1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200" i="1" spc="-20" dirty="0">
                          <a:latin typeface="Times New Roman"/>
                          <a:cs typeface="Times New Roman"/>
                        </a:rPr>
                        <a:t>mC</a:t>
                      </a:r>
                      <a:r>
                        <a:rPr sz="2200" spc="-20" dirty="0">
                          <a:latin typeface="Times New Roman"/>
                          <a:cs typeface="Times New Roman"/>
                        </a:rPr>
                        <a:t>))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2860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454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1972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095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70"/>
                        </a:spcBef>
                      </a:pPr>
                      <a:r>
                        <a:rPr sz="1800" b="1" dirty="0">
                          <a:latin typeface="Tahoma"/>
                          <a:cs typeface="Tahoma"/>
                        </a:rPr>
                        <a:t>capacity</a:t>
                      </a:r>
                      <a:r>
                        <a:rPr sz="1800" b="1" spc="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0" dirty="0">
                          <a:latin typeface="Tahoma"/>
                          <a:cs typeface="Tahoma"/>
                        </a:rPr>
                        <a:t>scaling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3749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200" i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i="1" spc="-50" dirty="0">
                          <a:latin typeface="Times New Roman"/>
                          <a:cs typeface="Times New Roman"/>
                        </a:rPr>
                        <a:t>C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1590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175" baseline="30651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175" spc="262" baseline="3065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i="1" spc="-2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)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2860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454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1985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095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70"/>
                        </a:spcBef>
                      </a:pPr>
                      <a:r>
                        <a:rPr sz="1800" b="1" dirty="0">
                          <a:latin typeface="Tahoma"/>
                          <a:cs typeface="Tahoma"/>
                        </a:rPr>
                        <a:t>improved</a:t>
                      </a:r>
                      <a:r>
                        <a:rPr sz="1800" b="1" spc="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dirty="0">
                          <a:latin typeface="Tahoma"/>
                          <a:cs typeface="Tahoma"/>
                        </a:rPr>
                        <a:t>capacity</a:t>
                      </a:r>
                      <a:r>
                        <a:rPr sz="1800" b="1" spc="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0" dirty="0">
                          <a:latin typeface="Tahoma"/>
                          <a:cs typeface="Tahoma"/>
                        </a:rPr>
                        <a:t>scaling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3749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200" i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2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i="1" spc="-50" dirty="0">
                          <a:latin typeface="Times New Roman"/>
                          <a:cs typeface="Times New Roman"/>
                        </a:rPr>
                        <a:t>C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1590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0"/>
                        </a:spcBef>
                      </a:pPr>
                      <a:r>
                        <a:rPr sz="2200" i="1" spc="-1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200" i="1" spc="-1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200" i="1" spc="-1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200" i="1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22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i="1" spc="-2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)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0320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454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1970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095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70"/>
                        </a:spcBef>
                      </a:pPr>
                      <a:r>
                        <a:rPr sz="1800" b="1" dirty="0">
                          <a:latin typeface="Tahoma"/>
                          <a:cs typeface="Tahoma"/>
                        </a:rPr>
                        <a:t>shortest</a:t>
                      </a:r>
                      <a:r>
                        <a:rPr sz="1800" b="1" spc="2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dirty="0">
                          <a:latin typeface="Tahoma"/>
                          <a:cs typeface="Tahoma"/>
                        </a:rPr>
                        <a:t>augmenting</a:t>
                      </a:r>
                      <a:r>
                        <a:rPr sz="1800" b="1" spc="2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latin typeface="Tahoma"/>
                          <a:cs typeface="Tahoma"/>
                        </a:rPr>
                        <a:t>path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3749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m </a:t>
                      </a:r>
                      <a:r>
                        <a:rPr sz="2200" i="1" spc="-50" dirty="0">
                          <a:latin typeface="Times New Roman"/>
                          <a:cs typeface="Times New Roman"/>
                        </a:rPr>
                        <a:t>n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1590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175" baseline="30651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175" spc="-7" baseline="3065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i="1" spc="-2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200" spc="-25" dirty="0">
                          <a:latin typeface="Times New Roman"/>
                          <a:cs typeface="Times New Roman"/>
                        </a:rPr>
                        <a:t>)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2860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454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1970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095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70"/>
                        </a:spcBef>
                      </a:pPr>
                      <a:r>
                        <a:rPr sz="1800" b="1" dirty="0">
                          <a:latin typeface="Tahoma"/>
                          <a:cs typeface="Tahoma"/>
                        </a:rPr>
                        <a:t>level</a:t>
                      </a:r>
                      <a:r>
                        <a:rPr sz="1800" b="1" spc="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latin typeface="Tahoma"/>
                          <a:cs typeface="Tahoma"/>
                        </a:rPr>
                        <a:t>graph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3749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m </a:t>
                      </a:r>
                      <a:r>
                        <a:rPr sz="2200" i="1" spc="-50" dirty="0">
                          <a:latin typeface="Times New Roman"/>
                          <a:cs typeface="Times New Roman"/>
                        </a:rPr>
                        <a:t>n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1590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sz="2200" i="1" spc="-1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200" i="1" spc="-1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200" i="1" spc="-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175" baseline="30651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175" spc="15" baseline="3065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)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2860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454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1983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095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70"/>
                        </a:spcBef>
                      </a:pPr>
                      <a:r>
                        <a:rPr sz="1800" b="1" dirty="0">
                          <a:latin typeface="Tahoma"/>
                          <a:cs typeface="Tahoma"/>
                        </a:rPr>
                        <a:t>dynamic</a:t>
                      </a:r>
                      <a:r>
                        <a:rPr sz="1800" b="1" spc="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0" dirty="0">
                          <a:latin typeface="Tahoma"/>
                          <a:cs typeface="Tahoma"/>
                        </a:rPr>
                        <a:t>trees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3749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m </a:t>
                      </a:r>
                      <a:r>
                        <a:rPr sz="2200" i="1" spc="-50" dirty="0">
                          <a:latin typeface="Times New Roman"/>
                          <a:cs typeface="Times New Roman"/>
                        </a:rPr>
                        <a:t>n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1590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0"/>
                        </a:spcBef>
                      </a:pPr>
                      <a:r>
                        <a:rPr sz="2200" i="1" spc="-1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200" i="1" spc="-1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200" i="1" spc="-1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200" i="1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dirty="0">
                          <a:latin typeface="Times New Roman"/>
                          <a:cs typeface="Times New Roman"/>
                        </a:rPr>
                        <a:t>log </a:t>
                      </a:r>
                      <a:r>
                        <a:rPr sz="22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200" i="1" spc="-1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-50" dirty="0">
                          <a:latin typeface="Times New Roman"/>
                          <a:cs typeface="Times New Roman"/>
                        </a:rPr>
                        <a:t>)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20320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73269" y="8281305"/>
            <a:ext cx="9747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augmenting-path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algorithms</a:t>
            </a:r>
            <a:r>
              <a:rPr sz="1600" b="1" spc="12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with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m</a:t>
            </a:r>
            <a:r>
              <a:rPr sz="1600" b="1" spc="12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edges,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n</a:t>
            </a:r>
            <a:r>
              <a:rPr sz="1600" b="1" spc="12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nodes,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and</a:t>
            </a:r>
            <a:r>
              <a:rPr sz="1600" b="1" spc="12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integer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capacities</a:t>
            </a:r>
            <a:r>
              <a:rPr sz="1600" b="1" spc="12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between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1</a:t>
            </a:r>
            <a:r>
              <a:rPr sz="1600" b="1" spc="12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and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spc="20" dirty="0">
                <a:latin typeface="Tahoma"/>
                <a:cs typeface="Tahoma"/>
              </a:rPr>
              <a:t>C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049167" y="3784142"/>
            <a:ext cx="121920" cy="1677670"/>
            <a:chOff x="11049167" y="3784142"/>
            <a:chExt cx="121920" cy="1677670"/>
          </a:xfrm>
        </p:grpSpPr>
        <p:sp>
          <p:nvSpPr>
            <p:cNvPr id="6" name="object 6"/>
            <p:cNvSpPr/>
            <p:nvPr/>
          </p:nvSpPr>
          <p:spPr>
            <a:xfrm>
              <a:off x="11110127" y="3800398"/>
              <a:ext cx="0" cy="1645285"/>
            </a:xfrm>
            <a:custGeom>
              <a:avLst/>
              <a:gdLst/>
              <a:ahLst/>
              <a:cxnLst/>
              <a:rect l="l" t="t" r="r" b="b"/>
              <a:pathLst>
                <a:path h="1645285">
                  <a:moveTo>
                    <a:pt x="0" y="1644802"/>
                  </a:moveTo>
                  <a:lnTo>
                    <a:pt x="0" y="1632102"/>
                  </a:lnTo>
                  <a:lnTo>
                    <a:pt x="0" y="12699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49167" y="3796842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049167" y="5448757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262357" y="4475860"/>
            <a:ext cx="898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fat</a:t>
            </a:r>
            <a:r>
              <a:rPr sz="1600" spc="-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paths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049167" y="6047286"/>
            <a:ext cx="121920" cy="1734820"/>
            <a:chOff x="11049167" y="6047286"/>
            <a:chExt cx="121920" cy="1734820"/>
          </a:xfrm>
        </p:grpSpPr>
        <p:sp>
          <p:nvSpPr>
            <p:cNvPr id="11" name="object 11"/>
            <p:cNvSpPr/>
            <p:nvPr/>
          </p:nvSpPr>
          <p:spPr>
            <a:xfrm>
              <a:off x="11110127" y="6063542"/>
              <a:ext cx="0" cy="1702435"/>
            </a:xfrm>
            <a:custGeom>
              <a:avLst/>
              <a:gdLst/>
              <a:ahLst/>
              <a:cxnLst/>
              <a:rect l="l" t="t" r="r" b="b"/>
              <a:pathLst>
                <a:path h="1702434">
                  <a:moveTo>
                    <a:pt x="0" y="1701874"/>
                  </a:moveTo>
                  <a:lnTo>
                    <a:pt x="0" y="1689174"/>
                  </a:lnTo>
                  <a:lnTo>
                    <a:pt x="0" y="127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049167" y="6059986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049167" y="7768973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262357" y="6795275"/>
            <a:ext cx="14420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shortest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paths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75</a:t>
            </a:fld>
            <a:endParaRPr spc="-25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7171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8655" algn="l"/>
              </a:tabLst>
            </a:pPr>
            <a:r>
              <a:rPr dirty="0"/>
              <a:t>Maximum-</a:t>
            </a:r>
            <a:r>
              <a:rPr spc="70" dirty="0"/>
              <a:t>flow</a:t>
            </a:r>
            <a:r>
              <a:rPr spc="140" dirty="0"/>
              <a:t> </a:t>
            </a:r>
            <a:r>
              <a:rPr spc="-10" dirty="0"/>
              <a:t>algorithms:</a:t>
            </a:r>
            <a:r>
              <a:rPr dirty="0"/>
              <a:t>	</a:t>
            </a:r>
            <a:r>
              <a:rPr spc="70" dirty="0"/>
              <a:t>theory</a:t>
            </a:r>
            <a:r>
              <a:rPr spc="90" dirty="0"/>
              <a:t> </a:t>
            </a:r>
            <a:r>
              <a:rPr spc="-10" dirty="0"/>
              <a:t>highlights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87630" y="9330537"/>
            <a:ext cx="218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74</a:t>
            </a:r>
            <a:endParaRPr sz="1200">
              <a:latin typeface="Lucida Sans Unicode"/>
              <a:cs typeface="Lucida Sans Unicode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66800" y="1295400"/>
          <a:ext cx="10760074" cy="7850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5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7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388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year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68910" marB="0"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method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worst</a:t>
                      </a:r>
                      <a:r>
                        <a:rPr sz="1800" b="1" spc="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case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discovered</a:t>
                      </a:r>
                      <a:r>
                        <a:rPr sz="1800" b="1" spc="3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by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E7EAEB"/>
                      </a:solidFill>
                      <a:prstDash val="solid"/>
                    </a:lnL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88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1951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simplex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20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i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950" baseline="32051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950" spc="247" baseline="3205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i="1" spc="-3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000" spc="-35" dirty="0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5875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Dantzig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88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1955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800" b="1" dirty="0">
                          <a:latin typeface="Tahoma"/>
                          <a:cs typeface="Tahoma"/>
                        </a:rPr>
                        <a:t>augmenting</a:t>
                      </a:r>
                      <a:r>
                        <a:rPr sz="1800" b="1" spc="2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0" dirty="0">
                          <a:latin typeface="Tahoma"/>
                          <a:cs typeface="Tahoma"/>
                        </a:rPr>
                        <a:t>paths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0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i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i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i="1" spc="-3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000" spc="-35" dirty="0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Ford–Fulkerson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88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1970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800" b="1" dirty="0">
                          <a:latin typeface="Tahoma"/>
                          <a:cs typeface="Tahoma"/>
                        </a:rPr>
                        <a:t>shortest</a:t>
                      </a:r>
                      <a:r>
                        <a:rPr sz="1800" b="1" spc="2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dirty="0">
                          <a:latin typeface="Tahoma"/>
                          <a:cs typeface="Tahoma"/>
                        </a:rPr>
                        <a:t>augmenting</a:t>
                      </a:r>
                      <a:r>
                        <a:rPr sz="1800" b="1" spc="2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latin typeface="Tahoma"/>
                          <a:cs typeface="Tahoma"/>
                        </a:rPr>
                        <a:t>paths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2000" i="1" spc="-1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i="1" spc="-1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i="1" spc="-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i="1" spc="-2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950" spc="-37" baseline="32051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5875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Edmonds</a:t>
                      </a:r>
                      <a:r>
                        <a:rPr sz="1800" i="1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Karp,</a:t>
                      </a:r>
                      <a:r>
                        <a:rPr sz="1800" spc="18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Dinitz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88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1974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800" b="1" dirty="0">
                          <a:latin typeface="Tahoma"/>
                          <a:cs typeface="Tahoma"/>
                        </a:rPr>
                        <a:t>blocking</a:t>
                      </a:r>
                      <a:r>
                        <a:rPr sz="1800" b="1" spc="3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0" dirty="0">
                          <a:latin typeface="Tahoma"/>
                          <a:cs typeface="Tahoma"/>
                        </a:rPr>
                        <a:t>flows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2000" i="1" spc="-1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i="1" spc="-1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950" spc="-15" baseline="32051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5875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Karzanov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88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1983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800" b="1" dirty="0">
                          <a:latin typeface="Tahoma"/>
                          <a:cs typeface="Tahoma"/>
                        </a:rPr>
                        <a:t>dynamic</a:t>
                      </a:r>
                      <a:r>
                        <a:rPr sz="1800" b="1" spc="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0" dirty="0">
                          <a:latin typeface="Tahoma"/>
                          <a:cs typeface="Tahoma"/>
                        </a:rPr>
                        <a:t>trees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0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i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i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i="1" spc="-2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Sleator–Tarjan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388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1985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800" b="1" dirty="0">
                          <a:latin typeface="Tahoma"/>
                          <a:cs typeface="Tahoma"/>
                        </a:rPr>
                        <a:t>improved</a:t>
                      </a:r>
                      <a:r>
                        <a:rPr sz="1800" b="1" spc="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dirty="0">
                          <a:latin typeface="Tahoma"/>
                          <a:cs typeface="Tahoma"/>
                        </a:rPr>
                        <a:t>capacity</a:t>
                      </a:r>
                      <a:r>
                        <a:rPr sz="1800" b="1" spc="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0" dirty="0">
                          <a:latin typeface="Tahoma"/>
                          <a:cs typeface="Tahoma"/>
                        </a:rPr>
                        <a:t>scaling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0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i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i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i="1" spc="-2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Gabow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388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1988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800" b="1" spc="-10" dirty="0">
                          <a:latin typeface="Tahoma"/>
                          <a:cs typeface="Tahoma"/>
                        </a:rPr>
                        <a:t>push–relabel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20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i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i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950" baseline="32051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950" spc="262" baseline="3205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2000" i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i="1" spc="-2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))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5875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Goldberg–Tarjan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388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1998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800" b="1" dirty="0">
                          <a:latin typeface="Tahoma"/>
                          <a:cs typeface="Tahoma"/>
                        </a:rPr>
                        <a:t>binary</a:t>
                      </a:r>
                      <a:r>
                        <a:rPr sz="1800" b="1" spc="2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dirty="0">
                          <a:latin typeface="Tahoma"/>
                          <a:cs typeface="Tahoma"/>
                        </a:rPr>
                        <a:t>blocking</a:t>
                      </a:r>
                      <a:r>
                        <a:rPr sz="1800" b="1" spc="2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0" dirty="0">
                          <a:latin typeface="Tahoma"/>
                          <a:cs typeface="Tahoma"/>
                        </a:rPr>
                        <a:t>flows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20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950" baseline="32051" dirty="0">
                          <a:latin typeface="Times New Roman"/>
                          <a:cs typeface="Times New Roman"/>
                        </a:rPr>
                        <a:t>3/2</a:t>
                      </a:r>
                      <a:r>
                        <a:rPr sz="1950" spc="254" baseline="3205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log (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950" baseline="32051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950" spc="262" baseline="3205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/ m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) log </a:t>
                      </a:r>
                      <a:r>
                        <a:rPr sz="2000" i="1" spc="-2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5875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Goldberg–Rao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388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2013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800" b="1" dirty="0">
                          <a:latin typeface="Tahoma"/>
                          <a:cs typeface="Tahoma"/>
                        </a:rPr>
                        <a:t>compact</a:t>
                      </a:r>
                      <a:r>
                        <a:rPr sz="1800" b="1" spc="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0" dirty="0">
                          <a:latin typeface="Tahoma"/>
                          <a:cs typeface="Tahoma"/>
                        </a:rPr>
                        <a:t>networks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0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i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i="1" spc="-2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Orlin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388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2014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800" b="1" spc="55" dirty="0">
                          <a:latin typeface="Tahoma"/>
                          <a:cs typeface="Tahoma"/>
                        </a:rPr>
                        <a:t>interior-</a:t>
                      </a:r>
                      <a:r>
                        <a:rPr sz="1800" b="1" dirty="0">
                          <a:latin typeface="Tahoma"/>
                          <a:cs typeface="Tahoma"/>
                        </a:rPr>
                        <a:t>point</a:t>
                      </a:r>
                      <a:r>
                        <a:rPr sz="1800" b="1" spc="2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0" dirty="0">
                          <a:latin typeface="Tahoma"/>
                          <a:cs typeface="Tahoma"/>
                        </a:rPr>
                        <a:t>methods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2000" i="1" spc="-10" dirty="0">
                          <a:latin typeface="Times New Roman"/>
                          <a:cs typeface="Times New Roman"/>
                        </a:rPr>
                        <a:t>Õ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i="1" spc="-1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i="1" spc="-1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950" baseline="32051" dirty="0">
                          <a:latin typeface="Times New Roman"/>
                          <a:cs typeface="Times New Roman"/>
                        </a:rPr>
                        <a:t>1/2</a:t>
                      </a:r>
                      <a:r>
                        <a:rPr sz="1950" spc="277" baseline="3205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i="1" spc="-2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5875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Lee–Sidford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0388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2016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800" b="1" dirty="0">
                          <a:latin typeface="Tahoma"/>
                          <a:cs typeface="Tahoma"/>
                        </a:rPr>
                        <a:t>electrical</a:t>
                      </a:r>
                      <a:r>
                        <a:rPr sz="1800" b="1" spc="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0" dirty="0">
                          <a:latin typeface="Tahoma"/>
                          <a:cs typeface="Tahoma"/>
                        </a:rPr>
                        <a:t>flows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000" i="1" baseline="-20833" dirty="0">
                          <a:latin typeface="Times New Roman"/>
                          <a:cs typeface="Times New Roman"/>
                        </a:rPr>
                        <a:t>Õ</a:t>
                      </a:r>
                      <a:r>
                        <a:rPr sz="3000" baseline="-20833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3000" i="1" baseline="-20833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300" dirty="0">
                          <a:latin typeface="Times New Roman"/>
                          <a:cs typeface="Times New Roman"/>
                        </a:rPr>
                        <a:t>10/7</a:t>
                      </a:r>
                      <a:r>
                        <a:rPr sz="1300" spc="1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i="1" spc="-30" baseline="-20833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300" spc="-20" dirty="0">
                          <a:latin typeface="Times New Roman"/>
                          <a:cs typeface="Times New Roman"/>
                        </a:rPr>
                        <a:t>1/7</a:t>
                      </a:r>
                      <a:r>
                        <a:rPr sz="3000" spc="-30" baseline="-20833" dirty="0">
                          <a:latin typeface="Times New Roman"/>
                          <a:cs typeface="Times New Roman"/>
                        </a:rPr>
                        <a:t>)</a:t>
                      </a:r>
                      <a:endParaRPr sz="3000" baseline="-20833">
                        <a:latin typeface="Times New Roman"/>
                        <a:cs typeface="Times New Roman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Mądry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0388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20xx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967854" y="9278937"/>
            <a:ext cx="89033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max-flow</a:t>
            </a:r>
            <a:r>
              <a:rPr sz="1600" b="1" spc="9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algorithms</a:t>
            </a:r>
            <a:r>
              <a:rPr sz="1600" b="1" spc="9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with</a:t>
            </a:r>
            <a:r>
              <a:rPr sz="1600" b="1" spc="9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m</a:t>
            </a:r>
            <a:r>
              <a:rPr sz="1600" b="1" spc="9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edges,</a:t>
            </a:r>
            <a:r>
              <a:rPr sz="1600" b="1" spc="9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n</a:t>
            </a:r>
            <a:r>
              <a:rPr sz="1600" b="1" spc="9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nodes,</a:t>
            </a:r>
            <a:r>
              <a:rPr sz="1600" b="1" spc="9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and</a:t>
            </a:r>
            <a:r>
              <a:rPr sz="1600" b="1" spc="9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integer</a:t>
            </a:r>
            <a:r>
              <a:rPr sz="1600" b="1" spc="9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capacities</a:t>
            </a:r>
            <a:r>
              <a:rPr sz="1600" b="1" spc="9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between</a:t>
            </a:r>
            <a:r>
              <a:rPr sz="1600" b="1" spc="9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1</a:t>
            </a:r>
            <a:r>
              <a:rPr sz="1600" b="1" spc="9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and</a:t>
            </a:r>
            <a:r>
              <a:rPr sz="1600" b="1" spc="95" dirty="0">
                <a:latin typeface="Tahoma"/>
                <a:cs typeface="Tahoma"/>
              </a:rPr>
              <a:t> </a:t>
            </a:r>
            <a:r>
              <a:rPr sz="1600" b="1" spc="20" dirty="0">
                <a:latin typeface="Tahoma"/>
                <a:cs typeface="Tahoma"/>
              </a:rPr>
              <a:t>C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0370" y="8704491"/>
            <a:ext cx="629132" cy="364773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C30E5-B0CB-B010-9192-09F6228B5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107447-45E9-2040-D8F9-B185D1569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AutoShape 4" descr="Thank you listening Images - Free Download on Freepik">
            <a:extLst>
              <a:ext uri="{FF2B5EF4-FFF2-40B4-BE49-F238E27FC236}">
                <a16:creationId xmlns:a16="http://schemas.microsoft.com/office/drawing/2014/main" id="{FC308914-DED9-A83B-AFBD-1931F219C3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00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 descr="listening">
            <a:extLst>
              <a:ext uri="{FF2B5EF4-FFF2-40B4-BE49-F238E27FC236}">
                <a16:creationId xmlns:a16="http://schemas.microsoft.com/office/drawing/2014/main" id="{02B4731E-BCAF-D6B5-8014-BC443471E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" y="838200"/>
            <a:ext cx="12878118" cy="7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9301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8655" algn="l"/>
              </a:tabLst>
            </a:pPr>
            <a:r>
              <a:rPr dirty="0"/>
              <a:t>Maximum-</a:t>
            </a:r>
            <a:r>
              <a:rPr spc="70" dirty="0"/>
              <a:t>flow</a:t>
            </a:r>
            <a:r>
              <a:rPr spc="140" dirty="0"/>
              <a:t> </a:t>
            </a:r>
            <a:r>
              <a:rPr spc="-10" dirty="0"/>
              <a:t>algorithms:</a:t>
            </a:r>
            <a:r>
              <a:rPr dirty="0"/>
              <a:t>	</a:t>
            </a:r>
            <a:r>
              <a:rPr spc="-10" dirty="0"/>
              <a:t>practice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221740"/>
            <a:ext cx="11329035" cy="99060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  <a:tabLst>
                <a:tab pos="561911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Push–relabel</a:t>
            </a:r>
            <a:r>
              <a:rPr sz="2400" spc="-7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</a:t>
            </a:r>
            <a:r>
              <a:rPr sz="2400" spc="-7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(S</a:t>
            </a:r>
            <a:r>
              <a:rPr sz="1900" dirty="0">
                <a:solidFill>
                  <a:srgbClr val="0048AA"/>
                </a:solidFill>
                <a:latin typeface="Lucida Sans Unicode"/>
                <a:cs typeface="Lucida Sans Unicode"/>
              </a:rPr>
              <a:t>ECTION</a:t>
            </a:r>
            <a:r>
              <a:rPr sz="1900" spc="9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7.4).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[Goldberg–Tarjan</a:t>
            </a:r>
            <a:r>
              <a:rPr sz="24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1988]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400" dirty="0">
                <a:latin typeface="Lucida Sans Unicode"/>
                <a:cs typeface="Lucida Sans Unicode"/>
              </a:rPr>
              <a:t>Increases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time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instead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9346" y="3032658"/>
            <a:ext cx="7886700" cy="6223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78</a:t>
            </a:fld>
            <a:endParaRPr spc="-25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8655" algn="l"/>
              </a:tabLst>
            </a:pPr>
            <a:r>
              <a:rPr dirty="0"/>
              <a:t>Maximum-</a:t>
            </a:r>
            <a:r>
              <a:rPr spc="70" dirty="0"/>
              <a:t>flow</a:t>
            </a:r>
            <a:r>
              <a:rPr spc="140" dirty="0"/>
              <a:t> </a:t>
            </a:r>
            <a:r>
              <a:rPr spc="-10" dirty="0"/>
              <a:t>algorithms:</a:t>
            </a:r>
            <a:r>
              <a:rPr dirty="0"/>
              <a:t>	</a:t>
            </a:r>
            <a:r>
              <a:rPr spc="-10" dirty="0"/>
              <a:t>practice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221740"/>
            <a:ext cx="11523345" cy="195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657225">
              <a:lnSpc>
                <a:spcPct val="131900"/>
              </a:lnSpc>
              <a:spcBef>
                <a:spcPts val="100"/>
              </a:spcBef>
              <a:tabLst>
                <a:tab pos="134493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Caveat.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75" dirty="0">
                <a:latin typeface="Lucida Sans Unicode"/>
                <a:cs typeface="Lucida Sans Unicode"/>
              </a:rPr>
              <a:t>Worst-</a:t>
            </a:r>
            <a:r>
              <a:rPr sz="2400" spc="-25" dirty="0">
                <a:latin typeface="Lucida Sans Unicode"/>
                <a:cs typeface="Lucida Sans Unicode"/>
              </a:rPr>
              <a:t>case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running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time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generally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useful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predicting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or </a:t>
            </a:r>
            <a:r>
              <a:rPr sz="2400" dirty="0">
                <a:latin typeface="Lucida Sans Unicode"/>
                <a:cs typeface="Lucida Sans Unicode"/>
              </a:rPr>
              <a:t>comparing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max-</a:t>
            </a:r>
            <a:r>
              <a:rPr sz="2400" spc="-25" dirty="0">
                <a:latin typeface="Lucida Sans Unicode"/>
                <a:cs typeface="Lucida Sans Unicode"/>
              </a:rPr>
              <a:t>flow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performance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practice.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  <a:tabLst>
                <a:tab pos="259588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Best</a:t>
            </a: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in</a:t>
            </a:r>
            <a:r>
              <a:rPr sz="2400" spc="-1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practice.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Push–relabel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method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gap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relabeling: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baseline="29513" dirty="0">
                <a:latin typeface="Times New Roman"/>
                <a:cs typeface="Times New Roman"/>
              </a:rPr>
              <a:t>3/2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practice.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5500" y="4787900"/>
            <a:ext cx="6565900" cy="3644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540" y="4781872"/>
            <a:ext cx="4836656" cy="365097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79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Maximum-</a:t>
            </a:r>
            <a:r>
              <a:rPr spc="70" dirty="0"/>
              <a:t>flow</a:t>
            </a:r>
            <a:r>
              <a:rPr spc="140" dirty="0"/>
              <a:t> </a:t>
            </a:r>
            <a:r>
              <a:rPr spc="-10" dirty="0"/>
              <a:t>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338580"/>
            <a:ext cx="7487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0895" algn="l"/>
                <a:tab pos="3382645" algn="l"/>
              </a:tabLst>
            </a:pP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i="1" spc="-45" dirty="0">
                <a:solidFill>
                  <a:srgbClr val="8D3124"/>
                </a:solidFill>
                <a:latin typeface="Times New Roman"/>
                <a:cs typeface="Times New Roman"/>
              </a:rPr>
              <a:t>st</a:t>
            </a:r>
            <a:r>
              <a:rPr sz="2400" spc="-45" dirty="0">
                <a:solidFill>
                  <a:srgbClr val="8D3124"/>
                </a:solidFill>
                <a:latin typeface="Lucida Sans Unicode"/>
                <a:cs typeface="Lucida Sans Unicode"/>
              </a:rPr>
              <a:t>-</a:t>
            </a:r>
            <a:r>
              <a:rPr sz="2400" spc="-70" dirty="0">
                <a:solidFill>
                  <a:srgbClr val="8D3124"/>
                </a:solidFill>
                <a:latin typeface="Lucida Sans Unicode"/>
                <a:cs typeface="Lucida Sans Unicode"/>
              </a:rPr>
              <a:t>flow</a:t>
            </a:r>
            <a:r>
              <a:rPr sz="24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(flow)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function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satisfies: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1638300"/>
            <a:ext cx="2755265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:</a:t>
            </a:r>
            <a:endParaRPr sz="2400">
              <a:latin typeface="Lucida Sans Unicode"/>
              <a:cs typeface="Lucida Sans Unicod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901699" y="2120900"/>
                <a:ext cx="8801101" cy="604012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90"/>
                  </a:spcBef>
                </a:pPr>
                <a:r>
                  <a:rPr lang="en-GB" sz="5775" spc="-67" baseline="-5772" dirty="0">
                    <a:latin typeface="Microsoft JhengHei UI"/>
                    <a:cs typeface="Microsoft JhengHei UI"/>
                  </a:rPr>
                  <a:t>・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For</a:t>
                </a:r>
                <a:r>
                  <a:rPr lang="en-GB"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dirty="0">
                    <a:latin typeface="Lucida Sans Unicode"/>
                    <a:cs typeface="Lucida Sans Unicode"/>
                  </a:rPr>
                  <a:t>each</a:t>
                </a:r>
                <a:r>
                  <a:rPr lang="en-GB" sz="2400" spc="-15" dirty="0">
                    <a:latin typeface="Lucida Sans Unicode"/>
                    <a:cs typeface="Lucida Sans Unicode"/>
                  </a:rPr>
                  <a:t> </a:t>
                </a:r>
                <a:r>
                  <a:rPr lang="en-GB" sz="2400" i="1" dirty="0">
                    <a:latin typeface="Times New Roman"/>
                    <a:cs typeface="Times New Roman"/>
                  </a:rPr>
                  <a:t>v</a:t>
                </a:r>
                <a:r>
                  <a:rPr lang="en-GB" sz="2400" i="1" spc="-5" dirty="0">
                    <a:latin typeface="Times New Roman"/>
                    <a:cs typeface="Times New Roman"/>
                  </a:rPr>
                  <a:t> </a:t>
                </a:r>
                <a:r>
                  <a:rPr lang="en-GB" sz="2400" dirty="0">
                    <a:latin typeface="Symbol"/>
                    <a:cs typeface="Symbol"/>
                  </a:rPr>
                  <a:t></a:t>
                </a:r>
                <a:r>
                  <a:rPr lang="en-GB" sz="2400" spc="-10" dirty="0">
                    <a:latin typeface="Times New Roman"/>
                    <a:cs typeface="Times New Roman"/>
                  </a:rPr>
                  <a:t> </a:t>
                </a:r>
                <a:r>
                  <a:rPr lang="en-GB" sz="2400" i="1" dirty="0">
                    <a:latin typeface="Times New Roman"/>
                    <a:cs typeface="Times New Roman"/>
                  </a:rPr>
                  <a:t>V</a:t>
                </a:r>
                <a:r>
                  <a:rPr lang="en-GB" sz="2400" i="1" spc="-5" dirty="0">
                    <a:latin typeface="Times New Roman"/>
                    <a:cs typeface="Times New Roman"/>
                  </a:rPr>
                  <a:t> </a:t>
                </a:r>
                <a:r>
                  <a:rPr lang="en-GB" sz="2400" spc="-5" dirty="0">
                    <a:latin typeface="Times New Roman"/>
                    <a:cs typeface="Times New Roman"/>
                  </a:rPr>
                  <a:t>– {</a:t>
                </a:r>
                <a:r>
                  <a:rPr lang="en-GB" sz="2400" i="1" dirty="0">
                    <a:latin typeface="Times New Roman"/>
                    <a:cs typeface="Times New Roman"/>
                  </a:rPr>
                  <a:t>s</a:t>
                </a:r>
                <a:r>
                  <a:rPr lang="en-GB" sz="2400" spc="-5" dirty="0">
                    <a:latin typeface="Times New Roman"/>
                    <a:cs typeface="Times New Roman"/>
                  </a:rPr>
                  <a:t>, </a:t>
                </a:r>
                <a:r>
                  <a:rPr lang="en-GB" sz="2400" i="1" dirty="0">
                    <a:latin typeface="Times New Roman"/>
                    <a:cs typeface="Times New Roman"/>
                  </a:rPr>
                  <a:t>t</a:t>
                </a:r>
                <a:r>
                  <a:rPr lang="en-GB" sz="2400" spc="-100" dirty="0">
                    <a:latin typeface="Times New Roman"/>
                    <a:cs typeface="Times New Roman"/>
                  </a:rPr>
                  <a:t>} </a:t>
                </a:r>
                <a:r>
                  <a:rPr lang="en-GB" sz="2400" spc="-50" dirty="0">
                    <a:latin typeface="Lucida Sans Unicode"/>
                    <a:cs typeface="Lucida Sans Unicode"/>
                  </a:rPr>
                  <a:t>: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ar-AE" altLang="zh-CN" sz="2400" i="1" spc="-85" dirty="0">
                            <a:latin typeface="Cambria Math" panose="02040503050406030204" pitchFamily="18" charset="0"/>
                            <a:cs typeface="Tahoma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ar-AE" altLang="zh-CN" sz="2400" b="0" i="1" spc="-85" dirty="0">
                            <a:latin typeface="Cambria Math" panose="02040503050406030204" pitchFamily="18" charset="0"/>
                            <a:cs typeface="Tahoma"/>
                          </a:rPr>
                          <m:t>𝑒</m:t>
                        </m:r>
                        <m:r>
                          <a:rPr lang="ar-AE" altLang="zh-CN" sz="2400" b="0" i="1" spc="-85" dirty="0">
                            <a:latin typeface="Cambria Math" panose="02040503050406030204" pitchFamily="18" charset="0"/>
                            <a:cs typeface="Tahoma"/>
                          </a:rPr>
                          <m:t> </m:t>
                        </m:r>
                        <m:r>
                          <a:rPr lang="ar-AE" altLang="zh-CN" sz="2400" b="0" i="1" spc="-85" dirty="0">
                            <a:latin typeface="Cambria Math" panose="02040503050406030204" pitchFamily="18" charset="0"/>
                            <a:cs typeface="Tahoma"/>
                          </a:rPr>
                          <m:t>𝑖𝑛</m:t>
                        </m:r>
                        <m:r>
                          <a:rPr lang="en-GB" altLang="zh-CN" sz="2400" b="0" i="1" spc="-85" dirty="0">
                            <a:latin typeface="Cambria Math" panose="02040503050406030204" pitchFamily="18" charset="0"/>
                            <a:cs typeface="Tahoma"/>
                          </a:rPr>
                          <m:t> </m:t>
                        </m:r>
                        <m:r>
                          <a:rPr lang="en-GB" altLang="zh-CN" sz="2400" b="0" i="1" spc="-85" dirty="0">
                            <a:latin typeface="Cambria Math" panose="02040503050406030204" pitchFamily="18" charset="0"/>
                            <a:cs typeface="Tahoma"/>
                          </a:rPr>
                          <m:t>𝑡𝑜</m:t>
                        </m:r>
                        <m:r>
                          <a:rPr lang="ar-AE" altLang="zh-CN" sz="2400" b="0" i="1" spc="-85" dirty="0">
                            <a:latin typeface="Cambria Math" panose="02040503050406030204" pitchFamily="18" charset="0"/>
                            <a:cs typeface="Tahoma"/>
                          </a:rPr>
                          <m:t> </m:t>
                        </m:r>
                        <m:r>
                          <a:rPr lang="en-GB" altLang="zh-CN" sz="2400" b="0" i="1" spc="-85" dirty="0">
                            <a:latin typeface="Cambria Math" panose="02040503050406030204" pitchFamily="18" charset="0"/>
                            <a:cs typeface="Tahoma"/>
                          </a:rPr>
                          <m:t>𝑣</m:t>
                        </m:r>
                      </m:sub>
                      <m:sup/>
                      <m:e>
                        <m:r>
                          <a:rPr lang="en-GB" altLang="zh-CN" sz="2400" b="0" i="1" spc="-85" dirty="0">
                            <a:latin typeface="Cambria Math" panose="02040503050406030204" pitchFamily="18" charset="0"/>
                            <a:cs typeface="Tahoma"/>
                          </a:rPr>
                          <m:t>𝑓</m:t>
                        </m:r>
                        <m:r>
                          <a:rPr lang="ar-AE" altLang="zh-CN" sz="2400" b="0" i="1" spc="-85" dirty="0">
                            <a:latin typeface="Cambria Math" panose="02040503050406030204" pitchFamily="18" charset="0"/>
                            <a:cs typeface="Tahoma"/>
                          </a:rPr>
                          <m:t>(</m:t>
                        </m:r>
                        <m:r>
                          <a:rPr lang="ar-AE" altLang="zh-CN" sz="2400" b="0" i="1" spc="-85" dirty="0">
                            <a:latin typeface="Cambria Math" panose="02040503050406030204" pitchFamily="18" charset="0"/>
                            <a:cs typeface="Tahoma"/>
                          </a:rPr>
                          <m:t>𝑒</m:t>
                        </m:r>
                        <m:r>
                          <a:rPr lang="ar-AE" altLang="zh-CN" sz="2400" b="0" i="1" spc="-85" dirty="0">
                            <a:latin typeface="Cambria Math" panose="02040503050406030204" pitchFamily="18" charset="0"/>
                            <a:cs typeface="Tahoma"/>
                          </a:rPr>
                          <m:t>)</m:t>
                        </m:r>
                      </m:e>
                    </m:nary>
                    <m:r>
                      <a:rPr lang="ar-AE" altLang="zh-CN" sz="2400" i="1" spc="-85" dirty="0">
                        <a:latin typeface="Cambria Math" panose="02040503050406030204" pitchFamily="18" charset="0"/>
                        <a:cs typeface="Tahoma"/>
                      </a:rPr>
                      <m:t>=</m:t>
                    </m:r>
                    <m:nary>
                      <m:naryPr>
                        <m:chr m:val="∑"/>
                        <m:ctrlPr>
                          <a:rPr lang="ar-AE" altLang="zh-CN" sz="2400" i="1" spc="-85" dirty="0">
                            <a:latin typeface="Cambria Math" panose="02040503050406030204" pitchFamily="18" charset="0"/>
                            <a:cs typeface="Tahoma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ar-AE" altLang="zh-CN" sz="2400" b="0" i="1" spc="-85" dirty="0">
                            <a:latin typeface="Cambria Math" panose="02040503050406030204" pitchFamily="18" charset="0"/>
                            <a:cs typeface="Tahoma"/>
                          </a:rPr>
                          <m:t>𝑒</m:t>
                        </m:r>
                        <m:r>
                          <a:rPr lang="ar-AE" altLang="zh-CN" sz="2400" b="0" i="1" spc="-85" dirty="0">
                            <a:latin typeface="Cambria Math" panose="02040503050406030204" pitchFamily="18" charset="0"/>
                            <a:cs typeface="Tahoma"/>
                          </a:rPr>
                          <m:t> </m:t>
                        </m:r>
                        <m:r>
                          <a:rPr lang="ar-AE" altLang="zh-CN" sz="2400" b="0" i="1" spc="-85" dirty="0">
                            <a:latin typeface="Cambria Math" panose="02040503050406030204" pitchFamily="18" charset="0"/>
                            <a:cs typeface="Tahoma"/>
                          </a:rPr>
                          <m:t>𝑜𝑢𝑡</m:t>
                        </m:r>
                        <m:r>
                          <a:rPr lang="ar-AE" altLang="zh-CN" sz="2400" b="0" i="1" spc="-85" dirty="0">
                            <a:latin typeface="Cambria Math" panose="02040503050406030204" pitchFamily="18" charset="0"/>
                            <a:cs typeface="Tahoma"/>
                          </a:rPr>
                          <m:t> </m:t>
                        </m:r>
                        <m:r>
                          <a:rPr lang="ar-AE" altLang="zh-CN" sz="2400" b="0" i="1" spc="-85" dirty="0">
                            <a:latin typeface="Cambria Math" panose="02040503050406030204" pitchFamily="18" charset="0"/>
                            <a:cs typeface="Tahoma"/>
                          </a:rPr>
                          <m:t>𝑜𝑓</m:t>
                        </m:r>
                        <m:r>
                          <a:rPr lang="ar-AE" altLang="zh-CN" sz="2400" b="0" i="1" spc="-85" dirty="0">
                            <a:latin typeface="Cambria Math" panose="02040503050406030204" pitchFamily="18" charset="0"/>
                            <a:cs typeface="Tahoma"/>
                          </a:rPr>
                          <m:t> </m:t>
                        </m:r>
                        <m:r>
                          <a:rPr lang="en-GB" altLang="zh-CN" sz="2400" b="0" i="1" spc="-85" dirty="0">
                            <a:latin typeface="Cambria Math" panose="02040503050406030204" pitchFamily="18" charset="0"/>
                            <a:cs typeface="Tahoma"/>
                          </a:rPr>
                          <m:t>𝑣</m:t>
                        </m:r>
                      </m:sub>
                      <m:sup/>
                      <m:e>
                        <m:r>
                          <a:rPr lang="en-GB" altLang="zh-CN" sz="2400" b="0" i="1" spc="-85" dirty="0">
                            <a:latin typeface="Cambria Math" panose="02040503050406030204" pitchFamily="18" charset="0"/>
                            <a:cs typeface="Tahoma"/>
                          </a:rPr>
                          <m:t>𝑓</m:t>
                        </m:r>
                        <m:r>
                          <a:rPr lang="ar-AE" altLang="zh-CN" sz="2400" b="0" i="1" spc="-85" dirty="0">
                            <a:latin typeface="Cambria Math" panose="02040503050406030204" pitchFamily="18" charset="0"/>
                            <a:cs typeface="Tahoma"/>
                          </a:rPr>
                          <m:t>(</m:t>
                        </m:r>
                        <m:r>
                          <a:rPr lang="ar-AE" altLang="zh-CN" sz="2400" b="0" i="1" spc="-85" dirty="0">
                            <a:latin typeface="Cambria Math" panose="02040503050406030204" pitchFamily="18" charset="0"/>
                            <a:cs typeface="Tahoma"/>
                          </a:rPr>
                          <m:t>𝑒</m:t>
                        </m:r>
                        <m:r>
                          <a:rPr lang="ar-AE" altLang="zh-CN" sz="2400" b="0" i="1" spc="-85" dirty="0">
                            <a:latin typeface="Cambria Math" panose="02040503050406030204" pitchFamily="18" charset="0"/>
                            <a:cs typeface="Tahoma"/>
                          </a:rPr>
                          <m:t>)</m:t>
                        </m:r>
                      </m:e>
                    </m:nary>
                  </m:oMath>
                </a14:m>
                <a:endParaRPr sz="2400">
                  <a:latin typeface="Lucida Sans Unicode"/>
                  <a:cs typeface="Lucida Sans Unicode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699" y="2120900"/>
                <a:ext cx="8801101" cy="604012"/>
              </a:xfrm>
              <a:prstGeom prst="rect">
                <a:avLst/>
              </a:prstGeom>
              <a:blipFill>
                <a:blip r:embed="rId2"/>
                <a:stretch>
                  <a:fillRect l="-3026" t="-75000" b="-1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/>
          <p:nvPr/>
        </p:nvSpPr>
        <p:spPr>
          <a:xfrm>
            <a:off x="9104745" y="1734312"/>
            <a:ext cx="2867660" cy="99060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[capacity]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[flow</a:t>
            </a:r>
            <a:r>
              <a:rPr sz="2400" spc="10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conservation]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51350" y="5436080"/>
            <a:ext cx="6654800" cy="3743960"/>
            <a:chOff x="2351350" y="5436080"/>
            <a:chExt cx="6654800" cy="3743960"/>
          </a:xfrm>
        </p:grpSpPr>
        <p:sp>
          <p:nvSpPr>
            <p:cNvPr id="8" name="object 8"/>
            <p:cNvSpPr/>
            <p:nvPr/>
          </p:nvSpPr>
          <p:spPr>
            <a:xfrm>
              <a:off x="2397332" y="5702807"/>
              <a:ext cx="1803400" cy="1557020"/>
            </a:xfrm>
            <a:custGeom>
              <a:avLst/>
              <a:gdLst/>
              <a:ahLst/>
              <a:cxnLst/>
              <a:rect l="l" t="t" r="r" b="b"/>
              <a:pathLst>
                <a:path w="1803400" h="1557020">
                  <a:moveTo>
                    <a:pt x="1803345" y="0"/>
                  </a:moveTo>
                  <a:lnTo>
                    <a:pt x="1793732" y="8298"/>
                  </a:lnTo>
                  <a:lnTo>
                    <a:pt x="0" y="1556749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28157" y="5651354"/>
              <a:ext cx="132715" cy="126364"/>
            </a:xfrm>
            <a:custGeom>
              <a:avLst/>
              <a:gdLst/>
              <a:ahLst/>
              <a:cxnLst/>
              <a:rect l="l" t="t" r="r" b="b"/>
              <a:pathLst>
                <a:path w="132714" h="126364">
                  <a:moveTo>
                    <a:pt x="132123" y="0"/>
                  </a:moveTo>
                  <a:lnTo>
                    <a:pt x="0" y="33524"/>
                  </a:lnTo>
                  <a:lnTo>
                    <a:pt x="62906" y="59752"/>
                  </a:lnTo>
                  <a:lnTo>
                    <a:pt x="79668" y="125813"/>
                  </a:lnTo>
                  <a:lnTo>
                    <a:pt x="132123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64050" y="7297605"/>
              <a:ext cx="1798320" cy="0"/>
            </a:xfrm>
            <a:custGeom>
              <a:avLst/>
              <a:gdLst/>
              <a:ahLst/>
              <a:cxnLst/>
              <a:rect l="l" t="t" r="r" b="b"/>
              <a:pathLst>
                <a:path w="1798320">
                  <a:moveTo>
                    <a:pt x="1326219" y="0"/>
                  </a:moveTo>
                  <a:lnTo>
                    <a:pt x="1798044" y="0"/>
                  </a:lnTo>
                </a:path>
                <a:path w="1798320">
                  <a:moveTo>
                    <a:pt x="0" y="0"/>
                  </a:moveTo>
                  <a:lnTo>
                    <a:pt x="754719" y="0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18913" y="723664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" y="0"/>
                  </a:moveTo>
                  <a:lnTo>
                    <a:pt x="30481" y="60959"/>
                  </a:lnTo>
                  <a:lnTo>
                    <a:pt x="0" y="121919"/>
                  </a:lnTo>
                  <a:lnTo>
                    <a:pt x="121921" y="609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7646" y="5525282"/>
              <a:ext cx="2359025" cy="0"/>
            </a:xfrm>
            <a:custGeom>
              <a:avLst/>
              <a:gdLst/>
              <a:ahLst/>
              <a:cxnLst/>
              <a:rect l="l" t="t" r="r" b="b"/>
              <a:pathLst>
                <a:path w="2359025">
                  <a:moveTo>
                    <a:pt x="1663934" y="0"/>
                  </a:moveTo>
                  <a:lnTo>
                    <a:pt x="2358617" y="0"/>
                  </a:lnTo>
                </a:path>
                <a:path w="2359025">
                  <a:moveTo>
                    <a:pt x="0" y="0"/>
                  </a:moveTo>
                  <a:lnTo>
                    <a:pt x="1028934" y="0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93084" y="546432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46037" y="7359064"/>
              <a:ext cx="1775460" cy="1580515"/>
            </a:xfrm>
            <a:custGeom>
              <a:avLst/>
              <a:gdLst/>
              <a:ahLst/>
              <a:cxnLst/>
              <a:rect l="l" t="t" r="r" b="b"/>
              <a:pathLst>
                <a:path w="1775460" h="1580515">
                  <a:moveTo>
                    <a:pt x="1774879" y="1579998"/>
                  </a:moveTo>
                  <a:lnTo>
                    <a:pt x="1765393" y="1571554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48132" y="8864820"/>
              <a:ext cx="132080" cy="127000"/>
            </a:xfrm>
            <a:custGeom>
              <a:avLst/>
              <a:gdLst/>
              <a:ahLst/>
              <a:cxnLst/>
              <a:rect l="l" t="t" r="r" b="b"/>
              <a:pathLst>
                <a:path w="132079" h="127000">
                  <a:moveTo>
                    <a:pt x="81065" y="0"/>
                  </a:moveTo>
                  <a:lnTo>
                    <a:pt x="63299" y="65798"/>
                  </a:lnTo>
                  <a:lnTo>
                    <a:pt x="0" y="91064"/>
                  </a:lnTo>
                  <a:lnTo>
                    <a:pt x="131597" y="126598"/>
                  </a:lnTo>
                  <a:lnTo>
                    <a:pt x="81065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77646" y="9118550"/>
              <a:ext cx="2360295" cy="0"/>
            </a:xfrm>
            <a:custGeom>
              <a:avLst/>
              <a:gdLst/>
              <a:ahLst/>
              <a:cxnLst/>
              <a:rect l="l" t="t" r="r" b="b"/>
              <a:pathLst>
                <a:path w="2360295">
                  <a:moveTo>
                    <a:pt x="1739921" y="0"/>
                  </a:moveTo>
                  <a:lnTo>
                    <a:pt x="2360136" y="0"/>
                  </a:lnTo>
                </a:path>
                <a:path w="2360295">
                  <a:moveTo>
                    <a:pt x="0" y="0"/>
                  </a:moveTo>
                  <a:lnTo>
                    <a:pt x="863621" y="0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94602" y="905759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59"/>
                  </a:ln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37532" y="7473720"/>
              <a:ext cx="2432685" cy="1577340"/>
            </a:xfrm>
            <a:custGeom>
              <a:avLst/>
              <a:gdLst/>
              <a:ahLst/>
              <a:cxnLst/>
              <a:rect l="l" t="t" r="r" b="b"/>
              <a:pathLst>
                <a:path w="2432684" h="1577340">
                  <a:moveTo>
                    <a:pt x="0" y="0"/>
                  </a:moveTo>
                  <a:lnTo>
                    <a:pt x="10657" y="6907"/>
                  </a:lnTo>
                  <a:lnTo>
                    <a:pt x="2432650" y="1576759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71457" y="7430893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0" y="0"/>
                  </a:moveTo>
                  <a:lnTo>
                    <a:pt x="69152" y="117467"/>
                  </a:lnTo>
                  <a:lnTo>
                    <a:pt x="76732" y="49734"/>
                  </a:lnTo>
                  <a:lnTo>
                    <a:pt x="135465" y="15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47247" y="5502511"/>
              <a:ext cx="0" cy="1469390"/>
            </a:xfrm>
            <a:custGeom>
              <a:avLst/>
              <a:gdLst/>
              <a:ahLst/>
              <a:cxnLst/>
              <a:rect l="l" t="t" r="r" b="b"/>
              <a:pathLst>
                <a:path h="1469390">
                  <a:moveTo>
                    <a:pt x="0" y="1093849"/>
                  </a:moveTo>
                  <a:lnTo>
                    <a:pt x="0" y="1469109"/>
                  </a:lnTo>
                </a:path>
                <a:path h="1469390">
                  <a:moveTo>
                    <a:pt x="0" y="0"/>
                  </a:moveTo>
                  <a:lnTo>
                    <a:pt x="0" y="712849"/>
                  </a:lnTo>
                </a:path>
              </a:pathLst>
            </a:custGeom>
            <a:ln w="25533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6350" y="6915745"/>
              <a:ext cx="121914" cy="12191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446323" y="7366372"/>
              <a:ext cx="0" cy="1466850"/>
            </a:xfrm>
            <a:custGeom>
              <a:avLst/>
              <a:gdLst/>
              <a:ahLst/>
              <a:cxnLst/>
              <a:rect l="l" t="t" r="r" b="b"/>
              <a:pathLst>
                <a:path h="1466850">
                  <a:moveTo>
                    <a:pt x="0" y="0"/>
                  </a:moveTo>
                  <a:lnTo>
                    <a:pt x="0" y="677151"/>
                  </a:lnTo>
                </a:path>
                <a:path h="1466850">
                  <a:moveTo>
                    <a:pt x="0" y="1058151"/>
                  </a:moveTo>
                  <a:lnTo>
                    <a:pt x="0" y="1466844"/>
                  </a:lnTo>
                </a:path>
              </a:pathLst>
            </a:custGeom>
            <a:ln w="25527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5423" y="8777342"/>
              <a:ext cx="121914" cy="12191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172629" y="7463205"/>
              <a:ext cx="1774189" cy="1547495"/>
            </a:xfrm>
            <a:custGeom>
              <a:avLst/>
              <a:gdLst/>
              <a:ahLst/>
              <a:cxnLst/>
              <a:rect l="l" t="t" r="r" b="b"/>
              <a:pathLst>
                <a:path w="1774190" h="1547495">
                  <a:moveTo>
                    <a:pt x="1773754" y="0"/>
                  </a:moveTo>
                  <a:lnTo>
                    <a:pt x="1764183" y="8348"/>
                  </a:lnTo>
                  <a:lnTo>
                    <a:pt x="0" y="1547247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73771" y="7411445"/>
              <a:ext cx="132080" cy="126364"/>
            </a:xfrm>
            <a:custGeom>
              <a:avLst/>
              <a:gdLst/>
              <a:ahLst/>
              <a:cxnLst/>
              <a:rect l="l" t="t" r="r" b="b"/>
              <a:pathLst>
                <a:path w="132079" h="126365">
                  <a:moveTo>
                    <a:pt x="131949" y="0"/>
                  </a:moveTo>
                  <a:lnTo>
                    <a:pt x="0" y="34204"/>
                  </a:lnTo>
                  <a:lnTo>
                    <a:pt x="63041" y="60107"/>
                  </a:lnTo>
                  <a:lnTo>
                    <a:pt x="80144" y="126081"/>
                  </a:lnTo>
                  <a:lnTo>
                    <a:pt x="13194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62836" y="5448780"/>
              <a:ext cx="1873885" cy="1610360"/>
            </a:xfrm>
            <a:custGeom>
              <a:avLst/>
              <a:gdLst/>
              <a:ahLst/>
              <a:cxnLst/>
              <a:rect l="l" t="t" r="r" b="b"/>
              <a:pathLst>
                <a:path w="1873884" h="1610359">
                  <a:moveTo>
                    <a:pt x="1873441" y="1609895"/>
                  </a:moveTo>
                  <a:lnTo>
                    <a:pt x="1863809" y="160161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863798" y="6984297"/>
              <a:ext cx="132715" cy="125730"/>
            </a:xfrm>
            <a:custGeom>
              <a:avLst/>
              <a:gdLst/>
              <a:ahLst/>
              <a:cxnLst/>
              <a:rect l="l" t="t" r="r" b="b"/>
              <a:pathLst>
                <a:path w="132715" h="125729">
                  <a:moveTo>
                    <a:pt x="79460" y="0"/>
                  </a:moveTo>
                  <a:lnTo>
                    <a:pt x="62847" y="66099"/>
                  </a:lnTo>
                  <a:lnTo>
                    <a:pt x="0" y="92468"/>
                  </a:lnTo>
                  <a:lnTo>
                    <a:pt x="132199" y="125695"/>
                  </a:lnTo>
                  <a:lnTo>
                    <a:pt x="7946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58693" y="5531085"/>
              <a:ext cx="2367915" cy="1511300"/>
            </a:xfrm>
            <a:custGeom>
              <a:avLst/>
              <a:gdLst/>
              <a:ahLst/>
              <a:cxnLst/>
              <a:rect l="l" t="t" r="r" b="b"/>
              <a:pathLst>
                <a:path w="2367915" h="1511300">
                  <a:moveTo>
                    <a:pt x="2367893" y="1510915"/>
                  </a:moveTo>
                  <a:lnTo>
                    <a:pt x="2341128" y="1493837"/>
                  </a:lnTo>
                  <a:lnTo>
                    <a:pt x="0" y="0"/>
                  </a:lnTo>
                </a:path>
              </a:pathLst>
            </a:custGeom>
            <a:ln w="635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675540" y="6880879"/>
              <a:ext cx="288290" cy="248920"/>
            </a:xfrm>
            <a:custGeom>
              <a:avLst/>
              <a:gdLst/>
              <a:ahLst/>
              <a:cxnLst/>
              <a:rect l="l" t="t" r="r" b="b"/>
              <a:pathLst>
                <a:path w="288290" h="248920">
                  <a:moveTo>
                    <a:pt x="139359" y="0"/>
                  </a:moveTo>
                  <a:lnTo>
                    <a:pt x="124280" y="144042"/>
                  </a:lnTo>
                  <a:lnTo>
                    <a:pt x="0" y="218405"/>
                  </a:lnTo>
                  <a:lnTo>
                    <a:pt x="288085" y="248563"/>
                  </a:lnTo>
                  <a:lnTo>
                    <a:pt x="139359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83303" y="7297603"/>
              <a:ext cx="2369185" cy="0"/>
            </a:xfrm>
            <a:custGeom>
              <a:avLst/>
              <a:gdLst/>
              <a:ahLst/>
              <a:cxnLst/>
              <a:rect l="l" t="t" r="r" b="b"/>
              <a:pathLst>
                <a:path w="2369184">
                  <a:moveTo>
                    <a:pt x="0" y="0"/>
                  </a:moveTo>
                  <a:lnTo>
                    <a:pt x="1148678" y="0"/>
                  </a:lnTo>
                </a:path>
                <a:path w="2369184">
                  <a:moveTo>
                    <a:pt x="1720178" y="0"/>
                  </a:moveTo>
                  <a:lnTo>
                    <a:pt x="2369140" y="0"/>
                  </a:lnTo>
                </a:path>
              </a:pathLst>
            </a:custGeom>
            <a:ln w="63501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655924" y="7168064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64770" y="129540"/>
                  </a:lnTo>
                  <a:lnTo>
                    <a:pt x="0" y="259080"/>
                  </a:lnTo>
                  <a:lnTo>
                    <a:pt x="259080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79906" y="7297615"/>
              <a:ext cx="1715135" cy="0"/>
            </a:xfrm>
            <a:custGeom>
              <a:avLst/>
              <a:gdLst/>
              <a:ahLst/>
              <a:cxnLst/>
              <a:rect l="l" t="t" r="r" b="b"/>
              <a:pathLst>
                <a:path w="1715134">
                  <a:moveTo>
                    <a:pt x="0" y="0"/>
                  </a:moveTo>
                  <a:lnTo>
                    <a:pt x="614634" y="0"/>
                  </a:lnTo>
                </a:path>
                <a:path w="1715134">
                  <a:moveTo>
                    <a:pt x="1414734" y="0"/>
                  </a:moveTo>
                  <a:lnTo>
                    <a:pt x="1714637" y="0"/>
                  </a:lnTo>
                </a:path>
              </a:pathLst>
            </a:custGeom>
            <a:ln w="63513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698021" y="7168068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64771" y="129539"/>
                  </a:lnTo>
                  <a:lnTo>
                    <a:pt x="2" y="259079"/>
                  </a:lnTo>
                  <a:lnTo>
                    <a:pt x="259078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22028" y="5699774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815326"/>
                  </a:moveTo>
                  <a:lnTo>
                    <a:pt x="0" y="1194775"/>
                  </a:lnTo>
                </a:path>
                <a:path h="1195070">
                  <a:moveTo>
                    <a:pt x="0" y="0"/>
                  </a:moveTo>
                  <a:lnTo>
                    <a:pt x="0" y="434326"/>
                  </a:lnTo>
                </a:path>
              </a:pathLst>
            </a:custGeom>
            <a:ln w="6360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992531" y="679804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129562" y="259068"/>
                  </a:lnTo>
                  <a:lnTo>
                    <a:pt x="226696" y="64758"/>
                  </a:lnTo>
                  <a:lnTo>
                    <a:pt x="129546" y="64758"/>
                  </a:lnTo>
                  <a:lnTo>
                    <a:pt x="0" y="0"/>
                  </a:lnTo>
                  <a:close/>
                </a:path>
                <a:path w="259079" h="259079">
                  <a:moveTo>
                    <a:pt x="259068" y="0"/>
                  </a:moveTo>
                  <a:lnTo>
                    <a:pt x="129546" y="64758"/>
                  </a:lnTo>
                  <a:lnTo>
                    <a:pt x="226696" y="64758"/>
                  </a:lnTo>
                  <a:lnTo>
                    <a:pt x="259068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121086" y="7337598"/>
              <a:ext cx="0" cy="1431290"/>
            </a:xfrm>
            <a:custGeom>
              <a:avLst/>
              <a:gdLst/>
              <a:ahLst/>
              <a:cxnLst/>
              <a:rect l="l" t="t" r="r" b="b"/>
              <a:pathLst>
                <a:path h="1431290">
                  <a:moveTo>
                    <a:pt x="0" y="985324"/>
                  </a:moveTo>
                  <a:lnTo>
                    <a:pt x="0" y="1430849"/>
                  </a:lnTo>
                </a:path>
                <a:path h="1431290">
                  <a:moveTo>
                    <a:pt x="0" y="0"/>
                  </a:moveTo>
                  <a:lnTo>
                    <a:pt x="0" y="642424"/>
                  </a:lnTo>
                </a:path>
              </a:pathLst>
            </a:custGeom>
            <a:ln w="6363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991601" y="864019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129565" y="259067"/>
                  </a:lnTo>
                  <a:lnTo>
                    <a:pt x="226696" y="64757"/>
                  </a:lnTo>
                  <a:lnTo>
                    <a:pt x="129546" y="64757"/>
                  </a:lnTo>
                  <a:lnTo>
                    <a:pt x="0" y="0"/>
                  </a:lnTo>
                  <a:close/>
                </a:path>
                <a:path w="259079" h="259079">
                  <a:moveTo>
                    <a:pt x="259067" y="0"/>
                  </a:moveTo>
                  <a:lnTo>
                    <a:pt x="129546" y="64757"/>
                  </a:lnTo>
                  <a:lnTo>
                    <a:pt x="226696" y="64757"/>
                  </a:lnTo>
                  <a:lnTo>
                    <a:pt x="259067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169787" y="6215361"/>
              <a:ext cx="571500" cy="381000"/>
            </a:xfrm>
            <a:custGeom>
              <a:avLst/>
              <a:gdLst/>
              <a:ahLst/>
              <a:cxnLst/>
              <a:rect l="l" t="t" r="r" b="b"/>
              <a:pathLst>
                <a:path w="571500" h="381000">
                  <a:moveTo>
                    <a:pt x="5715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571500" y="3810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230188" y="6267887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400" spc="-4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BABABA"/>
                </a:solidFill>
                <a:latin typeface="Lucida Sans Unicode"/>
                <a:cs typeface="Lucida Sans Unicode"/>
              </a:rPr>
              <a:t>4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172762" y="8043523"/>
            <a:ext cx="571500" cy="381000"/>
          </a:xfrm>
          <a:custGeom>
            <a:avLst/>
            <a:gdLst/>
            <a:ahLst/>
            <a:cxnLst/>
            <a:rect l="l" t="t" r="r" b="b"/>
            <a:pathLst>
              <a:path w="571500" h="381000">
                <a:moveTo>
                  <a:pt x="571500" y="0"/>
                </a:moveTo>
                <a:lnTo>
                  <a:pt x="0" y="0"/>
                </a:lnTo>
                <a:lnTo>
                  <a:pt x="0" y="381000"/>
                </a:lnTo>
                <a:lnTo>
                  <a:pt x="571500" y="381000"/>
                </a:lnTo>
                <a:lnTo>
                  <a:pt x="5715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233164" y="8096050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400" spc="-4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BABABA"/>
                </a:solidFill>
                <a:latin typeface="Lucida Sans Unicode"/>
                <a:cs typeface="Lucida Sans Unicode"/>
              </a:rPr>
              <a:t>4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786409" y="7980023"/>
            <a:ext cx="698500" cy="342900"/>
          </a:xfrm>
          <a:custGeom>
            <a:avLst/>
            <a:gdLst/>
            <a:ahLst/>
            <a:cxnLst/>
            <a:rect l="l" t="t" r="r" b="b"/>
            <a:pathLst>
              <a:path w="698500" h="342900">
                <a:moveTo>
                  <a:pt x="698500" y="0"/>
                </a:moveTo>
                <a:lnTo>
                  <a:pt x="0" y="0"/>
                </a:lnTo>
                <a:lnTo>
                  <a:pt x="0" y="342900"/>
                </a:lnTo>
                <a:lnTo>
                  <a:pt x="698500" y="342900"/>
                </a:lnTo>
                <a:lnTo>
                  <a:pt x="6985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854037" y="8019850"/>
            <a:ext cx="5632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48AA"/>
                </a:solidFill>
                <a:latin typeface="Lucida Sans Unicode"/>
                <a:cs typeface="Lucida Sans Unicode"/>
              </a:rPr>
              <a:t>0</a:t>
            </a:r>
            <a:r>
              <a:rPr sz="1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0048A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004235" y="6082116"/>
            <a:ext cx="785495" cy="719455"/>
          </a:xfrm>
          <a:custGeom>
            <a:avLst/>
            <a:gdLst/>
            <a:ahLst/>
            <a:cxnLst/>
            <a:rect l="l" t="t" r="r" b="b"/>
            <a:pathLst>
              <a:path w="785495" h="719454">
                <a:moveTo>
                  <a:pt x="644127" y="0"/>
                </a:moveTo>
                <a:lnTo>
                  <a:pt x="0" y="555995"/>
                </a:lnTo>
                <a:lnTo>
                  <a:pt x="141074" y="719430"/>
                </a:lnTo>
                <a:lnTo>
                  <a:pt x="785201" y="163436"/>
                </a:lnTo>
                <a:lnTo>
                  <a:pt x="64412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 rot="19200000">
            <a:off x="3063713" y="6359404"/>
            <a:ext cx="67717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dirty="0">
                <a:latin typeface="Lucida Sans Unicode"/>
                <a:cs typeface="Lucida Sans Unicode"/>
              </a:rPr>
              <a:t>10</a:t>
            </a:r>
            <a:r>
              <a:rPr sz="1400" spc="-60" dirty="0">
                <a:latin typeface="Lucida Sans Unicode"/>
                <a:cs typeface="Lucida Sans Unicode"/>
              </a:rPr>
              <a:t> </a:t>
            </a:r>
            <a:r>
              <a:rPr sz="2100" baseline="1984" dirty="0">
                <a:latin typeface="Lucida Sans Unicode"/>
                <a:cs typeface="Lucida Sans Unicode"/>
              </a:rPr>
              <a:t>/</a:t>
            </a:r>
            <a:r>
              <a:rPr sz="2100" spc="-89" baseline="1984" dirty="0">
                <a:latin typeface="Lucida Sans Unicode"/>
                <a:cs typeface="Lucida Sans Unicode"/>
              </a:rPr>
              <a:t> </a:t>
            </a:r>
            <a:r>
              <a:rPr sz="2100" spc="-37" baseline="1984" dirty="0">
                <a:latin typeface="Lucida Sans Unicode"/>
                <a:cs typeface="Lucida Sans Unicode"/>
              </a:rPr>
              <a:t>10</a:t>
            </a:r>
            <a:endParaRPr sz="2100" baseline="1984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56693" y="7163317"/>
            <a:ext cx="676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48AA"/>
                </a:solidFill>
                <a:latin typeface="Lucida Sans Unicode"/>
                <a:cs typeface="Lucida Sans Unicode"/>
              </a:rPr>
              <a:t>10</a:t>
            </a:r>
            <a:r>
              <a:rPr sz="1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0048AA"/>
                </a:solidFill>
                <a:latin typeface="Lucida Sans Unicode"/>
                <a:cs typeface="Lucida Sans Unicode"/>
              </a:rPr>
              <a:t>/</a:t>
            </a:r>
            <a:r>
              <a:rPr sz="1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118769" y="7186990"/>
            <a:ext cx="571500" cy="215900"/>
          </a:xfrm>
          <a:custGeom>
            <a:avLst/>
            <a:gdLst/>
            <a:ahLst/>
            <a:cxnLst/>
            <a:rect l="l" t="t" r="r" b="b"/>
            <a:pathLst>
              <a:path w="571500" h="215900">
                <a:moveTo>
                  <a:pt x="571500" y="0"/>
                </a:moveTo>
                <a:lnTo>
                  <a:pt x="0" y="0"/>
                </a:lnTo>
                <a:lnTo>
                  <a:pt x="0" y="215899"/>
                </a:lnTo>
                <a:lnTo>
                  <a:pt x="571500" y="215899"/>
                </a:lnTo>
                <a:lnTo>
                  <a:pt x="5715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179170" y="7163317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5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35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5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4258183" y="5325228"/>
            <a:ext cx="3047365" cy="3942715"/>
            <a:chOff x="4258183" y="5325228"/>
            <a:chExt cx="3047365" cy="3942715"/>
          </a:xfrm>
        </p:grpSpPr>
        <p:sp>
          <p:nvSpPr>
            <p:cNvPr id="50" name="object 50"/>
            <p:cNvSpPr/>
            <p:nvPr/>
          </p:nvSpPr>
          <p:spPr>
            <a:xfrm>
              <a:off x="4264534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264533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939308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9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2" y="52691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2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5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5" y="5854"/>
                  </a:lnTo>
                  <a:lnTo>
                    <a:pt x="179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939308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264534" y="708445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7"/>
                  </a:lnTo>
                  <a:lnTo>
                    <a:pt x="52691" y="52690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5"/>
                  </a:lnTo>
                  <a:lnTo>
                    <a:pt x="91052" y="336378"/>
                  </a:lnTo>
                  <a:lnTo>
                    <a:pt x="134263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8"/>
                  </a:lnTo>
                  <a:lnTo>
                    <a:pt x="307106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0"/>
                  </a:lnTo>
                  <a:lnTo>
                    <a:pt x="268745" y="23417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264533" y="708445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939308" y="5331577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9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2" y="52691"/>
                  </a:lnTo>
                  <a:lnTo>
                    <a:pt x="23418" y="91052"/>
                  </a:lnTo>
                  <a:lnTo>
                    <a:pt x="5854" y="134263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2" y="307106"/>
                  </a:lnTo>
                  <a:lnTo>
                    <a:pt x="91052" y="336379"/>
                  </a:lnTo>
                  <a:lnTo>
                    <a:pt x="134263" y="353943"/>
                  </a:lnTo>
                  <a:lnTo>
                    <a:pt x="179899" y="359797"/>
                  </a:lnTo>
                  <a:lnTo>
                    <a:pt x="225535" y="353943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3"/>
                  </a:lnTo>
                  <a:lnTo>
                    <a:pt x="336379" y="91052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5" y="5854"/>
                  </a:lnTo>
                  <a:lnTo>
                    <a:pt x="179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939308" y="533157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939308" y="708445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2" y="5854"/>
                  </a:lnTo>
                  <a:lnTo>
                    <a:pt x="91051" y="23417"/>
                  </a:lnTo>
                  <a:lnTo>
                    <a:pt x="52690" y="52690"/>
                  </a:lnTo>
                  <a:lnTo>
                    <a:pt x="23417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7" y="268745"/>
                  </a:lnTo>
                  <a:lnTo>
                    <a:pt x="52690" y="307105"/>
                  </a:lnTo>
                  <a:lnTo>
                    <a:pt x="91051" y="336378"/>
                  </a:lnTo>
                  <a:lnTo>
                    <a:pt x="134262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8"/>
                  </a:lnTo>
                  <a:lnTo>
                    <a:pt x="307105" y="307105"/>
                  </a:lnTo>
                  <a:lnTo>
                    <a:pt x="336378" y="268745"/>
                  </a:lnTo>
                  <a:lnTo>
                    <a:pt x="353942" y="225534"/>
                  </a:lnTo>
                  <a:lnTo>
                    <a:pt x="359797" y="179898"/>
                  </a:lnTo>
                  <a:lnTo>
                    <a:pt x="353942" y="134262"/>
                  </a:lnTo>
                  <a:lnTo>
                    <a:pt x="336378" y="91051"/>
                  </a:lnTo>
                  <a:lnTo>
                    <a:pt x="307105" y="52690"/>
                  </a:lnTo>
                  <a:lnTo>
                    <a:pt x="268745" y="23417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939308" y="708445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307106" y="52691"/>
                  </a:moveTo>
                  <a:lnTo>
                    <a:pt x="336379" y="91051"/>
                  </a:lnTo>
                  <a:lnTo>
                    <a:pt x="353943" y="134262"/>
                  </a:lnTo>
                  <a:lnTo>
                    <a:pt x="359797" y="179898"/>
                  </a:lnTo>
                  <a:lnTo>
                    <a:pt x="353943" y="225534"/>
                  </a:lnTo>
                  <a:lnTo>
                    <a:pt x="336379" y="268745"/>
                  </a:lnTo>
                  <a:lnTo>
                    <a:pt x="307106" y="307106"/>
                  </a:lnTo>
                  <a:lnTo>
                    <a:pt x="268745" y="336379"/>
                  </a:lnTo>
                  <a:lnTo>
                    <a:pt x="225534" y="353942"/>
                  </a:lnTo>
                  <a:lnTo>
                    <a:pt x="179898" y="359797"/>
                  </a:lnTo>
                  <a:lnTo>
                    <a:pt x="134262" y="353942"/>
                  </a:lnTo>
                  <a:lnTo>
                    <a:pt x="91051" y="336379"/>
                  </a:lnTo>
                  <a:lnTo>
                    <a:pt x="52691" y="307106"/>
                  </a:lnTo>
                  <a:lnTo>
                    <a:pt x="23418" y="268745"/>
                  </a:lnTo>
                  <a:lnTo>
                    <a:pt x="5854" y="225534"/>
                  </a:lnTo>
                  <a:lnTo>
                    <a:pt x="0" y="179898"/>
                  </a:lnTo>
                  <a:lnTo>
                    <a:pt x="5854" y="134262"/>
                  </a:lnTo>
                  <a:lnTo>
                    <a:pt x="23418" y="91051"/>
                  </a:lnTo>
                  <a:lnTo>
                    <a:pt x="52691" y="52691"/>
                  </a:lnTo>
                  <a:lnTo>
                    <a:pt x="91051" y="23418"/>
                  </a:lnTo>
                  <a:lnTo>
                    <a:pt x="134262" y="5854"/>
                  </a:lnTo>
                  <a:lnTo>
                    <a:pt x="179898" y="0"/>
                  </a:lnTo>
                  <a:lnTo>
                    <a:pt x="225534" y="5854"/>
                  </a:lnTo>
                  <a:lnTo>
                    <a:pt x="268745" y="23418"/>
                  </a:lnTo>
                  <a:lnTo>
                    <a:pt x="307106" y="5269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7055828" y="7103502"/>
            <a:ext cx="12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213707" y="7071264"/>
            <a:ext cx="372745" cy="372745"/>
            <a:chOff x="2213707" y="7071264"/>
            <a:chExt cx="372745" cy="372745"/>
          </a:xfrm>
        </p:grpSpPr>
        <p:sp>
          <p:nvSpPr>
            <p:cNvPr id="62" name="object 62"/>
            <p:cNvSpPr/>
            <p:nvPr/>
          </p:nvSpPr>
          <p:spPr>
            <a:xfrm>
              <a:off x="2220058" y="707761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79898" y="0"/>
                  </a:moveTo>
                  <a:lnTo>
                    <a:pt x="134262" y="5854"/>
                  </a:lnTo>
                  <a:lnTo>
                    <a:pt x="91051" y="23417"/>
                  </a:lnTo>
                  <a:lnTo>
                    <a:pt x="52690" y="52690"/>
                  </a:lnTo>
                  <a:lnTo>
                    <a:pt x="23417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7" y="268745"/>
                  </a:lnTo>
                  <a:lnTo>
                    <a:pt x="52690" y="307105"/>
                  </a:lnTo>
                  <a:lnTo>
                    <a:pt x="91051" y="336378"/>
                  </a:lnTo>
                  <a:lnTo>
                    <a:pt x="134262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8"/>
                  </a:lnTo>
                  <a:lnTo>
                    <a:pt x="307105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5" y="52690"/>
                  </a:lnTo>
                  <a:lnTo>
                    <a:pt x="268745" y="23417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220057" y="707761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07106" y="52691"/>
                  </a:moveTo>
                  <a:lnTo>
                    <a:pt x="336379" y="91051"/>
                  </a:lnTo>
                  <a:lnTo>
                    <a:pt x="353943" y="134262"/>
                  </a:lnTo>
                  <a:lnTo>
                    <a:pt x="359797" y="179898"/>
                  </a:lnTo>
                  <a:lnTo>
                    <a:pt x="353943" y="225534"/>
                  </a:lnTo>
                  <a:lnTo>
                    <a:pt x="336379" y="268745"/>
                  </a:lnTo>
                  <a:lnTo>
                    <a:pt x="307106" y="307106"/>
                  </a:lnTo>
                  <a:lnTo>
                    <a:pt x="268745" y="336379"/>
                  </a:lnTo>
                  <a:lnTo>
                    <a:pt x="225534" y="353942"/>
                  </a:lnTo>
                  <a:lnTo>
                    <a:pt x="179898" y="359797"/>
                  </a:lnTo>
                  <a:lnTo>
                    <a:pt x="134262" y="353942"/>
                  </a:lnTo>
                  <a:lnTo>
                    <a:pt x="91051" y="336379"/>
                  </a:lnTo>
                  <a:lnTo>
                    <a:pt x="52691" y="307106"/>
                  </a:lnTo>
                  <a:lnTo>
                    <a:pt x="23418" y="268745"/>
                  </a:lnTo>
                  <a:lnTo>
                    <a:pt x="5854" y="225534"/>
                  </a:lnTo>
                  <a:lnTo>
                    <a:pt x="0" y="179898"/>
                  </a:lnTo>
                  <a:lnTo>
                    <a:pt x="5854" y="134262"/>
                  </a:lnTo>
                  <a:lnTo>
                    <a:pt x="23418" y="91051"/>
                  </a:lnTo>
                  <a:lnTo>
                    <a:pt x="52691" y="52691"/>
                  </a:lnTo>
                  <a:lnTo>
                    <a:pt x="91051" y="23418"/>
                  </a:lnTo>
                  <a:lnTo>
                    <a:pt x="134262" y="5854"/>
                  </a:lnTo>
                  <a:lnTo>
                    <a:pt x="179898" y="0"/>
                  </a:lnTo>
                  <a:lnTo>
                    <a:pt x="225534" y="5854"/>
                  </a:lnTo>
                  <a:lnTo>
                    <a:pt x="268745" y="23418"/>
                  </a:lnTo>
                  <a:lnTo>
                    <a:pt x="307106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2345190" y="7095077"/>
            <a:ext cx="1098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0" dirty="0">
                <a:latin typeface="Times New Roman"/>
                <a:cs typeface="Times New Roman"/>
              </a:rPr>
              <a:t>s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8968024" y="7074937"/>
            <a:ext cx="372745" cy="372745"/>
            <a:chOff x="8968024" y="7074937"/>
            <a:chExt cx="372745" cy="372745"/>
          </a:xfrm>
        </p:grpSpPr>
        <p:sp>
          <p:nvSpPr>
            <p:cNvPr id="66" name="object 66"/>
            <p:cNvSpPr/>
            <p:nvPr/>
          </p:nvSpPr>
          <p:spPr>
            <a:xfrm>
              <a:off x="8974374" y="708128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7"/>
                  </a:lnTo>
                  <a:lnTo>
                    <a:pt x="52691" y="52690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5"/>
                  </a:lnTo>
                  <a:lnTo>
                    <a:pt x="91052" y="336378"/>
                  </a:lnTo>
                  <a:lnTo>
                    <a:pt x="134263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8"/>
                  </a:lnTo>
                  <a:lnTo>
                    <a:pt x="307106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0"/>
                  </a:lnTo>
                  <a:lnTo>
                    <a:pt x="268745" y="23417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974374" y="7081287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307106" y="52691"/>
                  </a:moveTo>
                  <a:lnTo>
                    <a:pt x="336379" y="91051"/>
                  </a:lnTo>
                  <a:lnTo>
                    <a:pt x="353943" y="134262"/>
                  </a:lnTo>
                  <a:lnTo>
                    <a:pt x="359797" y="179898"/>
                  </a:lnTo>
                  <a:lnTo>
                    <a:pt x="353943" y="225534"/>
                  </a:lnTo>
                  <a:lnTo>
                    <a:pt x="336379" y="268745"/>
                  </a:lnTo>
                  <a:lnTo>
                    <a:pt x="307106" y="307106"/>
                  </a:lnTo>
                  <a:lnTo>
                    <a:pt x="268745" y="336379"/>
                  </a:lnTo>
                  <a:lnTo>
                    <a:pt x="225534" y="353942"/>
                  </a:lnTo>
                  <a:lnTo>
                    <a:pt x="179898" y="359797"/>
                  </a:lnTo>
                  <a:lnTo>
                    <a:pt x="134262" y="353942"/>
                  </a:lnTo>
                  <a:lnTo>
                    <a:pt x="91051" y="336379"/>
                  </a:lnTo>
                  <a:lnTo>
                    <a:pt x="52691" y="307106"/>
                  </a:lnTo>
                  <a:lnTo>
                    <a:pt x="23418" y="268745"/>
                  </a:lnTo>
                  <a:lnTo>
                    <a:pt x="5854" y="225534"/>
                  </a:lnTo>
                  <a:lnTo>
                    <a:pt x="0" y="179898"/>
                  </a:lnTo>
                  <a:lnTo>
                    <a:pt x="5854" y="134262"/>
                  </a:lnTo>
                  <a:lnTo>
                    <a:pt x="23418" y="91051"/>
                  </a:lnTo>
                  <a:lnTo>
                    <a:pt x="52691" y="52691"/>
                  </a:lnTo>
                  <a:lnTo>
                    <a:pt x="91051" y="23418"/>
                  </a:lnTo>
                  <a:lnTo>
                    <a:pt x="134262" y="5854"/>
                  </a:lnTo>
                  <a:lnTo>
                    <a:pt x="179898" y="0"/>
                  </a:lnTo>
                  <a:lnTo>
                    <a:pt x="225534" y="5854"/>
                  </a:lnTo>
                  <a:lnTo>
                    <a:pt x="268745" y="23418"/>
                  </a:lnTo>
                  <a:lnTo>
                    <a:pt x="307106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109825" y="7109068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541300" y="8006784"/>
            <a:ext cx="597535" cy="492125"/>
          </a:xfrm>
          <a:custGeom>
            <a:avLst/>
            <a:gdLst/>
            <a:ahLst/>
            <a:cxnLst/>
            <a:rect l="l" t="t" r="r" b="b"/>
            <a:pathLst>
              <a:path w="597535" h="492125">
                <a:moveTo>
                  <a:pt x="117271" y="0"/>
                </a:moveTo>
                <a:lnTo>
                  <a:pt x="0" y="181274"/>
                </a:lnTo>
                <a:lnTo>
                  <a:pt x="479842" y="491698"/>
                </a:lnTo>
                <a:lnTo>
                  <a:pt x="597114" y="310424"/>
                </a:lnTo>
                <a:lnTo>
                  <a:pt x="11727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 rot="1920000">
            <a:off x="5603754" y="8170386"/>
            <a:ext cx="46403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5"/>
              </a:lnSpc>
            </a:pPr>
            <a:r>
              <a:rPr sz="2100" baseline="1984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2100" spc="-97" baseline="1984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6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BABABA"/>
                </a:solidFill>
                <a:latin typeface="Lucida Sans Unicode"/>
                <a:cs typeface="Lucida Sans Unicode"/>
              </a:rPr>
              <a:t>6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812974" y="6066983"/>
            <a:ext cx="661035" cy="611505"/>
          </a:xfrm>
          <a:custGeom>
            <a:avLst/>
            <a:gdLst/>
            <a:ahLst/>
            <a:cxnLst/>
            <a:rect l="l" t="t" r="r" b="b"/>
            <a:pathLst>
              <a:path w="661034" h="611504">
                <a:moveTo>
                  <a:pt x="140787" y="0"/>
                </a:moveTo>
                <a:lnTo>
                  <a:pt x="0" y="163680"/>
                </a:lnTo>
                <a:lnTo>
                  <a:pt x="519927" y="610890"/>
                </a:lnTo>
                <a:lnTo>
                  <a:pt x="660716" y="447208"/>
                </a:lnTo>
                <a:lnTo>
                  <a:pt x="14078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 rot="2400000">
            <a:off x="7853899" y="6289518"/>
            <a:ext cx="56888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5"/>
              </a:lnSpc>
            </a:pPr>
            <a:r>
              <a:rPr sz="2100" baseline="1984" dirty="0">
                <a:latin typeface="Lucida Sans Unicode"/>
                <a:cs typeface="Lucida Sans Unicode"/>
              </a:rPr>
              <a:t>5</a:t>
            </a:r>
            <a:r>
              <a:rPr sz="2100" spc="-89" baseline="1984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55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506581" y="5379074"/>
            <a:ext cx="635000" cy="215900"/>
          </a:xfrm>
          <a:custGeom>
            <a:avLst/>
            <a:gdLst/>
            <a:ahLst/>
            <a:cxnLst/>
            <a:rect l="l" t="t" r="r" b="b"/>
            <a:pathLst>
              <a:path w="635000" h="215900">
                <a:moveTo>
                  <a:pt x="635000" y="0"/>
                </a:moveTo>
                <a:lnTo>
                  <a:pt x="0" y="0"/>
                </a:lnTo>
                <a:lnTo>
                  <a:pt x="0" y="215900"/>
                </a:lnTo>
                <a:lnTo>
                  <a:pt x="635000" y="215900"/>
                </a:lnTo>
                <a:lnTo>
                  <a:pt x="6350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5598732" y="5355402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5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35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9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592382" y="7160341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48AA"/>
                </a:solidFill>
                <a:latin typeface="Lucida Sans Unicode"/>
                <a:cs typeface="Lucida Sans Unicode"/>
              </a:rPr>
              <a:t>5</a:t>
            </a:r>
            <a:r>
              <a:rPr sz="1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0048A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8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476802" y="6108370"/>
            <a:ext cx="705485" cy="557530"/>
          </a:xfrm>
          <a:custGeom>
            <a:avLst/>
            <a:gdLst/>
            <a:ahLst/>
            <a:cxnLst/>
            <a:rect l="l" t="t" r="r" b="b"/>
            <a:pathLst>
              <a:path w="705485" h="557529">
                <a:moveTo>
                  <a:pt x="116003" y="0"/>
                </a:moveTo>
                <a:lnTo>
                  <a:pt x="0" y="182087"/>
                </a:lnTo>
                <a:lnTo>
                  <a:pt x="589108" y="557391"/>
                </a:lnTo>
                <a:lnTo>
                  <a:pt x="705111" y="375304"/>
                </a:lnTo>
                <a:lnTo>
                  <a:pt x="11600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 rot="1920000">
            <a:off x="5541390" y="6304393"/>
            <a:ext cx="5682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400" dirty="0">
                <a:solidFill>
                  <a:srgbClr val="0048AA"/>
                </a:solidFill>
                <a:latin typeface="Lucida Sans Unicode"/>
                <a:cs typeface="Lucida Sans Unicode"/>
              </a:rPr>
              <a:t>5</a:t>
            </a:r>
            <a:r>
              <a:rPr sz="1400" spc="-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0048AA"/>
                </a:solidFill>
                <a:latin typeface="Lucida Sans Unicode"/>
                <a:cs typeface="Lucida Sans Unicode"/>
              </a:rPr>
              <a:t>/</a:t>
            </a:r>
            <a:r>
              <a:rPr sz="14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4258183" y="5325228"/>
            <a:ext cx="4283075" cy="3175000"/>
            <a:chOff x="4258183" y="5325228"/>
            <a:chExt cx="4283075" cy="3175000"/>
          </a:xfrm>
        </p:grpSpPr>
        <p:sp>
          <p:nvSpPr>
            <p:cNvPr id="79" name="object 79"/>
            <p:cNvSpPr/>
            <p:nvPr/>
          </p:nvSpPr>
          <p:spPr>
            <a:xfrm>
              <a:off x="4264534" y="5331577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  <a:lnTo>
                    <a:pt x="23418" y="91052"/>
                  </a:lnTo>
                  <a:lnTo>
                    <a:pt x="5854" y="134263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3"/>
                  </a:lnTo>
                  <a:lnTo>
                    <a:pt x="179898" y="359797"/>
                  </a:lnTo>
                  <a:lnTo>
                    <a:pt x="225534" y="353943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3"/>
                  </a:lnTo>
                  <a:lnTo>
                    <a:pt x="336379" y="91052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264533" y="533157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796335" y="7811302"/>
              <a:ext cx="744855" cy="688975"/>
            </a:xfrm>
            <a:custGeom>
              <a:avLst/>
              <a:gdLst/>
              <a:ahLst/>
              <a:cxnLst/>
              <a:rect l="l" t="t" r="r" b="b"/>
              <a:pathLst>
                <a:path w="744854" h="688975">
                  <a:moveTo>
                    <a:pt x="602924" y="0"/>
                  </a:moveTo>
                  <a:lnTo>
                    <a:pt x="0" y="525966"/>
                  </a:lnTo>
                  <a:lnTo>
                    <a:pt x="141926" y="688660"/>
                  </a:lnTo>
                  <a:lnTo>
                    <a:pt x="744852" y="162694"/>
                  </a:lnTo>
                  <a:lnTo>
                    <a:pt x="602924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 rot="19140000">
            <a:off x="7835682" y="8071598"/>
            <a:ext cx="67472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5"/>
              </a:lnSpc>
            </a:pPr>
            <a:r>
              <a:rPr sz="1400" dirty="0">
                <a:latin typeface="Lucida Sans Unicode"/>
                <a:cs typeface="Lucida Sans Unicode"/>
              </a:rPr>
              <a:t>10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2998101" y="7825923"/>
            <a:ext cx="779145" cy="727710"/>
          </a:xfrm>
          <a:custGeom>
            <a:avLst/>
            <a:gdLst/>
            <a:ahLst/>
            <a:cxnLst/>
            <a:rect l="l" t="t" r="r" b="b"/>
            <a:pathLst>
              <a:path w="779145" h="727709">
                <a:moveTo>
                  <a:pt x="143623" y="0"/>
                </a:moveTo>
                <a:lnTo>
                  <a:pt x="0" y="161199"/>
                </a:lnTo>
                <a:lnTo>
                  <a:pt x="635314" y="727244"/>
                </a:lnTo>
                <a:lnTo>
                  <a:pt x="778937" y="566045"/>
                </a:lnTo>
                <a:lnTo>
                  <a:pt x="14362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 rot="2460000">
            <a:off x="3043908" y="8106808"/>
            <a:ext cx="67717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2100" baseline="1984" dirty="0">
                <a:latin typeface="Lucida Sans Unicode"/>
                <a:cs typeface="Lucida Sans Unicode"/>
              </a:rPr>
              <a:t>10</a:t>
            </a:r>
            <a:r>
              <a:rPr sz="2100" spc="-89" baseline="1984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6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graphicFrame>
        <p:nvGraphicFramePr>
          <p:cNvPr id="85" name="object 85"/>
          <p:cNvGraphicFramePr>
            <a:graphicFrameLocks noGrp="1"/>
          </p:cNvGraphicFramePr>
          <p:nvPr/>
        </p:nvGraphicFramePr>
        <p:xfrm>
          <a:off x="8652400" y="5004104"/>
          <a:ext cx="2945764" cy="678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8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7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090">
                <a:tc>
                  <a:txBody>
                    <a:bodyPr/>
                    <a:lstStyle/>
                    <a:p>
                      <a:pPr marR="52705" algn="r">
                        <a:lnSpc>
                          <a:spcPts val="2110"/>
                        </a:lnSpc>
                      </a:pPr>
                      <a:r>
                        <a:rPr sz="1600" dirty="0">
                          <a:solidFill>
                            <a:srgbClr val="8D3124"/>
                          </a:solidFill>
                          <a:latin typeface="Lucida Sans Unicode"/>
                          <a:cs typeface="Lucida Sans Unicode"/>
                        </a:rPr>
                        <a:t>inflow</a:t>
                      </a:r>
                      <a:r>
                        <a:rPr sz="1600" spc="30" dirty="0">
                          <a:solidFill>
                            <a:srgbClr val="8D3124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8D3124"/>
                          </a:solidFill>
                          <a:latin typeface="Lucida Sans Unicode"/>
                          <a:cs typeface="Lucida Sans Unicode"/>
                        </a:rPr>
                        <a:t>at</a:t>
                      </a:r>
                      <a:r>
                        <a:rPr sz="1600" spc="35" dirty="0">
                          <a:solidFill>
                            <a:srgbClr val="8D3124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spc="-50" dirty="0">
                          <a:solidFill>
                            <a:srgbClr val="8D3124"/>
                          </a:solidFill>
                          <a:latin typeface="Times New Roman"/>
                          <a:cs typeface="Times New Roman"/>
                        </a:rPr>
                        <a:t>v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10"/>
                        </a:lnSpc>
                      </a:pPr>
                      <a:r>
                        <a:rPr sz="1800" spc="-50" dirty="0">
                          <a:solidFill>
                            <a:srgbClr val="8D3124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2110"/>
                        </a:lnSpc>
                      </a:pPr>
                      <a:r>
                        <a:rPr sz="1800" dirty="0">
                          <a:solidFill>
                            <a:srgbClr val="8D3124"/>
                          </a:solidFill>
                          <a:latin typeface="Times New Roman"/>
                          <a:cs typeface="Times New Roman"/>
                        </a:rPr>
                        <a:t>5 + 5 + </a:t>
                      </a:r>
                      <a:r>
                        <a:rPr sz="1800" spc="-50" dirty="0">
                          <a:solidFill>
                            <a:srgbClr val="8D3124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2110"/>
                        </a:lnSpc>
                      </a:pPr>
                      <a:r>
                        <a:rPr sz="1800" dirty="0">
                          <a:solidFill>
                            <a:srgbClr val="8D3124"/>
                          </a:solidFill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1800" spc="-25" dirty="0">
                          <a:solidFill>
                            <a:srgbClr val="8D3124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R="4572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600" dirty="0">
                          <a:solidFill>
                            <a:srgbClr val="8D3124"/>
                          </a:solidFill>
                          <a:latin typeface="Lucida Sans Unicode"/>
                          <a:cs typeface="Lucida Sans Unicode"/>
                        </a:rPr>
                        <a:t>outflow</a:t>
                      </a:r>
                      <a:r>
                        <a:rPr sz="1600" spc="15" dirty="0">
                          <a:solidFill>
                            <a:srgbClr val="8D3124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dirty="0">
                          <a:solidFill>
                            <a:srgbClr val="8D3124"/>
                          </a:solidFill>
                          <a:latin typeface="Lucida Sans Unicode"/>
                          <a:cs typeface="Lucida Sans Unicode"/>
                        </a:rPr>
                        <a:t>at</a:t>
                      </a:r>
                      <a:r>
                        <a:rPr sz="1600" spc="15" dirty="0">
                          <a:solidFill>
                            <a:srgbClr val="8D3124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spc="-50" dirty="0">
                          <a:solidFill>
                            <a:srgbClr val="8D3124"/>
                          </a:solidFill>
                          <a:latin typeface="Times New Roman"/>
                          <a:cs typeface="Times New Roman"/>
                        </a:rPr>
                        <a:t>v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spc="-50" dirty="0">
                          <a:solidFill>
                            <a:srgbClr val="8D3124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dirty="0">
                          <a:solidFill>
                            <a:srgbClr val="8D3124"/>
                          </a:solidFill>
                          <a:latin typeface="Times New Roman"/>
                          <a:cs typeface="Times New Roman"/>
                        </a:rPr>
                        <a:t>10 + </a:t>
                      </a:r>
                      <a:r>
                        <a:rPr sz="1800" spc="-50" dirty="0">
                          <a:solidFill>
                            <a:srgbClr val="8D3124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800" dirty="0">
                          <a:solidFill>
                            <a:srgbClr val="8D3124"/>
                          </a:solidFill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1800" spc="-25" dirty="0">
                          <a:solidFill>
                            <a:srgbClr val="8D3124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15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6" name="object 86"/>
          <p:cNvGrpSpPr/>
          <p:nvPr/>
        </p:nvGrpSpPr>
        <p:grpSpPr>
          <a:xfrm>
            <a:off x="4889971" y="4626565"/>
            <a:ext cx="2616200" cy="4631055"/>
            <a:chOff x="4889971" y="4626565"/>
            <a:chExt cx="2616200" cy="4631055"/>
          </a:xfrm>
        </p:grpSpPr>
        <p:sp>
          <p:nvSpPr>
            <p:cNvPr id="87" name="object 87"/>
            <p:cNvSpPr/>
            <p:nvPr/>
          </p:nvSpPr>
          <p:spPr>
            <a:xfrm>
              <a:off x="5341268" y="8939854"/>
              <a:ext cx="876300" cy="317500"/>
            </a:xfrm>
            <a:custGeom>
              <a:avLst/>
              <a:gdLst/>
              <a:ahLst/>
              <a:cxnLst/>
              <a:rect l="l" t="t" r="r" b="b"/>
              <a:pathLst>
                <a:path w="876300" h="317500">
                  <a:moveTo>
                    <a:pt x="876300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876300" y="317500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902671" y="4641411"/>
              <a:ext cx="713105" cy="1372235"/>
            </a:xfrm>
            <a:custGeom>
              <a:avLst/>
              <a:gdLst/>
              <a:ahLst/>
              <a:cxnLst/>
              <a:rect l="l" t="t" r="r" b="b"/>
              <a:pathLst>
                <a:path w="713104" h="1372235">
                  <a:moveTo>
                    <a:pt x="712539" y="1372008"/>
                  </a:moveTo>
                  <a:lnTo>
                    <a:pt x="706686" y="1360738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541210" y="5947005"/>
              <a:ext cx="110489" cy="136525"/>
            </a:xfrm>
            <a:custGeom>
              <a:avLst/>
              <a:gdLst/>
              <a:ahLst/>
              <a:cxnLst/>
              <a:rect l="l" t="t" r="r" b="b"/>
              <a:pathLst>
                <a:path w="110489" h="136525">
                  <a:moveTo>
                    <a:pt x="108198" y="0"/>
                  </a:moveTo>
                  <a:lnTo>
                    <a:pt x="68146" y="55144"/>
                  </a:lnTo>
                  <a:lnTo>
                    <a:pt x="0" y="56189"/>
                  </a:lnTo>
                  <a:lnTo>
                    <a:pt x="110289" y="136295"/>
                  </a:lnTo>
                  <a:lnTo>
                    <a:pt x="10819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038501" y="4639265"/>
              <a:ext cx="464820" cy="1496060"/>
            </a:xfrm>
            <a:custGeom>
              <a:avLst/>
              <a:gdLst/>
              <a:ahLst/>
              <a:cxnLst/>
              <a:rect l="l" t="t" r="r" b="b"/>
              <a:pathLst>
                <a:path w="464820" h="1496060">
                  <a:moveTo>
                    <a:pt x="0" y="1495835"/>
                  </a:moveTo>
                  <a:lnTo>
                    <a:pt x="3766" y="1483706"/>
                  </a:lnTo>
                  <a:lnTo>
                    <a:pt x="464469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3088" y="6075786"/>
              <a:ext cx="116436" cy="13451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6807200" y="6134100"/>
              <a:ext cx="698500" cy="381000"/>
            </a:xfrm>
            <a:custGeom>
              <a:avLst/>
              <a:gdLst/>
              <a:ahLst/>
              <a:cxnLst/>
              <a:rect l="l" t="t" r="r" b="b"/>
              <a:pathLst>
                <a:path w="698500" h="381000">
                  <a:moveTo>
                    <a:pt x="6985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698500" y="381000"/>
                  </a:lnTo>
                  <a:lnTo>
                    <a:pt x="69850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4512297" y="4274616"/>
            <a:ext cx="45465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flow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5441522" y="8978360"/>
            <a:ext cx="676275" cy="236854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dirty="0">
                <a:latin typeface="Lucida Sans Unicode"/>
                <a:cs typeface="Lucida Sans Unicode"/>
              </a:rPr>
              <a:t>10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16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2" name="object 10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  <p:sp>
        <p:nvSpPr>
          <p:cNvPr id="94" name="object 94"/>
          <p:cNvSpPr txBox="1"/>
          <p:nvPr/>
        </p:nvSpPr>
        <p:spPr>
          <a:xfrm>
            <a:off x="6093600" y="4249216"/>
            <a:ext cx="838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capacity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874827" y="6186627"/>
            <a:ext cx="5632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48AA"/>
                </a:solidFill>
                <a:latin typeface="Lucida Sans Unicode"/>
                <a:cs typeface="Lucida Sans Unicode"/>
              </a:rPr>
              <a:t>0</a:t>
            </a:r>
            <a:r>
              <a:rPr sz="1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0048A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872433" y="1801771"/>
            <a:ext cx="211391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95275" algn="l"/>
                <a:tab pos="652145" algn="l"/>
                <a:tab pos="1294765" algn="l"/>
                <a:tab pos="1651635" algn="l"/>
              </a:tabLst>
            </a:pPr>
            <a:r>
              <a:rPr sz="2100" spc="-50" dirty="0">
                <a:latin typeface="Tahoma"/>
                <a:cs typeface="Tahoma"/>
              </a:rPr>
              <a:t>0</a:t>
            </a:r>
            <a:r>
              <a:rPr sz="2100" dirty="0">
                <a:latin typeface="Tahoma"/>
                <a:cs typeface="Tahoma"/>
              </a:rPr>
              <a:t>	</a:t>
            </a:r>
            <a:r>
              <a:rPr sz="2100" i="1" spc="430" dirty="0">
                <a:latin typeface="Arial"/>
                <a:cs typeface="Arial"/>
              </a:rPr>
              <a:t>≤</a:t>
            </a:r>
            <a:r>
              <a:rPr sz="2100" i="1" dirty="0">
                <a:latin typeface="Arial"/>
                <a:cs typeface="Arial"/>
              </a:rPr>
              <a:t>	</a:t>
            </a:r>
            <a:r>
              <a:rPr sz="2100" i="1" spc="385" dirty="0">
                <a:latin typeface="Calibri"/>
                <a:cs typeface="Calibri"/>
              </a:rPr>
              <a:t>f</a:t>
            </a:r>
            <a:r>
              <a:rPr sz="2100" i="1" spc="-250" dirty="0">
                <a:latin typeface="Calibri"/>
                <a:cs typeface="Calibri"/>
              </a:rPr>
              <a:t> </a:t>
            </a:r>
            <a:r>
              <a:rPr sz="2100" spc="-25" dirty="0">
                <a:latin typeface="Tahoma"/>
                <a:cs typeface="Tahoma"/>
              </a:rPr>
              <a:t>(</a:t>
            </a:r>
            <a:r>
              <a:rPr sz="2100" i="1" spc="-25" dirty="0">
                <a:latin typeface="Calibri"/>
                <a:cs typeface="Calibri"/>
              </a:rPr>
              <a:t>e</a:t>
            </a:r>
            <a:r>
              <a:rPr sz="2100" spc="-25" dirty="0">
                <a:latin typeface="Tahoma"/>
                <a:cs typeface="Tahoma"/>
              </a:rPr>
              <a:t>)</a:t>
            </a:r>
            <a:r>
              <a:rPr sz="2100" dirty="0">
                <a:latin typeface="Tahoma"/>
                <a:cs typeface="Tahoma"/>
              </a:rPr>
              <a:t>	</a:t>
            </a:r>
            <a:r>
              <a:rPr sz="2100" i="1" spc="430" dirty="0">
                <a:latin typeface="Arial"/>
                <a:cs typeface="Arial"/>
              </a:rPr>
              <a:t>≤</a:t>
            </a:r>
            <a:r>
              <a:rPr sz="2100" i="1" dirty="0">
                <a:latin typeface="Arial"/>
                <a:cs typeface="Arial"/>
              </a:rPr>
              <a:t>	</a:t>
            </a:r>
            <a:r>
              <a:rPr sz="2100" i="1" spc="-20" dirty="0">
                <a:latin typeface="Calibri"/>
                <a:cs typeface="Calibri"/>
              </a:rPr>
              <a:t>c</a:t>
            </a:r>
            <a:r>
              <a:rPr sz="2100" spc="-20" dirty="0">
                <a:latin typeface="Tahoma"/>
                <a:cs typeface="Tahoma"/>
              </a:rPr>
              <a:t>(</a:t>
            </a:r>
            <a:r>
              <a:rPr sz="2100" i="1" spc="-20" dirty="0">
                <a:latin typeface="Calibri"/>
                <a:cs typeface="Calibri"/>
              </a:rPr>
              <a:t>e</a:t>
            </a:r>
            <a:r>
              <a:rPr sz="2100" spc="-20" dirty="0">
                <a:latin typeface="Tahoma"/>
                <a:cs typeface="Tahoma"/>
              </a:rPr>
              <a:t>)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05500" y="3251200"/>
            <a:ext cx="6172200" cy="5651500"/>
          </a:xfrm>
          <a:custGeom>
            <a:avLst/>
            <a:gdLst/>
            <a:ahLst/>
            <a:cxnLst/>
            <a:rect l="l" t="t" r="r" b="b"/>
            <a:pathLst>
              <a:path w="6172200" h="5651500">
                <a:moveTo>
                  <a:pt x="6172200" y="0"/>
                </a:moveTo>
                <a:lnTo>
                  <a:pt x="0" y="0"/>
                </a:lnTo>
                <a:lnTo>
                  <a:pt x="0" y="5651500"/>
                </a:lnTo>
                <a:lnTo>
                  <a:pt x="6172200" y="5651500"/>
                </a:lnTo>
                <a:lnTo>
                  <a:pt x="6172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8655" algn="l"/>
              </a:tabLst>
            </a:pPr>
            <a:r>
              <a:rPr dirty="0"/>
              <a:t>Maximum-</a:t>
            </a:r>
            <a:r>
              <a:rPr spc="70" dirty="0"/>
              <a:t>flow</a:t>
            </a:r>
            <a:r>
              <a:rPr spc="140" dirty="0"/>
              <a:t> </a:t>
            </a:r>
            <a:r>
              <a:rPr spc="-10" dirty="0"/>
              <a:t>algorithms:</a:t>
            </a:r>
            <a:r>
              <a:rPr dirty="0"/>
              <a:t>	</a:t>
            </a:r>
            <a:r>
              <a:rPr spc="-10" dirty="0"/>
              <a:t>practice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0100" y="1221740"/>
            <a:ext cx="9966960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275209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Computer</a:t>
            </a:r>
            <a:r>
              <a:rPr sz="2400" spc="-12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vision.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Different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work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better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some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dense </a:t>
            </a:r>
            <a:r>
              <a:rPr sz="2400" dirty="0">
                <a:latin typeface="Lucida Sans Unicode"/>
                <a:cs typeface="Lucida Sans Unicode"/>
              </a:rPr>
              <a:t>problems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arise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applications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computer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vision.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07148" y="3657891"/>
            <a:ext cx="262509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00" i="1" spc="100" dirty="0">
                <a:latin typeface="Cambria"/>
                <a:cs typeface="Cambria"/>
              </a:rPr>
              <a:t>VERMA,</a:t>
            </a:r>
            <a:r>
              <a:rPr sz="1100" i="1" spc="55" dirty="0">
                <a:latin typeface="Cambria"/>
                <a:cs typeface="Cambria"/>
              </a:rPr>
              <a:t> </a:t>
            </a:r>
            <a:r>
              <a:rPr sz="1100" i="1" spc="65" dirty="0">
                <a:latin typeface="Cambria"/>
                <a:cs typeface="Cambria"/>
              </a:rPr>
              <a:t>BATRA:</a:t>
            </a:r>
            <a:r>
              <a:rPr sz="1100" i="1" spc="55" dirty="0">
                <a:latin typeface="Cambria"/>
                <a:cs typeface="Cambria"/>
              </a:rPr>
              <a:t> </a:t>
            </a:r>
            <a:r>
              <a:rPr sz="1100" i="1" spc="100" dirty="0">
                <a:latin typeface="Cambria"/>
                <a:cs typeface="Cambria"/>
              </a:rPr>
              <a:t>MAXFLOW</a:t>
            </a:r>
            <a:r>
              <a:rPr sz="1100" i="1" spc="60" dirty="0">
                <a:latin typeface="Cambria"/>
                <a:cs typeface="Cambria"/>
              </a:rPr>
              <a:t> REVISITED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20547" y="3657891"/>
            <a:ext cx="8382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00" b="1" spc="-5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07138" y="3910748"/>
            <a:ext cx="5781675" cy="2448560"/>
          </a:xfrm>
          <a:custGeom>
            <a:avLst/>
            <a:gdLst/>
            <a:ahLst/>
            <a:cxnLst/>
            <a:rect l="l" t="t" r="r" b="b"/>
            <a:pathLst>
              <a:path w="5781675" h="2448560">
                <a:moveTo>
                  <a:pt x="5781649" y="2442133"/>
                </a:moveTo>
                <a:lnTo>
                  <a:pt x="0" y="2442133"/>
                </a:lnTo>
                <a:lnTo>
                  <a:pt x="0" y="2448420"/>
                </a:lnTo>
                <a:lnTo>
                  <a:pt x="5781649" y="2448420"/>
                </a:lnTo>
                <a:lnTo>
                  <a:pt x="5781649" y="2442133"/>
                </a:lnTo>
                <a:close/>
              </a:path>
              <a:path w="5781675" h="2448560">
                <a:moveTo>
                  <a:pt x="5781649" y="0"/>
                </a:moveTo>
                <a:lnTo>
                  <a:pt x="0" y="0"/>
                </a:lnTo>
                <a:lnTo>
                  <a:pt x="0" y="6299"/>
                </a:lnTo>
                <a:lnTo>
                  <a:pt x="5781649" y="6299"/>
                </a:lnTo>
                <a:lnTo>
                  <a:pt x="5781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07148" y="4129660"/>
            <a:ext cx="4973955" cy="10344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150" b="1" dirty="0">
                <a:solidFill>
                  <a:srgbClr val="001966"/>
                </a:solidFill>
                <a:latin typeface="Arial"/>
                <a:cs typeface="Arial"/>
              </a:rPr>
              <a:t>MaxFlow</a:t>
            </a:r>
            <a:r>
              <a:rPr sz="2150" b="1" spc="-135" dirty="0">
                <a:solidFill>
                  <a:srgbClr val="001966"/>
                </a:solidFill>
                <a:latin typeface="Arial"/>
                <a:cs typeface="Arial"/>
              </a:rPr>
              <a:t> </a:t>
            </a:r>
            <a:r>
              <a:rPr sz="2150" b="1" spc="-10" dirty="0">
                <a:solidFill>
                  <a:srgbClr val="001966"/>
                </a:solidFill>
                <a:latin typeface="Arial"/>
                <a:cs typeface="Arial"/>
              </a:rPr>
              <a:t>Revisited:</a:t>
            </a:r>
            <a:endParaRPr sz="2150">
              <a:latin typeface="Arial"/>
              <a:cs typeface="Arial"/>
            </a:endParaRPr>
          </a:p>
          <a:p>
            <a:pPr marR="5080">
              <a:lnSpc>
                <a:spcPct val="104099"/>
              </a:lnSpc>
            </a:pPr>
            <a:r>
              <a:rPr sz="2150" b="1" dirty="0">
                <a:solidFill>
                  <a:srgbClr val="001966"/>
                </a:solidFill>
                <a:latin typeface="Arial"/>
                <a:cs typeface="Arial"/>
              </a:rPr>
              <a:t>An</a:t>
            </a:r>
            <a:r>
              <a:rPr sz="2150" b="1" spc="-75" dirty="0">
                <a:solidFill>
                  <a:srgbClr val="001966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001966"/>
                </a:solidFill>
                <a:latin typeface="Arial"/>
                <a:cs typeface="Arial"/>
              </a:rPr>
              <a:t>Empirical</a:t>
            </a:r>
            <a:r>
              <a:rPr sz="2150" b="1" spc="-75" dirty="0">
                <a:solidFill>
                  <a:srgbClr val="001966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001966"/>
                </a:solidFill>
                <a:latin typeface="Arial"/>
                <a:cs typeface="Arial"/>
              </a:rPr>
              <a:t>Comparison</a:t>
            </a:r>
            <a:r>
              <a:rPr sz="2150" b="1" spc="-70" dirty="0">
                <a:solidFill>
                  <a:srgbClr val="001966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001966"/>
                </a:solidFill>
                <a:latin typeface="Arial"/>
                <a:cs typeface="Arial"/>
              </a:rPr>
              <a:t>of</a:t>
            </a:r>
            <a:r>
              <a:rPr sz="2150" b="1" spc="-75" dirty="0">
                <a:solidFill>
                  <a:srgbClr val="001966"/>
                </a:solidFill>
                <a:latin typeface="Arial"/>
                <a:cs typeface="Arial"/>
              </a:rPr>
              <a:t> </a:t>
            </a:r>
            <a:r>
              <a:rPr sz="2150" b="1" spc="-10" dirty="0">
                <a:solidFill>
                  <a:srgbClr val="001966"/>
                </a:solidFill>
                <a:latin typeface="Arial"/>
                <a:cs typeface="Arial"/>
              </a:rPr>
              <a:t>Maxflow </a:t>
            </a:r>
            <a:r>
              <a:rPr sz="2150" b="1" dirty="0">
                <a:solidFill>
                  <a:srgbClr val="001966"/>
                </a:solidFill>
                <a:latin typeface="Arial"/>
                <a:cs typeface="Arial"/>
              </a:rPr>
              <a:t>Algorithms</a:t>
            </a:r>
            <a:r>
              <a:rPr sz="2150" b="1" spc="-85" dirty="0">
                <a:solidFill>
                  <a:srgbClr val="001966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001966"/>
                </a:solidFill>
                <a:latin typeface="Arial"/>
                <a:cs typeface="Arial"/>
              </a:rPr>
              <a:t>for</a:t>
            </a:r>
            <a:r>
              <a:rPr sz="2150" b="1" spc="-80" dirty="0">
                <a:solidFill>
                  <a:srgbClr val="001966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001966"/>
                </a:solidFill>
                <a:latin typeface="Arial"/>
                <a:cs typeface="Arial"/>
              </a:rPr>
              <a:t>Dense</a:t>
            </a:r>
            <a:r>
              <a:rPr sz="2150" b="1" spc="-85" dirty="0">
                <a:solidFill>
                  <a:srgbClr val="001966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001966"/>
                </a:solidFill>
                <a:latin typeface="Arial"/>
                <a:cs typeface="Arial"/>
              </a:rPr>
              <a:t>Vision</a:t>
            </a:r>
            <a:r>
              <a:rPr sz="2150" b="1" spc="-80" dirty="0">
                <a:solidFill>
                  <a:srgbClr val="001966"/>
                </a:solidFill>
                <a:latin typeface="Arial"/>
                <a:cs typeface="Arial"/>
              </a:rPr>
              <a:t> </a:t>
            </a:r>
            <a:r>
              <a:rPr sz="2150" b="1" spc="-10" dirty="0">
                <a:solidFill>
                  <a:srgbClr val="001966"/>
                </a:solidFill>
                <a:latin typeface="Arial"/>
                <a:cs typeface="Arial"/>
              </a:rPr>
              <a:t>Problems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80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6207148" y="5350517"/>
            <a:ext cx="1562735" cy="822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>
              <a:lnSpc>
                <a:spcPct val="117500"/>
              </a:lnSpc>
            </a:pPr>
            <a:r>
              <a:rPr sz="1200" dirty="0">
                <a:latin typeface="Arial MT"/>
                <a:cs typeface="Arial MT"/>
              </a:rPr>
              <a:t>Tanmay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Verma </a:t>
            </a:r>
            <a:r>
              <a:rPr sz="1100" spc="-10" dirty="0">
                <a:solidFill>
                  <a:srgbClr val="001966"/>
                </a:solidFill>
                <a:latin typeface="Arial MT"/>
                <a:cs typeface="Arial MT"/>
                <a:hlinkClick r:id="rId2"/>
              </a:rPr>
              <a:t>tanmay08054@iiitd.ac.in</a:t>
            </a:r>
            <a:r>
              <a:rPr sz="1100" spc="-10" dirty="0">
                <a:solidFill>
                  <a:srgbClr val="001966"/>
                </a:solidFill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Dhruv</a:t>
            </a:r>
            <a:r>
              <a:rPr sz="1200" spc="1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Batra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100" spc="-10" dirty="0">
                <a:solidFill>
                  <a:srgbClr val="001966"/>
                </a:solidFill>
                <a:latin typeface="Arial MT"/>
                <a:cs typeface="Arial MT"/>
                <a:hlinkClick r:id="rId3"/>
              </a:rPr>
              <a:t>dbatra@ttic.edu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59578" y="5364867"/>
            <a:ext cx="995680" cy="81153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R="200025">
              <a:lnSpc>
                <a:spcPct val="101800"/>
              </a:lnSpc>
              <a:spcBef>
                <a:spcPts val="115"/>
              </a:spcBef>
            </a:pPr>
            <a:r>
              <a:rPr sz="1200" spc="-35" dirty="0">
                <a:latin typeface="Arial MT"/>
                <a:cs typeface="Arial MT"/>
              </a:rPr>
              <a:t>IIIT-</a:t>
            </a:r>
            <a:r>
              <a:rPr sz="1200" spc="-10" dirty="0">
                <a:latin typeface="Arial MT"/>
                <a:cs typeface="Arial MT"/>
              </a:rPr>
              <a:t>Delhi </a:t>
            </a:r>
            <a:r>
              <a:rPr sz="1200" dirty="0">
                <a:latin typeface="Arial MT"/>
                <a:cs typeface="Arial MT"/>
              </a:rPr>
              <a:t>Delhi,</a:t>
            </a:r>
            <a:r>
              <a:rPr sz="1200" spc="1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India</a:t>
            </a:r>
            <a:endParaRPr sz="1200">
              <a:latin typeface="Arial MT"/>
              <a:cs typeface="Arial MT"/>
            </a:endParaRPr>
          </a:p>
          <a:p>
            <a:pPr marR="5080">
              <a:lnSpc>
                <a:spcPct val="101800"/>
              </a:lnSpc>
              <a:spcBef>
                <a:spcPts val="300"/>
              </a:spcBef>
            </a:pPr>
            <a:r>
              <a:rPr sz="1200" dirty="0">
                <a:latin typeface="Arial MT"/>
                <a:cs typeface="Arial MT"/>
              </a:rPr>
              <a:t>TTI-</a:t>
            </a:r>
            <a:r>
              <a:rPr sz="1200" spc="-10" dirty="0">
                <a:latin typeface="Arial MT"/>
                <a:cs typeface="Arial MT"/>
              </a:rPr>
              <a:t>Chicago </a:t>
            </a:r>
            <a:r>
              <a:rPr sz="1200" dirty="0">
                <a:latin typeface="Arial MT"/>
                <a:cs typeface="Arial MT"/>
              </a:rPr>
              <a:t>Chicago,</a:t>
            </a:r>
            <a:r>
              <a:rPr sz="1200" spc="95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USA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00818" y="6712461"/>
            <a:ext cx="5010150" cy="1715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14"/>
              </a:spcBef>
            </a:pPr>
            <a:r>
              <a:rPr sz="1100" b="1" spc="-10" dirty="0">
                <a:latin typeface="Times New Roman"/>
                <a:cs typeface="Times New Roman"/>
              </a:rPr>
              <a:t>Abstract</a:t>
            </a:r>
            <a:endParaRPr sz="1100">
              <a:latin typeface="Times New Roman"/>
              <a:cs typeface="Times New Roman"/>
            </a:endParaRPr>
          </a:p>
          <a:p>
            <a:pPr marR="5080" indent="212090" algn="just">
              <a:lnSpc>
                <a:spcPct val="101800"/>
              </a:lnSpc>
              <a:spcBef>
                <a:spcPts val="1215"/>
              </a:spcBef>
            </a:pPr>
            <a:r>
              <a:rPr sz="1100" dirty="0">
                <a:latin typeface="Times New Roman"/>
                <a:cs typeface="Times New Roman"/>
              </a:rPr>
              <a:t>Algorithms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for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finding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maximum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amount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of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flow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possible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in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network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(or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max- </a:t>
            </a:r>
            <a:r>
              <a:rPr sz="1100" dirty="0">
                <a:latin typeface="Times New Roman"/>
                <a:cs typeface="Times New Roman"/>
              </a:rPr>
              <a:t>flow)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play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central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role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in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computer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vision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problems.</a:t>
            </a:r>
            <a:r>
              <a:rPr sz="1100" spc="9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We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present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an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empirical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compari- </a:t>
            </a:r>
            <a:r>
              <a:rPr sz="1100" dirty="0">
                <a:latin typeface="Times New Roman"/>
                <a:cs typeface="Times New Roman"/>
              </a:rPr>
              <a:t>son</a:t>
            </a:r>
            <a:r>
              <a:rPr sz="1100" spc="5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of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different</a:t>
            </a:r>
            <a:r>
              <a:rPr sz="1100" spc="5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max-flow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algorithms</a:t>
            </a:r>
            <a:r>
              <a:rPr sz="1100" spc="5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on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modern</a:t>
            </a:r>
            <a:r>
              <a:rPr sz="1100" spc="5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problems.</a:t>
            </a:r>
            <a:r>
              <a:rPr sz="1100" spc="17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Our</a:t>
            </a:r>
            <a:r>
              <a:rPr sz="1100" spc="5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problem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instances</a:t>
            </a:r>
            <a:r>
              <a:rPr sz="1100" spc="5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arise </a:t>
            </a:r>
            <a:r>
              <a:rPr sz="1100" dirty="0">
                <a:latin typeface="Times New Roman"/>
                <a:cs typeface="Times New Roman"/>
              </a:rPr>
              <a:t>from</a:t>
            </a:r>
            <a:r>
              <a:rPr sz="1100" spc="5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energy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minimization</a:t>
            </a:r>
            <a:r>
              <a:rPr sz="1100" spc="5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problems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in</a:t>
            </a:r>
            <a:r>
              <a:rPr sz="1100" spc="5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Object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Category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Segmentation,</a:t>
            </a:r>
            <a:r>
              <a:rPr sz="1100" spc="5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Image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Deconvo- </a:t>
            </a:r>
            <a:r>
              <a:rPr sz="1100" dirty="0">
                <a:latin typeface="Times New Roman"/>
                <a:cs typeface="Times New Roman"/>
              </a:rPr>
              <a:t>lution,</a:t>
            </a:r>
            <a:r>
              <a:rPr sz="1100" spc="1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Super</a:t>
            </a:r>
            <a:r>
              <a:rPr sz="1100" spc="1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Resolution,</a:t>
            </a:r>
            <a:r>
              <a:rPr sz="1100" spc="1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Texture</a:t>
            </a:r>
            <a:r>
              <a:rPr sz="1100" spc="1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Restoration,</a:t>
            </a:r>
            <a:r>
              <a:rPr sz="1100" spc="1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Character</a:t>
            </a:r>
            <a:r>
              <a:rPr sz="1100" spc="1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Completion</a:t>
            </a:r>
            <a:r>
              <a:rPr sz="1100" spc="1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and</a:t>
            </a:r>
            <a:r>
              <a:rPr sz="1100" spc="1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3D</a:t>
            </a:r>
            <a:r>
              <a:rPr sz="1100" spc="12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Segmen- </a:t>
            </a:r>
            <a:r>
              <a:rPr sz="1100" dirty="0">
                <a:latin typeface="Times New Roman"/>
                <a:cs typeface="Times New Roman"/>
              </a:rPr>
              <a:t>tation.</a:t>
            </a:r>
            <a:r>
              <a:rPr sz="1100" spc="2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We</a:t>
            </a:r>
            <a:r>
              <a:rPr sz="1100" spc="6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compare</a:t>
            </a:r>
            <a:r>
              <a:rPr sz="1100" spc="7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14</a:t>
            </a:r>
            <a:r>
              <a:rPr sz="1100" spc="6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different</a:t>
            </a:r>
            <a:r>
              <a:rPr sz="1100" spc="6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implementations</a:t>
            </a:r>
            <a:r>
              <a:rPr sz="1100" spc="6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and</a:t>
            </a:r>
            <a:r>
              <a:rPr sz="1100" spc="7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find</a:t>
            </a:r>
            <a:r>
              <a:rPr sz="1100" spc="6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that</a:t>
            </a:r>
            <a:r>
              <a:rPr sz="1100" spc="6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6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most</a:t>
            </a:r>
            <a:r>
              <a:rPr sz="1100" spc="7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popularly</a:t>
            </a:r>
            <a:r>
              <a:rPr sz="1100" spc="6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used </a:t>
            </a:r>
            <a:r>
              <a:rPr sz="1100" dirty="0">
                <a:latin typeface="Times New Roman"/>
                <a:cs typeface="Times New Roman"/>
              </a:rPr>
              <a:t>implementation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of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Kolmogorov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[</a:t>
            </a:r>
            <a:r>
              <a:rPr sz="110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1100" dirty="0">
                <a:latin typeface="Times New Roman"/>
                <a:cs typeface="Times New Roman"/>
              </a:rPr>
              <a:t>]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is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no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longer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fastest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algorithm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available,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especially </a:t>
            </a:r>
            <a:r>
              <a:rPr sz="1100" dirty="0">
                <a:latin typeface="Times New Roman"/>
                <a:cs typeface="Times New Roman"/>
              </a:rPr>
              <a:t>for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dense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graphs.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1500" y="3251200"/>
            <a:ext cx="4851400" cy="56515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866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70"/>
              </a:spcBef>
            </a:pPr>
            <a:endParaRPr sz="1550">
              <a:latin typeface="Times New Roman"/>
              <a:cs typeface="Times New Roman"/>
            </a:endParaRPr>
          </a:p>
          <a:p>
            <a:pPr marL="923925" marR="1102995" indent="-635" algn="ctr">
              <a:lnSpc>
                <a:spcPct val="101899"/>
              </a:lnSpc>
            </a:pPr>
            <a:r>
              <a:rPr sz="1550" spc="80" dirty="0">
                <a:latin typeface="Calibri"/>
                <a:cs typeface="Calibri"/>
              </a:rPr>
              <a:t>An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Experimental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Comparison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of </a:t>
            </a:r>
            <a:r>
              <a:rPr sz="1550" dirty="0">
                <a:latin typeface="Calibri"/>
                <a:cs typeface="Calibri"/>
              </a:rPr>
              <a:t>Min-</a:t>
            </a:r>
            <a:r>
              <a:rPr sz="1550" spc="45" dirty="0">
                <a:latin typeface="Calibri"/>
                <a:cs typeface="Calibri"/>
              </a:rPr>
              <a:t>Cut/Max-</a:t>
            </a:r>
            <a:r>
              <a:rPr sz="1550" dirty="0">
                <a:latin typeface="Calibri"/>
                <a:cs typeface="Calibri"/>
              </a:rPr>
              <a:t>Flow</a:t>
            </a:r>
            <a:r>
              <a:rPr sz="1550" spc="20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Algorithms</a:t>
            </a:r>
            <a:r>
              <a:rPr sz="1550" spc="21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for </a:t>
            </a:r>
            <a:r>
              <a:rPr sz="1550" dirty="0">
                <a:latin typeface="Calibri"/>
                <a:cs typeface="Calibri"/>
              </a:rPr>
              <a:t>Energy</a:t>
            </a:r>
            <a:r>
              <a:rPr sz="1550" spc="1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Minimization</a:t>
            </a:r>
            <a:r>
              <a:rPr sz="1550" spc="2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</a:t>
            </a:r>
            <a:r>
              <a:rPr sz="1550" spc="19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Vision</a:t>
            </a:r>
            <a:endParaRPr sz="1550">
              <a:latin typeface="Calibri"/>
              <a:cs typeface="Calibri"/>
            </a:endParaRPr>
          </a:p>
          <a:p>
            <a:pPr marR="125095" algn="ctr">
              <a:lnSpc>
                <a:spcPct val="100000"/>
              </a:lnSpc>
              <a:spcBef>
                <a:spcPts val="1295"/>
              </a:spcBef>
            </a:pPr>
            <a:r>
              <a:rPr sz="1100" spc="60" dirty="0">
                <a:latin typeface="Calibri"/>
                <a:cs typeface="Calibri"/>
              </a:rPr>
              <a:t>Yuri</a:t>
            </a:r>
            <a:r>
              <a:rPr sz="1100" spc="1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Boykov</a:t>
            </a:r>
            <a:r>
              <a:rPr sz="1100" spc="1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165" dirty="0">
                <a:latin typeface="Calibri"/>
                <a:cs typeface="Calibri"/>
              </a:rPr>
              <a:t> </a:t>
            </a:r>
            <a:r>
              <a:rPr sz="1100" spc="45" dirty="0">
                <a:latin typeface="Calibri"/>
                <a:cs typeface="Calibri"/>
              </a:rPr>
              <a:t>Vladimir</a:t>
            </a:r>
            <a:r>
              <a:rPr sz="1100" spc="1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Kolmogorov</a:t>
            </a:r>
            <a:r>
              <a:rPr sz="1125" spc="-15" baseline="29629" dirty="0">
                <a:latin typeface="Lucida Sans Unicode"/>
                <a:cs typeface="Lucida Sans Unicode"/>
              </a:rPr>
              <a:t>∗</a:t>
            </a:r>
            <a:endParaRPr sz="1125" baseline="29629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625"/>
              </a:spcBef>
            </a:pPr>
            <a:endParaRPr sz="1100">
              <a:latin typeface="Lucida Sans Unicode"/>
              <a:cs typeface="Lucida Sans Unicode"/>
            </a:endParaRPr>
          </a:p>
          <a:p>
            <a:pPr marR="178435" algn="ctr">
              <a:lnSpc>
                <a:spcPct val="100000"/>
              </a:lnSpc>
            </a:pPr>
            <a:r>
              <a:rPr sz="800" spc="65" dirty="0">
                <a:latin typeface="Palatino Linotype"/>
                <a:cs typeface="Palatino Linotype"/>
              </a:rPr>
              <a:t>Abstract</a:t>
            </a:r>
            <a:endParaRPr sz="800">
              <a:latin typeface="Palatino Linotype"/>
              <a:cs typeface="Palatino Linotype"/>
            </a:endParaRPr>
          </a:p>
          <a:p>
            <a:pPr marL="248920" marR="426084" indent="157480" algn="just">
              <a:lnSpc>
                <a:spcPct val="189600"/>
              </a:lnSpc>
              <a:spcBef>
                <a:spcPts val="509"/>
              </a:spcBef>
            </a:pPr>
            <a:r>
              <a:rPr sz="800" spc="20" dirty="0">
                <a:latin typeface="Calibri"/>
                <a:cs typeface="Calibri"/>
              </a:rPr>
              <a:t>After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[15,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31,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19,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8,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25,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5]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minimum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45" dirty="0">
                <a:latin typeface="Calibri"/>
                <a:cs typeface="Calibri"/>
              </a:rPr>
              <a:t>cut/maximum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flow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algorithms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on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graphs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emerged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spc="-25" dirty="0">
                <a:latin typeface="Calibri"/>
                <a:cs typeface="Calibri"/>
              </a:rPr>
              <a:t>as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</a:t>
            </a:r>
            <a:r>
              <a:rPr sz="800" spc="20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increasingly</a:t>
            </a:r>
            <a:r>
              <a:rPr sz="800" spc="19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useful</a:t>
            </a:r>
            <a:r>
              <a:rPr sz="800" spc="17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tool</a:t>
            </a:r>
            <a:r>
              <a:rPr sz="800" spc="20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for</a:t>
            </a:r>
            <a:r>
              <a:rPr sz="800" spc="204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exact</a:t>
            </a:r>
            <a:r>
              <a:rPr sz="800" spc="20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or</a:t>
            </a:r>
            <a:r>
              <a:rPr sz="800" spc="20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approximate</a:t>
            </a:r>
            <a:r>
              <a:rPr sz="800" spc="18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energy</a:t>
            </a:r>
            <a:r>
              <a:rPr sz="800" spc="2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minimization</a:t>
            </a:r>
            <a:r>
              <a:rPr sz="800" spc="20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20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low-level</a:t>
            </a:r>
            <a:r>
              <a:rPr sz="800" spc="23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vision.</a:t>
            </a:r>
            <a:r>
              <a:rPr sz="800" spc="70" dirty="0">
                <a:latin typeface="Calibri"/>
                <a:cs typeface="Calibri"/>
              </a:rPr>
              <a:t> The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combinatorial</a:t>
            </a:r>
            <a:r>
              <a:rPr sz="800" spc="110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optimization</a:t>
            </a:r>
            <a:r>
              <a:rPr sz="800" spc="100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literature</a:t>
            </a:r>
            <a:r>
              <a:rPr sz="800" spc="80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provides</a:t>
            </a:r>
            <a:r>
              <a:rPr sz="800" spc="75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many</a:t>
            </a:r>
            <a:r>
              <a:rPr sz="800" spc="75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min-</a:t>
            </a:r>
            <a:r>
              <a:rPr sz="800" spc="45" dirty="0">
                <a:latin typeface="Calibri"/>
                <a:cs typeface="Calibri"/>
              </a:rPr>
              <a:t>cut/max-</a:t>
            </a:r>
            <a:r>
              <a:rPr sz="800" spc="10" dirty="0">
                <a:latin typeface="Calibri"/>
                <a:cs typeface="Calibri"/>
              </a:rPr>
              <a:t>flow</a:t>
            </a:r>
            <a:r>
              <a:rPr sz="800" spc="90" dirty="0">
                <a:latin typeface="Calibri"/>
                <a:cs typeface="Calibri"/>
              </a:rPr>
              <a:t> </a:t>
            </a:r>
            <a:r>
              <a:rPr sz="800" spc="20" dirty="0">
                <a:latin typeface="Calibri"/>
                <a:cs typeface="Calibri"/>
              </a:rPr>
              <a:t>algorithms</a:t>
            </a:r>
            <a:r>
              <a:rPr sz="800" spc="85" dirty="0">
                <a:latin typeface="Calibri"/>
                <a:cs typeface="Calibri"/>
              </a:rPr>
              <a:t> </a:t>
            </a:r>
            <a:r>
              <a:rPr sz="800" spc="-20" dirty="0">
                <a:latin typeface="Calibri"/>
                <a:cs typeface="Calibri"/>
              </a:rPr>
              <a:t>with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different</a:t>
            </a:r>
            <a:r>
              <a:rPr sz="800" spc="15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polynomial</a:t>
            </a:r>
            <a:r>
              <a:rPr sz="800" spc="15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time</a:t>
            </a:r>
            <a:r>
              <a:rPr sz="800" spc="15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complexity.</a:t>
            </a:r>
            <a:r>
              <a:rPr sz="800" spc="285" dirty="0">
                <a:latin typeface="Calibri"/>
                <a:cs typeface="Calibri"/>
              </a:rPr>
              <a:t> </a:t>
            </a:r>
            <a:r>
              <a:rPr sz="800" spc="55" dirty="0">
                <a:latin typeface="Calibri"/>
                <a:cs typeface="Calibri"/>
              </a:rPr>
              <a:t>Their</a:t>
            </a:r>
            <a:r>
              <a:rPr sz="800" spc="15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practical</a:t>
            </a:r>
            <a:r>
              <a:rPr sz="800" spc="16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efficiency,</a:t>
            </a:r>
            <a:r>
              <a:rPr sz="800" spc="18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however,</a:t>
            </a:r>
            <a:r>
              <a:rPr sz="800" spc="16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has</a:t>
            </a:r>
            <a:r>
              <a:rPr sz="800" spc="14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to</a:t>
            </a:r>
            <a:r>
              <a:rPr sz="800" spc="16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date</a:t>
            </a:r>
            <a:r>
              <a:rPr sz="800" spc="155" dirty="0">
                <a:latin typeface="Calibri"/>
                <a:cs typeface="Calibri"/>
              </a:rPr>
              <a:t> </a:t>
            </a:r>
            <a:r>
              <a:rPr sz="800" spc="-20" dirty="0">
                <a:latin typeface="Calibri"/>
                <a:cs typeface="Calibri"/>
              </a:rPr>
              <a:t>been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studied</a:t>
            </a:r>
            <a:r>
              <a:rPr sz="800" spc="9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mainly</a:t>
            </a:r>
            <a:r>
              <a:rPr sz="800" spc="10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outside</a:t>
            </a:r>
            <a:r>
              <a:rPr sz="800" spc="9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the</a:t>
            </a:r>
            <a:r>
              <a:rPr sz="800" spc="11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scope</a:t>
            </a:r>
            <a:r>
              <a:rPr sz="800" spc="9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of</a:t>
            </a:r>
            <a:r>
              <a:rPr sz="800" spc="10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computer</a:t>
            </a:r>
            <a:r>
              <a:rPr sz="800" spc="10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vision.</a:t>
            </a:r>
            <a:r>
              <a:rPr sz="800" spc="250" dirty="0">
                <a:latin typeface="Calibri"/>
                <a:cs typeface="Calibri"/>
              </a:rPr>
              <a:t> </a:t>
            </a:r>
            <a:r>
              <a:rPr sz="800" spc="70" dirty="0">
                <a:latin typeface="Calibri"/>
                <a:cs typeface="Calibri"/>
              </a:rPr>
              <a:t>The</a:t>
            </a:r>
            <a:r>
              <a:rPr sz="800" spc="8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goal</a:t>
            </a:r>
            <a:r>
              <a:rPr sz="800" spc="12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of</a:t>
            </a:r>
            <a:r>
              <a:rPr sz="800" spc="10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this</a:t>
            </a:r>
            <a:r>
              <a:rPr sz="800" spc="10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paper</a:t>
            </a:r>
            <a:r>
              <a:rPr sz="800" spc="8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is</a:t>
            </a:r>
            <a:r>
              <a:rPr sz="800" spc="10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to</a:t>
            </a:r>
            <a:r>
              <a:rPr sz="800" spc="11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provide</a:t>
            </a:r>
            <a:r>
              <a:rPr sz="800" spc="95" dirty="0">
                <a:latin typeface="Calibri"/>
                <a:cs typeface="Calibri"/>
              </a:rPr>
              <a:t> </a:t>
            </a:r>
            <a:r>
              <a:rPr sz="800" spc="-25" dirty="0">
                <a:latin typeface="Calibri"/>
                <a:cs typeface="Calibri"/>
              </a:rPr>
              <a:t>an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experimental</a:t>
            </a:r>
            <a:r>
              <a:rPr sz="800" spc="15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comparison</a:t>
            </a:r>
            <a:r>
              <a:rPr sz="800" spc="16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of</a:t>
            </a:r>
            <a:r>
              <a:rPr sz="800" spc="15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the</a:t>
            </a:r>
            <a:r>
              <a:rPr sz="800" spc="15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efficiency</a:t>
            </a:r>
            <a:r>
              <a:rPr sz="800" spc="16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of</a:t>
            </a:r>
            <a:r>
              <a:rPr sz="800" spc="15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min-</a:t>
            </a:r>
            <a:r>
              <a:rPr sz="800" spc="50" dirty="0">
                <a:latin typeface="Calibri"/>
                <a:cs typeface="Calibri"/>
              </a:rPr>
              <a:t>cut/max</a:t>
            </a:r>
            <a:r>
              <a:rPr sz="800" spc="16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flow</a:t>
            </a:r>
            <a:r>
              <a:rPr sz="800" spc="15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algorithms</a:t>
            </a:r>
            <a:r>
              <a:rPr sz="800" spc="16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for</a:t>
            </a:r>
            <a:r>
              <a:rPr sz="800" spc="15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applications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32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vision.</a:t>
            </a:r>
            <a:r>
              <a:rPr sz="800" spc="280" dirty="0">
                <a:latin typeface="Calibri"/>
                <a:cs typeface="Calibri"/>
              </a:rPr>
              <a:t>  </a:t>
            </a:r>
            <a:r>
              <a:rPr sz="800" dirty="0">
                <a:latin typeface="Calibri"/>
                <a:cs typeface="Calibri"/>
              </a:rPr>
              <a:t>We</a:t>
            </a:r>
            <a:r>
              <a:rPr sz="800" spc="3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compare</a:t>
            </a:r>
            <a:r>
              <a:rPr sz="800" spc="32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the</a:t>
            </a:r>
            <a:r>
              <a:rPr sz="800" spc="32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running</a:t>
            </a:r>
            <a:r>
              <a:rPr sz="800" spc="29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times</a:t>
            </a:r>
            <a:r>
              <a:rPr sz="800" spc="3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of</a:t>
            </a:r>
            <a:r>
              <a:rPr sz="800" spc="3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several</a:t>
            </a:r>
            <a:r>
              <a:rPr sz="800" spc="3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standard</a:t>
            </a:r>
            <a:r>
              <a:rPr sz="800" spc="32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algorithms,</a:t>
            </a:r>
            <a:r>
              <a:rPr sz="800" spc="36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as</a:t>
            </a:r>
            <a:r>
              <a:rPr sz="800" spc="3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well</a:t>
            </a:r>
            <a:r>
              <a:rPr sz="800" spc="3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as</a:t>
            </a:r>
            <a:r>
              <a:rPr sz="800" spc="340" dirty="0">
                <a:latin typeface="Calibri"/>
                <a:cs typeface="Calibri"/>
              </a:rPr>
              <a:t> </a:t>
            </a:r>
            <a:r>
              <a:rPr sz="800" spc="-50" dirty="0">
                <a:latin typeface="Calibri"/>
                <a:cs typeface="Calibri"/>
              </a:rPr>
              <a:t>a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new</a:t>
            </a:r>
            <a:r>
              <a:rPr sz="800" spc="28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algorithm</a:t>
            </a:r>
            <a:r>
              <a:rPr sz="800" spc="30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that</a:t>
            </a:r>
            <a:r>
              <a:rPr sz="800" spc="29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we</a:t>
            </a:r>
            <a:r>
              <a:rPr sz="800" spc="28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have</a:t>
            </a:r>
            <a:r>
              <a:rPr sz="800" spc="29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recently</a:t>
            </a:r>
            <a:r>
              <a:rPr sz="800" spc="30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developed.</a:t>
            </a:r>
            <a:r>
              <a:rPr sz="800" spc="229" dirty="0">
                <a:latin typeface="Calibri"/>
                <a:cs typeface="Calibri"/>
              </a:rPr>
              <a:t>  </a:t>
            </a:r>
            <a:r>
              <a:rPr sz="800" spc="65" dirty="0">
                <a:latin typeface="Calibri"/>
                <a:cs typeface="Calibri"/>
              </a:rPr>
              <a:t>The</a:t>
            </a:r>
            <a:r>
              <a:rPr sz="800" spc="28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algorithms</a:t>
            </a:r>
            <a:r>
              <a:rPr sz="800" spc="29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we</a:t>
            </a:r>
            <a:r>
              <a:rPr sz="800" spc="29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study</a:t>
            </a:r>
            <a:r>
              <a:rPr sz="800" spc="28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include</a:t>
            </a:r>
            <a:r>
              <a:rPr sz="800" spc="290" dirty="0">
                <a:latin typeface="Calibri"/>
                <a:cs typeface="Calibri"/>
              </a:rPr>
              <a:t> </a:t>
            </a:r>
            <a:r>
              <a:rPr sz="800" spc="-20" dirty="0">
                <a:latin typeface="Calibri"/>
                <a:cs typeface="Calibri"/>
              </a:rPr>
              <a:t>both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Goldberg-Tarjan</a:t>
            </a:r>
            <a:r>
              <a:rPr sz="800" spc="47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style</a:t>
            </a:r>
            <a:r>
              <a:rPr sz="800" spc="48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“push-relabel”</a:t>
            </a:r>
            <a:r>
              <a:rPr sz="800" spc="47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methods</a:t>
            </a:r>
            <a:r>
              <a:rPr sz="800" spc="47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46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algorithms</a:t>
            </a:r>
            <a:r>
              <a:rPr sz="800" spc="484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based</a:t>
            </a:r>
            <a:r>
              <a:rPr sz="800" spc="48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47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Ford-</a:t>
            </a:r>
            <a:r>
              <a:rPr sz="800" spc="-10" dirty="0">
                <a:latin typeface="Calibri"/>
                <a:cs typeface="Calibri"/>
              </a:rPr>
              <a:t>Fulkerson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style</a:t>
            </a:r>
            <a:r>
              <a:rPr sz="800" spc="19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“augmenting</a:t>
            </a:r>
            <a:r>
              <a:rPr sz="800" spc="21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paths”.</a:t>
            </a:r>
            <a:r>
              <a:rPr sz="800" spc="31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We</a:t>
            </a:r>
            <a:r>
              <a:rPr sz="800" spc="19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benchmark</a:t>
            </a:r>
            <a:r>
              <a:rPr sz="800" spc="17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these</a:t>
            </a:r>
            <a:r>
              <a:rPr sz="800" spc="19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algorithms</a:t>
            </a:r>
            <a:r>
              <a:rPr sz="800" spc="19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on</a:t>
            </a:r>
            <a:r>
              <a:rPr sz="800" spc="19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a</a:t>
            </a:r>
            <a:r>
              <a:rPr sz="800" spc="18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number</a:t>
            </a:r>
            <a:r>
              <a:rPr sz="800" spc="18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of</a:t>
            </a:r>
            <a:r>
              <a:rPr sz="800" spc="18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typical</a:t>
            </a:r>
            <a:r>
              <a:rPr sz="800" spc="210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graphs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27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the</a:t>
            </a:r>
            <a:r>
              <a:rPr sz="800" spc="27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contexts</a:t>
            </a:r>
            <a:r>
              <a:rPr sz="800" spc="29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of</a:t>
            </a:r>
            <a:r>
              <a:rPr sz="800" spc="27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image</a:t>
            </a:r>
            <a:r>
              <a:rPr sz="800" spc="29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restoration,</a:t>
            </a:r>
            <a:r>
              <a:rPr sz="800" spc="32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stereo,</a:t>
            </a:r>
            <a:r>
              <a:rPr sz="800" spc="3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27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segmentation.</a:t>
            </a:r>
            <a:r>
              <a:rPr sz="800" spc="229" dirty="0">
                <a:latin typeface="Calibri"/>
                <a:cs typeface="Calibri"/>
              </a:rPr>
              <a:t>  </a:t>
            </a:r>
            <a:r>
              <a:rPr sz="800" spc="65" dirty="0">
                <a:latin typeface="Calibri"/>
                <a:cs typeface="Calibri"/>
              </a:rPr>
              <a:t>In</a:t>
            </a:r>
            <a:r>
              <a:rPr sz="800" spc="27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many</a:t>
            </a:r>
            <a:r>
              <a:rPr sz="800" spc="27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cases</a:t>
            </a:r>
            <a:r>
              <a:rPr sz="800" spc="29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our</a:t>
            </a:r>
            <a:r>
              <a:rPr sz="800" spc="275" dirty="0">
                <a:latin typeface="Calibri"/>
                <a:cs typeface="Calibri"/>
              </a:rPr>
              <a:t> </a:t>
            </a:r>
            <a:r>
              <a:rPr sz="800" spc="-25" dirty="0">
                <a:latin typeface="Calibri"/>
                <a:cs typeface="Calibri"/>
              </a:rPr>
              <a:t>new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algorithm</a:t>
            </a:r>
            <a:r>
              <a:rPr sz="800" spc="17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works</a:t>
            </a:r>
            <a:r>
              <a:rPr sz="800" spc="17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several</a:t>
            </a:r>
            <a:r>
              <a:rPr sz="800" spc="18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times</a:t>
            </a:r>
            <a:r>
              <a:rPr sz="800" spc="17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faster</a:t>
            </a:r>
            <a:r>
              <a:rPr sz="800" spc="17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than</a:t>
            </a:r>
            <a:r>
              <a:rPr sz="800" spc="16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any</a:t>
            </a:r>
            <a:r>
              <a:rPr sz="800" spc="17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of</a:t>
            </a:r>
            <a:r>
              <a:rPr sz="800" spc="17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the</a:t>
            </a:r>
            <a:r>
              <a:rPr sz="800" spc="16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other</a:t>
            </a:r>
            <a:r>
              <a:rPr sz="800" spc="17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methods</a:t>
            </a:r>
            <a:r>
              <a:rPr sz="800" spc="16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making</a:t>
            </a:r>
            <a:r>
              <a:rPr sz="800" spc="16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near</a:t>
            </a:r>
            <a:r>
              <a:rPr sz="800" spc="16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real-</a:t>
            </a:r>
            <a:r>
              <a:rPr sz="800" spc="-20" dirty="0">
                <a:latin typeface="Calibri"/>
                <a:cs typeface="Calibri"/>
              </a:rPr>
              <a:t>time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performance</a:t>
            </a:r>
            <a:r>
              <a:rPr sz="800" spc="21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possible.</a:t>
            </a:r>
            <a:r>
              <a:rPr sz="800" spc="425" dirty="0">
                <a:latin typeface="Calibri"/>
                <a:cs typeface="Calibri"/>
              </a:rPr>
              <a:t> </a:t>
            </a:r>
            <a:r>
              <a:rPr sz="800" spc="90" dirty="0">
                <a:latin typeface="Calibri"/>
                <a:cs typeface="Calibri"/>
              </a:rPr>
              <a:t>An</a:t>
            </a:r>
            <a:r>
              <a:rPr sz="800" spc="229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implementation</a:t>
            </a:r>
            <a:r>
              <a:rPr sz="800" spc="24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of</a:t>
            </a:r>
            <a:r>
              <a:rPr sz="800" spc="229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our</a:t>
            </a:r>
            <a:r>
              <a:rPr sz="800" spc="229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max-flow/min-cut</a:t>
            </a:r>
            <a:r>
              <a:rPr sz="800" spc="24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algorithm</a:t>
            </a:r>
            <a:r>
              <a:rPr sz="800" spc="24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is</a:t>
            </a:r>
            <a:r>
              <a:rPr sz="800" spc="229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available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upon</a:t>
            </a:r>
            <a:r>
              <a:rPr sz="800" spc="16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request</a:t>
            </a:r>
            <a:r>
              <a:rPr sz="800" spc="17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for</a:t>
            </a:r>
            <a:r>
              <a:rPr sz="800" spc="17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research</a:t>
            </a:r>
            <a:r>
              <a:rPr sz="800" spc="18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purposes.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56591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8655" algn="l"/>
              </a:tabLst>
            </a:pPr>
            <a:r>
              <a:rPr dirty="0"/>
              <a:t>Maximum-</a:t>
            </a:r>
            <a:r>
              <a:rPr spc="70" dirty="0"/>
              <a:t>flow</a:t>
            </a:r>
            <a:r>
              <a:rPr spc="140" dirty="0"/>
              <a:t> </a:t>
            </a:r>
            <a:r>
              <a:rPr spc="-10" dirty="0"/>
              <a:t>algorithms:</a:t>
            </a:r>
            <a:r>
              <a:rPr dirty="0"/>
              <a:t>	</a:t>
            </a:r>
            <a:r>
              <a:rPr spc="105" dirty="0"/>
              <a:t>Matlab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800" y="1281848"/>
            <a:ext cx="11379144" cy="809260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81</a:t>
            </a:fld>
            <a:endParaRPr spc="-25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57169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8655" algn="l"/>
              </a:tabLst>
            </a:pPr>
            <a:r>
              <a:rPr dirty="0"/>
              <a:t>Maximum-</a:t>
            </a:r>
            <a:r>
              <a:rPr spc="70" dirty="0"/>
              <a:t>flow</a:t>
            </a:r>
            <a:r>
              <a:rPr spc="140" dirty="0"/>
              <a:t> </a:t>
            </a:r>
            <a:r>
              <a:rPr spc="-10" dirty="0"/>
              <a:t>algorithms:</a:t>
            </a:r>
            <a:r>
              <a:rPr dirty="0"/>
              <a:t>	</a:t>
            </a:r>
            <a:r>
              <a:rPr spc="75" dirty="0"/>
              <a:t>Google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90650" y="1589062"/>
            <a:ext cx="10223500" cy="7416800"/>
            <a:chOff x="1390650" y="1589062"/>
            <a:chExt cx="10223500" cy="7416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0650" y="1589062"/>
              <a:ext cx="10223500" cy="7416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994116" y="3473038"/>
              <a:ext cx="524510" cy="328295"/>
            </a:xfrm>
            <a:custGeom>
              <a:avLst/>
              <a:gdLst/>
              <a:ahLst/>
              <a:cxnLst/>
              <a:rect l="l" t="t" r="r" b="b"/>
              <a:pathLst>
                <a:path w="524509" h="328295">
                  <a:moveTo>
                    <a:pt x="91824" y="306664"/>
                  </a:moveTo>
                  <a:lnTo>
                    <a:pt x="141685" y="320765"/>
                  </a:lnTo>
                  <a:lnTo>
                    <a:pt x="193299" y="325764"/>
                  </a:lnTo>
                  <a:lnTo>
                    <a:pt x="244329" y="327840"/>
                  </a:lnTo>
                  <a:lnTo>
                    <a:pt x="298690" y="327593"/>
                  </a:lnTo>
                  <a:lnTo>
                    <a:pt x="353330" y="324716"/>
                  </a:lnTo>
                  <a:lnTo>
                    <a:pt x="405200" y="318901"/>
                  </a:lnTo>
                  <a:lnTo>
                    <a:pt x="415819" y="316811"/>
                  </a:lnTo>
                  <a:lnTo>
                    <a:pt x="243588" y="316811"/>
                  </a:lnTo>
                  <a:lnTo>
                    <a:pt x="187462" y="315772"/>
                  </a:lnTo>
                  <a:lnTo>
                    <a:pt x="136112" y="312279"/>
                  </a:lnTo>
                  <a:lnTo>
                    <a:pt x="91824" y="306664"/>
                  </a:lnTo>
                  <a:close/>
                </a:path>
                <a:path w="524509" h="328295">
                  <a:moveTo>
                    <a:pt x="523984" y="260107"/>
                  </a:moveTo>
                  <a:lnTo>
                    <a:pt x="475132" y="287805"/>
                  </a:lnTo>
                  <a:lnTo>
                    <a:pt x="417735" y="301887"/>
                  </a:lnTo>
                  <a:lnTo>
                    <a:pt x="361012" y="310200"/>
                  </a:lnTo>
                  <a:lnTo>
                    <a:pt x="302201" y="315064"/>
                  </a:lnTo>
                  <a:lnTo>
                    <a:pt x="243588" y="316811"/>
                  </a:lnTo>
                  <a:lnTo>
                    <a:pt x="415819" y="316811"/>
                  </a:lnTo>
                  <a:lnTo>
                    <a:pt x="451250" y="309840"/>
                  </a:lnTo>
                  <a:lnTo>
                    <a:pt x="488431" y="297226"/>
                  </a:lnTo>
                  <a:lnTo>
                    <a:pt x="513692" y="280751"/>
                  </a:lnTo>
                  <a:lnTo>
                    <a:pt x="523984" y="260107"/>
                  </a:lnTo>
                  <a:close/>
                </a:path>
                <a:path w="524509" h="328295">
                  <a:moveTo>
                    <a:pt x="88341" y="218266"/>
                  </a:moveTo>
                  <a:lnTo>
                    <a:pt x="22284" y="236526"/>
                  </a:lnTo>
                  <a:lnTo>
                    <a:pt x="132" y="260107"/>
                  </a:lnTo>
                  <a:lnTo>
                    <a:pt x="89" y="262264"/>
                  </a:lnTo>
                  <a:lnTo>
                    <a:pt x="102268" y="287374"/>
                  </a:lnTo>
                  <a:lnTo>
                    <a:pt x="169415" y="292520"/>
                  </a:lnTo>
                  <a:lnTo>
                    <a:pt x="232674" y="293961"/>
                  </a:lnTo>
                  <a:lnTo>
                    <a:pt x="291145" y="292205"/>
                  </a:lnTo>
                  <a:lnTo>
                    <a:pt x="343435" y="287805"/>
                  </a:lnTo>
                  <a:lnTo>
                    <a:pt x="343639" y="287805"/>
                  </a:lnTo>
                  <a:lnTo>
                    <a:pt x="390126" y="281145"/>
                  </a:lnTo>
                  <a:lnTo>
                    <a:pt x="420112" y="274729"/>
                  </a:lnTo>
                  <a:lnTo>
                    <a:pt x="249256" y="274729"/>
                  </a:lnTo>
                  <a:lnTo>
                    <a:pt x="188038" y="274071"/>
                  </a:lnTo>
                  <a:lnTo>
                    <a:pt x="131423" y="270587"/>
                  </a:lnTo>
                  <a:lnTo>
                    <a:pt x="84284" y="264117"/>
                  </a:lnTo>
                  <a:lnTo>
                    <a:pt x="83941" y="264117"/>
                  </a:lnTo>
                  <a:lnTo>
                    <a:pt x="48845" y="254135"/>
                  </a:lnTo>
                  <a:lnTo>
                    <a:pt x="42056" y="245461"/>
                  </a:lnTo>
                  <a:lnTo>
                    <a:pt x="52726" y="236676"/>
                  </a:lnTo>
                  <a:lnTo>
                    <a:pt x="71006" y="229457"/>
                  </a:lnTo>
                  <a:lnTo>
                    <a:pt x="87048" y="225484"/>
                  </a:lnTo>
                  <a:lnTo>
                    <a:pt x="102567" y="221904"/>
                  </a:lnTo>
                  <a:lnTo>
                    <a:pt x="110923" y="221904"/>
                  </a:lnTo>
                  <a:lnTo>
                    <a:pt x="88341" y="218266"/>
                  </a:lnTo>
                  <a:close/>
                </a:path>
                <a:path w="524509" h="328295">
                  <a:moveTo>
                    <a:pt x="478617" y="224290"/>
                  </a:moveTo>
                  <a:lnTo>
                    <a:pt x="481119" y="227107"/>
                  </a:lnTo>
                  <a:lnTo>
                    <a:pt x="483394" y="234288"/>
                  </a:lnTo>
                  <a:lnTo>
                    <a:pt x="477611" y="243932"/>
                  </a:lnTo>
                  <a:lnTo>
                    <a:pt x="455936" y="254135"/>
                  </a:lnTo>
                  <a:lnTo>
                    <a:pt x="418416" y="262264"/>
                  </a:lnTo>
                  <a:lnTo>
                    <a:pt x="368656" y="268573"/>
                  </a:lnTo>
                  <a:lnTo>
                    <a:pt x="310196" y="272861"/>
                  </a:lnTo>
                  <a:lnTo>
                    <a:pt x="309286" y="272861"/>
                  </a:lnTo>
                  <a:lnTo>
                    <a:pt x="249256" y="274729"/>
                  </a:lnTo>
                  <a:lnTo>
                    <a:pt x="420112" y="274729"/>
                  </a:lnTo>
                  <a:lnTo>
                    <a:pt x="428838" y="272861"/>
                  </a:lnTo>
                  <a:lnTo>
                    <a:pt x="459163" y="263421"/>
                  </a:lnTo>
                  <a:lnTo>
                    <a:pt x="480203" y="253333"/>
                  </a:lnTo>
                  <a:lnTo>
                    <a:pt x="491058" y="243109"/>
                  </a:lnTo>
                  <a:lnTo>
                    <a:pt x="490909" y="236676"/>
                  </a:lnTo>
                  <a:lnTo>
                    <a:pt x="490829" y="233258"/>
                  </a:lnTo>
                  <a:lnTo>
                    <a:pt x="478617" y="224290"/>
                  </a:lnTo>
                  <a:close/>
                </a:path>
                <a:path w="524509" h="328295">
                  <a:moveTo>
                    <a:pt x="167034" y="165794"/>
                  </a:moveTo>
                  <a:lnTo>
                    <a:pt x="140591" y="177121"/>
                  </a:lnTo>
                  <a:lnTo>
                    <a:pt x="132709" y="189559"/>
                  </a:lnTo>
                  <a:lnTo>
                    <a:pt x="140726" y="201830"/>
                  </a:lnTo>
                  <a:lnTo>
                    <a:pt x="161977" y="212656"/>
                  </a:lnTo>
                  <a:lnTo>
                    <a:pt x="193800" y="220760"/>
                  </a:lnTo>
                  <a:lnTo>
                    <a:pt x="233533" y="224866"/>
                  </a:lnTo>
                  <a:lnTo>
                    <a:pt x="278513" y="223695"/>
                  </a:lnTo>
                  <a:lnTo>
                    <a:pt x="326077" y="215970"/>
                  </a:lnTo>
                  <a:lnTo>
                    <a:pt x="373562" y="200414"/>
                  </a:lnTo>
                  <a:lnTo>
                    <a:pt x="357838" y="193905"/>
                  </a:lnTo>
                  <a:lnTo>
                    <a:pt x="352900" y="191461"/>
                  </a:lnTo>
                  <a:lnTo>
                    <a:pt x="257912" y="191461"/>
                  </a:lnTo>
                  <a:lnTo>
                    <a:pt x="224206" y="191050"/>
                  </a:lnTo>
                  <a:lnTo>
                    <a:pt x="186134" y="187282"/>
                  </a:lnTo>
                  <a:lnTo>
                    <a:pt x="163508" y="181910"/>
                  </a:lnTo>
                  <a:lnTo>
                    <a:pt x="159125" y="174747"/>
                  </a:lnTo>
                  <a:lnTo>
                    <a:pt x="163471" y="168480"/>
                  </a:lnTo>
                  <a:lnTo>
                    <a:pt x="167034" y="165794"/>
                  </a:lnTo>
                  <a:close/>
                </a:path>
                <a:path w="524509" h="328295">
                  <a:moveTo>
                    <a:pt x="334168" y="181313"/>
                  </a:moveTo>
                  <a:lnTo>
                    <a:pt x="292738" y="188290"/>
                  </a:lnTo>
                  <a:lnTo>
                    <a:pt x="257912" y="191461"/>
                  </a:lnTo>
                  <a:lnTo>
                    <a:pt x="352900" y="191461"/>
                  </a:lnTo>
                  <a:lnTo>
                    <a:pt x="345360" y="187730"/>
                  </a:lnTo>
                  <a:lnTo>
                    <a:pt x="337134" y="183123"/>
                  </a:lnTo>
                  <a:lnTo>
                    <a:pt x="334168" y="181313"/>
                  </a:lnTo>
                  <a:close/>
                </a:path>
                <a:path w="524509" h="328295">
                  <a:moveTo>
                    <a:pt x="149128" y="88198"/>
                  </a:moveTo>
                  <a:lnTo>
                    <a:pt x="121902" y="100415"/>
                  </a:lnTo>
                  <a:lnTo>
                    <a:pt x="111250" y="112320"/>
                  </a:lnTo>
                  <a:lnTo>
                    <a:pt x="115197" y="123308"/>
                  </a:lnTo>
                  <a:lnTo>
                    <a:pt x="131765" y="132778"/>
                  </a:lnTo>
                  <a:lnTo>
                    <a:pt x="158976" y="140127"/>
                  </a:lnTo>
                  <a:lnTo>
                    <a:pt x="194855" y="144754"/>
                  </a:lnTo>
                  <a:lnTo>
                    <a:pt x="237424" y="146058"/>
                  </a:lnTo>
                  <a:lnTo>
                    <a:pt x="284706" y="143437"/>
                  </a:lnTo>
                  <a:lnTo>
                    <a:pt x="334723" y="136288"/>
                  </a:lnTo>
                  <a:lnTo>
                    <a:pt x="385500" y="124011"/>
                  </a:lnTo>
                  <a:lnTo>
                    <a:pt x="375032" y="119385"/>
                  </a:lnTo>
                  <a:lnTo>
                    <a:pt x="253287" y="119385"/>
                  </a:lnTo>
                  <a:lnTo>
                    <a:pt x="209787" y="119030"/>
                  </a:lnTo>
                  <a:lnTo>
                    <a:pt x="165840" y="115653"/>
                  </a:lnTo>
                  <a:lnTo>
                    <a:pt x="143587" y="109349"/>
                  </a:lnTo>
                  <a:lnTo>
                    <a:pt x="140133" y="100415"/>
                  </a:lnTo>
                  <a:lnTo>
                    <a:pt x="140025" y="100135"/>
                  </a:lnTo>
                  <a:lnTo>
                    <a:pt x="145192" y="91817"/>
                  </a:lnTo>
                  <a:lnTo>
                    <a:pt x="149128" y="88198"/>
                  </a:lnTo>
                  <a:close/>
                </a:path>
                <a:path w="524509" h="328295">
                  <a:moveTo>
                    <a:pt x="497939" y="9405"/>
                  </a:moveTo>
                  <a:lnTo>
                    <a:pt x="441611" y="9405"/>
                  </a:lnTo>
                  <a:lnTo>
                    <a:pt x="463697" y="11156"/>
                  </a:lnTo>
                  <a:lnTo>
                    <a:pt x="482997" y="23420"/>
                  </a:lnTo>
                  <a:lnTo>
                    <a:pt x="493382" y="43858"/>
                  </a:lnTo>
                  <a:lnTo>
                    <a:pt x="493503" y="44427"/>
                  </a:lnTo>
                  <a:lnTo>
                    <a:pt x="489364" y="71394"/>
                  </a:lnTo>
                  <a:lnTo>
                    <a:pt x="464493" y="103058"/>
                  </a:lnTo>
                  <a:lnTo>
                    <a:pt x="412960" y="137143"/>
                  </a:lnTo>
                  <a:lnTo>
                    <a:pt x="411765" y="139530"/>
                  </a:lnTo>
                  <a:lnTo>
                    <a:pt x="466643" y="120285"/>
                  </a:lnTo>
                  <a:lnTo>
                    <a:pt x="502328" y="95620"/>
                  </a:lnTo>
                  <a:lnTo>
                    <a:pt x="523191" y="44427"/>
                  </a:lnTo>
                  <a:lnTo>
                    <a:pt x="523165" y="43858"/>
                  </a:lnTo>
                  <a:lnTo>
                    <a:pt x="513806" y="22299"/>
                  </a:lnTo>
                  <a:lnTo>
                    <a:pt x="497939" y="9405"/>
                  </a:lnTo>
                  <a:close/>
                </a:path>
                <a:path w="524509" h="328295">
                  <a:moveTo>
                    <a:pt x="356849" y="106104"/>
                  </a:moveTo>
                  <a:lnTo>
                    <a:pt x="300815" y="115486"/>
                  </a:lnTo>
                  <a:lnTo>
                    <a:pt x="253287" y="119385"/>
                  </a:lnTo>
                  <a:lnTo>
                    <a:pt x="375032" y="119385"/>
                  </a:lnTo>
                  <a:lnTo>
                    <a:pt x="373469" y="118694"/>
                  </a:lnTo>
                  <a:lnTo>
                    <a:pt x="364460" y="112819"/>
                  </a:lnTo>
                  <a:lnTo>
                    <a:pt x="358808" y="108062"/>
                  </a:lnTo>
                  <a:lnTo>
                    <a:pt x="356849" y="106104"/>
                  </a:lnTo>
                  <a:close/>
                </a:path>
                <a:path w="524509" h="328295">
                  <a:moveTo>
                    <a:pt x="180167" y="7018"/>
                  </a:moveTo>
                  <a:lnTo>
                    <a:pt x="170048" y="7018"/>
                  </a:lnTo>
                  <a:lnTo>
                    <a:pt x="146738" y="8957"/>
                  </a:lnTo>
                  <a:lnTo>
                    <a:pt x="110664" y="16586"/>
                  </a:lnTo>
                  <a:lnTo>
                    <a:pt x="66754" y="33282"/>
                  </a:lnTo>
                  <a:lnTo>
                    <a:pt x="53980" y="44427"/>
                  </a:lnTo>
                  <a:lnTo>
                    <a:pt x="61740" y="53823"/>
                  </a:lnTo>
                  <a:lnTo>
                    <a:pt x="86342" y="61225"/>
                  </a:lnTo>
                  <a:lnTo>
                    <a:pt x="124090" y="66387"/>
                  </a:lnTo>
                  <a:lnTo>
                    <a:pt x="171291" y="69062"/>
                  </a:lnTo>
                  <a:lnTo>
                    <a:pt x="223240" y="69062"/>
                  </a:lnTo>
                  <a:lnTo>
                    <a:pt x="279271" y="65974"/>
                  </a:lnTo>
                  <a:lnTo>
                    <a:pt x="332661" y="59719"/>
                  </a:lnTo>
                  <a:lnTo>
                    <a:pt x="371877" y="51785"/>
                  </a:lnTo>
                  <a:lnTo>
                    <a:pt x="208370" y="51785"/>
                  </a:lnTo>
                  <a:lnTo>
                    <a:pt x="166344" y="51300"/>
                  </a:lnTo>
                  <a:lnTo>
                    <a:pt x="133609" y="48801"/>
                  </a:lnTo>
                  <a:lnTo>
                    <a:pt x="105628" y="37740"/>
                  </a:lnTo>
                  <a:lnTo>
                    <a:pt x="125550" y="23880"/>
                  </a:lnTo>
                  <a:lnTo>
                    <a:pt x="161140" y="12036"/>
                  </a:lnTo>
                  <a:lnTo>
                    <a:pt x="180167" y="7018"/>
                  </a:lnTo>
                  <a:close/>
                </a:path>
                <a:path w="524509" h="328295">
                  <a:moveTo>
                    <a:pt x="412960" y="33282"/>
                  </a:moveTo>
                  <a:lnTo>
                    <a:pt x="344968" y="43354"/>
                  </a:lnTo>
                  <a:lnTo>
                    <a:pt x="305517" y="47608"/>
                  </a:lnTo>
                  <a:lnTo>
                    <a:pt x="255992" y="50480"/>
                  </a:lnTo>
                  <a:lnTo>
                    <a:pt x="208370" y="51785"/>
                  </a:lnTo>
                  <a:lnTo>
                    <a:pt x="371877" y="51785"/>
                  </a:lnTo>
                  <a:lnTo>
                    <a:pt x="380726" y="49995"/>
                  </a:lnTo>
                  <a:lnTo>
                    <a:pt x="391303" y="43858"/>
                  </a:lnTo>
                  <a:lnTo>
                    <a:pt x="401768" y="38504"/>
                  </a:lnTo>
                  <a:lnTo>
                    <a:pt x="409770" y="34718"/>
                  </a:lnTo>
                  <a:lnTo>
                    <a:pt x="412960" y="33282"/>
                  </a:lnTo>
                  <a:close/>
                </a:path>
                <a:path w="524509" h="328295">
                  <a:moveTo>
                    <a:pt x="468529" y="0"/>
                  </a:moveTo>
                  <a:lnTo>
                    <a:pt x="438029" y="4631"/>
                  </a:lnTo>
                  <a:lnTo>
                    <a:pt x="429673" y="7018"/>
                  </a:lnTo>
                  <a:lnTo>
                    <a:pt x="426091" y="14180"/>
                  </a:lnTo>
                  <a:lnTo>
                    <a:pt x="430867" y="11792"/>
                  </a:lnTo>
                  <a:lnTo>
                    <a:pt x="441611" y="9405"/>
                  </a:lnTo>
                  <a:lnTo>
                    <a:pt x="497939" y="9405"/>
                  </a:lnTo>
                  <a:lnTo>
                    <a:pt x="494679" y="6756"/>
                  </a:lnTo>
                  <a:lnTo>
                    <a:pt x="468529" y="0"/>
                  </a:lnTo>
                  <a:close/>
                </a:path>
              </a:pathLst>
            </a:custGeom>
            <a:solidFill>
              <a:srgbClr val="4E78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76109" y="3086098"/>
              <a:ext cx="528955" cy="1042669"/>
            </a:xfrm>
            <a:custGeom>
              <a:avLst/>
              <a:gdLst/>
              <a:ahLst/>
              <a:cxnLst/>
              <a:rect l="l" t="t" r="r" b="b"/>
              <a:pathLst>
                <a:path w="528954" h="1042670">
                  <a:moveTo>
                    <a:pt x="70435" y="761652"/>
                  </a:moveTo>
                  <a:lnTo>
                    <a:pt x="34621" y="761652"/>
                  </a:lnTo>
                  <a:lnTo>
                    <a:pt x="34621" y="947886"/>
                  </a:lnTo>
                  <a:lnTo>
                    <a:pt x="34360" y="965755"/>
                  </a:lnTo>
                  <a:lnTo>
                    <a:pt x="23839" y="1002949"/>
                  </a:lnTo>
                  <a:lnTo>
                    <a:pt x="0" y="1023095"/>
                  </a:lnTo>
                  <a:lnTo>
                    <a:pt x="15519" y="1042196"/>
                  </a:lnTo>
                  <a:lnTo>
                    <a:pt x="49262" y="1021211"/>
                  </a:lnTo>
                  <a:lnTo>
                    <a:pt x="67450" y="986833"/>
                  </a:lnTo>
                  <a:lnTo>
                    <a:pt x="70364" y="947886"/>
                  </a:lnTo>
                  <a:lnTo>
                    <a:pt x="70435" y="761652"/>
                  </a:lnTo>
                  <a:close/>
                </a:path>
                <a:path w="528954" h="1042670">
                  <a:moveTo>
                    <a:pt x="522566" y="841635"/>
                  </a:moveTo>
                  <a:lnTo>
                    <a:pt x="462005" y="841635"/>
                  </a:lnTo>
                  <a:lnTo>
                    <a:pt x="476797" y="843426"/>
                  </a:lnTo>
                  <a:lnTo>
                    <a:pt x="487224" y="848798"/>
                  </a:lnTo>
                  <a:lnTo>
                    <a:pt x="493398" y="857752"/>
                  </a:lnTo>
                  <a:lnTo>
                    <a:pt x="495432" y="870287"/>
                  </a:lnTo>
                  <a:lnTo>
                    <a:pt x="495432" y="885807"/>
                  </a:lnTo>
                  <a:lnTo>
                    <a:pt x="483492" y="885807"/>
                  </a:lnTo>
                  <a:lnTo>
                    <a:pt x="446261" y="889705"/>
                  </a:lnTo>
                  <a:lnTo>
                    <a:pt x="420221" y="900879"/>
                  </a:lnTo>
                  <a:lnTo>
                    <a:pt x="404925" y="918543"/>
                  </a:lnTo>
                  <a:lnTo>
                    <a:pt x="399926" y="941915"/>
                  </a:lnTo>
                  <a:lnTo>
                    <a:pt x="402939" y="960458"/>
                  </a:lnTo>
                  <a:lnTo>
                    <a:pt x="403054" y="961110"/>
                  </a:lnTo>
                  <a:lnTo>
                    <a:pt x="412313" y="975342"/>
                  </a:lnTo>
                  <a:lnTo>
                    <a:pt x="427627" y="984221"/>
                  </a:lnTo>
                  <a:lnTo>
                    <a:pt x="448873" y="987280"/>
                  </a:lnTo>
                  <a:lnTo>
                    <a:pt x="463944" y="985601"/>
                  </a:lnTo>
                  <a:lnTo>
                    <a:pt x="477225" y="981013"/>
                  </a:lnTo>
                  <a:lnTo>
                    <a:pt x="489164" y="974186"/>
                  </a:lnTo>
                  <a:lnTo>
                    <a:pt x="500208" y="965793"/>
                  </a:lnTo>
                  <a:lnTo>
                    <a:pt x="528857" y="965793"/>
                  </a:lnTo>
                  <a:lnTo>
                    <a:pt x="528857" y="962211"/>
                  </a:lnTo>
                  <a:lnTo>
                    <a:pt x="458423" y="962211"/>
                  </a:lnTo>
                  <a:lnTo>
                    <a:pt x="447958" y="960458"/>
                  </a:lnTo>
                  <a:lnTo>
                    <a:pt x="440068" y="955347"/>
                  </a:lnTo>
                  <a:lnTo>
                    <a:pt x="435089" y="947102"/>
                  </a:lnTo>
                  <a:lnTo>
                    <a:pt x="433354" y="935948"/>
                  </a:lnTo>
                  <a:lnTo>
                    <a:pt x="435443" y="924420"/>
                  </a:lnTo>
                  <a:lnTo>
                    <a:pt x="442904" y="915355"/>
                  </a:lnTo>
                  <a:lnTo>
                    <a:pt x="457528" y="909423"/>
                  </a:lnTo>
                  <a:lnTo>
                    <a:pt x="481106" y="907296"/>
                  </a:lnTo>
                  <a:lnTo>
                    <a:pt x="528857" y="907296"/>
                  </a:lnTo>
                  <a:lnTo>
                    <a:pt x="528857" y="866706"/>
                  </a:lnTo>
                  <a:lnTo>
                    <a:pt x="525592" y="846281"/>
                  </a:lnTo>
                  <a:lnTo>
                    <a:pt x="522566" y="841635"/>
                  </a:lnTo>
                  <a:close/>
                </a:path>
                <a:path w="528954" h="1042670">
                  <a:moveTo>
                    <a:pt x="528857" y="965793"/>
                  </a:moveTo>
                  <a:lnTo>
                    <a:pt x="500208" y="965793"/>
                  </a:lnTo>
                  <a:lnTo>
                    <a:pt x="502596" y="983698"/>
                  </a:lnTo>
                  <a:lnTo>
                    <a:pt x="528857" y="983698"/>
                  </a:lnTo>
                  <a:lnTo>
                    <a:pt x="528857" y="965793"/>
                  </a:lnTo>
                  <a:close/>
                </a:path>
                <a:path w="528954" h="1042670">
                  <a:moveTo>
                    <a:pt x="528857" y="907296"/>
                  </a:moveTo>
                  <a:lnTo>
                    <a:pt x="495432" y="907296"/>
                  </a:lnTo>
                  <a:lnTo>
                    <a:pt x="495432" y="945497"/>
                  </a:lnTo>
                  <a:lnTo>
                    <a:pt x="486291" y="952641"/>
                  </a:lnTo>
                  <a:lnTo>
                    <a:pt x="476927" y="957883"/>
                  </a:lnTo>
                  <a:lnTo>
                    <a:pt x="467563" y="961110"/>
                  </a:lnTo>
                  <a:lnTo>
                    <a:pt x="458423" y="962211"/>
                  </a:lnTo>
                  <a:lnTo>
                    <a:pt x="528857" y="962211"/>
                  </a:lnTo>
                  <a:lnTo>
                    <a:pt x="528857" y="907296"/>
                  </a:lnTo>
                  <a:close/>
                </a:path>
                <a:path w="528954" h="1042670">
                  <a:moveTo>
                    <a:pt x="470361" y="816568"/>
                  </a:moveTo>
                  <a:lnTo>
                    <a:pt x="453106" y="817612"/>
                  </a:lnTo>
                  <a:lnTo>
                    <a:pt x="437083" y="820447"/>
                  </a:lnTo>
                  <a:lnTo>
                    <a:pt x="422179" y="824624"/>
                  </a:lnTo>
                  <a:lnTo>
                    <a:pt x="408283" y="829697"/>
                  </a:lnTo>
                  <a:lnTo>
                    <a:pt x="413058" y="851187"/>
                  </a:lnTo>
                  <a:lnTo>
                    <a:pt x="424231" y="847679"/>
                  </a:lnTo>
                  <a:lnTo>
                    <a:pt x="436188" y="844620"/>
                  </a:lnTo>
                  <a:lnTo>
                    <a:pt x="448817" y="842456"/>
                  </a:lnTo>
                  <a:lnTo>
                    <a:pt x="462005" y="841635"/>
                  </a:lnTo>
                  <a:lnTo>
                    <a:pt x="522566" y="841635"/>
                  </a:lnTo>
                  <a:lnTo>
                    <a:pt x="515277" y="830445"/>
                  </a:lnTo>
                  <a:lnTo>
                    <a:pt x="497128" y="820205"/>
                  </a:lnTo>
                  <a:lnTo>
                    <a:pt x="470361" y="816568"/>
                  </a:lnTo>
                  <a:close/>
                </a:path>
                <a:path w="528954" h="1042670">
                  <a:moveTo>
                    <a:pt x="279353" y="820148"/>
                  </a:moveTo>
                  <a:lnTo>
                    <a:pt x="243537" y="820148"/>
                  </a:lnTo>
                  <a:lnTo>
                    <a:pt x="293678" y="983698"/>
                  </a:lnTo>
                  <a:lnTo>
                    <a:pt x="335461" y="983698"/>
                  </a:lnTo>
                  <a:lnTo>
                    <a:pt x="349423" y="950273"/>
                  </a:lnTo>
                  <a:lnTo>
                    <a:pt x="317553" y="950273"/>
                  </a:lnTo>
                  <a:lnTo>
                    <a:pt x="310391" y="920428"/>
                  </a:lnTo>
                  <a:lnTo>
                    <a:pt x="279353" y="820148"/>
                  </a:lnTo>
                  <a:close/>
                </a:path>
                <a:path w="528954" h="1042670">
                  <a:moveTo>
                    <a:pt x="385599" y="820148"/>
                  </a:moveTo>
                  <a:lnTo>
                    <a:pt x="349787" y="820148"/>
                  </a:lnTo>
                  <a:lnTo>
                    <a:pt x="344919" y="852567"/>
                  </a:lnTo>
                  <a:lnTo>
                    <a:pt x="337700" y="885210"/>
                  </a:lnTo>
                  <a:lnTo>
                    <a:pt x="328466" y="917854"/>
                  </a:lnTo>
                  <a:lnTo>
                    <a:pt x="317553" y="950273"/>
                  </a:lnTo>
                  <a:lnTo>
                    <a:pt x="349423" y="950273"/>
                  </a:lnTo>
                  <a:lnTo>
                    <a:pt x="352026" y="944041"/>
                  </a:lnTo>
                  <a:lnTo>
                    <a:pt x="365904" y="902818"/>
                  </a:lnTo>
                  <a:lnTo>
                    <a:pt x="377095" y="861148"/>
                  </a:lnTo>
                  <a:lnTo>
                    <a:pt x="385599" y="820148"/>
                  </a:lnTo>
                  <a:close/>
                </a:path>
                <a:path w="528954" h="1042670">
                  <a:moveTo>
                    <a:pt x="216952" y="841635"/>
                  </a:moveTo>
                  <a:lnTo>
                    <a:pt x="156389" y="841635"/>
                  </a:lnTo>
                  <a:lnTo>
                    <a:pt x="171181" y="843426"/>
                  </a:lnTo>
                  <a:lnTo>
                    <a:pt x="181608" y="848798"/>
                  </a:lnTo>
                  <a:lnTo>
                    <a:pt x="187782" y="857752"/>
                  </a:lnTo>
                  <a:lnTo>
                    <a:pt x="189815" y="870287"/>
                  </a:lnTo>
                  <a:lnTo>
                    <a:pt x="189815" y="885807"/>
                  </a:lnTo>
                  <a:lnTo>
                    <a:pt x="177878" y="885807"/>
                  </a:lnTo>
                  <a:lnTo>
                    <a:pt x="140646" y="889705"/>
                  </a:lnTo>
                  <a:lnTo>
                    <a:pt x="114606" y="900879"/>
                  </a:lnTo>
                  <a:lnTo>
                    <a:pt x="99310" y="918543"/>
                  </a:lnTo>
                  <a:lnTo>
                    <a:pt x="94311" y="941915"/>
                  </a:lnTo>
                  <a:lnTo>
                    <a:pt x="97504" y="960458"/>
                  </a:lnTo>
                  <a:lnTo>
                    <a:pt x="97626" y="961110"/>
                  </a:lnTo>
                  <a:lnTo>
                    <a:pt x="107294" y="975342"/>
                  </a:lnTo>
                  <a:lnTo>
                    <a:pt x="123018" y="984221"/>
                  </a:lnTo>
                  <a:lnTo>
                    <a:pt x="144451" y="987280"/>
                  </a:lnTo>
                  <a:lnTo>
                    <a:pt x="158833" y="985601"/>
                  </a:lnTo>
                  <a:lnTo>
                    <a:pt x="171760" y="981013"/>
                  </a:lnTo>
                  <a:lnTo>
                    <a:pt x="183567" y="974186"/>
                  </a:lnTo>
                  <a:lnTo>
                    <a:pt x="194591" y="965793"/>
                  </a:lnTo>
                  <a:lnTo>
                    <a:pt x="223243" y="965793"/>
                  </a:lnTo>
                  <a:lnTo>
                    <a:pt x="223243" y="962211"/>
                  </a:lnTo>
                  <a:lnTo>
                    <a:pt x="152808" y="962211"/>
                  </a:lnTo>
                  <a:lnTo>
                    <a:pt x="142344" y="960458"/>
                  </a:lnTo>
                  <a:lnTo>
                    <a:pt x="134453" y="955347"/>
                  </a:lnTo>
                  <a:lnTo>
                    <a:pt x="129472" y="947102"/>
                  </a:lnTo>
                  <a:lnTo>
                    <a:pt x="127737" y="935948"/>
                  </a:lnTo>
                  <a:lnTo>
                    <a:pt x="129827" y="924420"/>
                  </a:lnTo>
                  <a:lnTo>
                    <a:pt x="137289" y="915355"/>
                  </a:lnTo>
                  <a:lnTo>
                    <a:pt x="151913" y="909423"/>
                  </a:lnTo>
                  <a:lnTo>
                    <a:pt x="175492" y="907296"/>
                  </a:lnTo>
                  <a:lnTo>
                    <a:pt x="223243" y="907296"/>
                  </a:lnTo>
                  <a:lnTo>
                    <a:pt x="223243" y="866706"/>
                  </a:lnTo>
                  <a:lnTo>
                    <a:pt x="219978" y="846281"/>
                  </a:lnTo>
                  <a:lnTo>
                    <a:pt x="216952" y="841635"/>
                  </a:lnTo>
                  <a:close/>
                </a:path>
                <a:path w="528954" h="1042670">
                  <a:moveTo>
                    <a:pt x="223243" y="965793"/>
                  </a:moveTo>
                  <a:lnTo>
                    <a:pt x="194591" y="965793"/>
                  </a:lnTo>
                  <a:lnTo>
                    <a:pt x="196979" y="983698"/>
                  </a:lnTo>
                  <a:lnTo>
                    <a:pt x="223243" y="983698"/>
                  </a:lnTo>
                  <a:lnTo>
                    <a:pt x="223243" y="965793"/>
                  </a:lnTo>
                  <a:close/>
                </a:path>
                <a:path w="528954" h="1042670">
                  <a:moveTo>
                    <a:pt x="223243" y="907296"/>
                  </a:moveTo>
                  <a:lnTo>
                    <a:pt x="189815" y="907296"/>
                  </a:lnTo>
                  <a:lnTo>
                    <a:pt x="189815" y="945497"/>
                  </a:lnTo>
                  <a:lnTo>
                    <a:pt x="180676" y="952641"/>
                  </a:lnTo>
                  <a:lnTo>
                    <a:pt x="171312" y="957883"/>
                  </a:lnTo>
                  <a:lnTo>
                    <a:pt x="161948" y="961110"/>
                  </a:lnTo>
                  <a:lnTo>
                    <a:pt x="152808" y="962211"/>
                  </a:lnTo>
                  <a:lnTo>
                    <a:pt x="223243" y="962211"/>
                  </a:lnTo>
                  <a:lnTo>
                    <a:pt x="223243" y="907296"/>
                  </a:lnTo>
                  <a:close/>
                </a:path>
                <a:path w="528954" h="1042670">
                  <a:moveTo>
                    <a:pt x="164746" y="816568"/>
                  </a:moveTo>
                  <a:lnTo>
                    <a:pt x="147492" y="817612"/>
                  </a:lnTo>
                  <a:lnTo>
                    <a:pt x="131468" y="820447"/>
                  </a:lnTo>
                  <a:lnTo>
                    <a:pt x="116564" y="824624"/>
                  </a:lnTo>
                  <a:lnTo>
                    <a:pt x="102666" y="829697"/>
                  </a:lnTo>
                  <a:lnTo>
                    <a:pt x="108638" y="851187"/>
                  </a:lnTo>
                  <a:lnTo>
                    <a:pt x="119121" y="847679"/>
                  </a:lnTo>
                  <a:lnTo>
                    <a:pt x="130723" y="844620"/>
                  </a:lnTo>
                  <a:lnTo>
                    <a:pt x="143220" y="842456"/>
                  </a:lnTo>
                  <a:lnTo>
                    <a:pt x="156389" y="841635"/>
                  </a:lnTo>
                  <a:lnTo>
                    <a:pt x="216952" y="841635"/>
                  </a:lnTo>
                  <a:lnTo>
                    <a:pt x="209663" y="830445"/>
                  </a:lnTo>
                  <a:lnTo>
                    <a:pt x="191514" y="820205"/>
                  </a:lnTo>
                  <a:lnTo>
                    <a:pt x="164746" y="816568"/>
                  </a:lnTo>
                  <a:close/>
                </a:path>
                <a:path w="528954" h="1042670">
                  <a:moveTo>
                    <a:pt x="439322" y="146839"/>
                  </a:moveTo>
                  <a:lnTo>
                    <a:pt x="402911" y="158460"/>
                  </a:lnTo>
                  <a:lnTo>
                    <a:pt x="331581" y="194144"/>
                  </a:lnTo>
                  <a:lnTo>
                    <a:pt x="282187" y="255121"/>
                  </a:lnTo>
                  <a:lnTo>
                    <a:pt x="311584" y="342623"/>
                  </a:lnTo>
                  <a:lnTo>
                    <a:pt x="324697" y="370995"/>
                  </a:lnTo>
                  <a:lnTo>
                    <a:pt x="319792" y="395002"/>
                  </a:lnTo>
                  <a:lnTo>
                    <a:pt x="308396" y="411623"/>
                  </a:lnTo>
                  <a:lnTo>
                    <a:pt x="302036" y="417835"/>
                  </a:lnTo>
                  <a:lnTo>
                    <a:pt x="315205" y="409870"/>
                  </a:lnTo>
                  <a:lnTo>
                    <a:pt x="341133" y="388138"/>
                  </a:lnTo>
                  <a:lnTo>
                    <a:pt x="359450" y="355886"/>
                  </a:lnTo>
                  <a:lnTo>
                    <a:pt x="349787" y="316359"/>
                  </a:lnTo>
                  <a:lnTo>
                    <a:pt x="332791" y="291367"/>
                  </a:lnTo>
                  <a:lnTo>
                    <a:pt x="322063" y="268431"/>
                  </a:lnTo>
                  <a:lnTo>
                    <a:pt x="322478" y="245030"/>
                  </a:lnTo>
                  <a:lnTo>
                    <a:pt x="338909" y="218645"/>
                  </a:lnTo>
                  <a:lnTo>
                    <a:pt x="376232" y="186755"/>
                  </a:lnTo>
                  <a:lnTo>
                    <a:pt x="439322" y="146839"/>
                  </a:lnTo>
                  <a:close/>
                </a:path>
                <a:path w="528954" h="1042670">
                  <a:moveTo>
                    <a:pt x="349787" y="0"/>
                  </a:moveTo>
                  <a:lnTo>
                    <a:pt x="353222" y="45960"/>
                  </a:lnTo>
                  <a:lnTo>
                    <a:pt x="340870" y="83943"/>
                  </a:lnTo>
                  <a:lnTo>
                    <a:pt x="317115" y="116058"/>
                  </a:lnTo>
                  <a:lnTo>
                    <a:pt x="286345" y="144413"/>
                  </a:lnTo>
                  <a:lnTo>
                    <a:pt x="252942" y="171119"/>
                  </a:lnTo>
                  <a:lnTo>
                    <a:pt x="221294" y="198284"/>
                  </a:lnTo>
                  <a:lnTo>
                    <a:pt x="195785" y="228018"/>
                  </a:lnTo>
                  <a:lnTo>
                    <a:pt x="185172" y="266351"/>
                  </a:lnTo>
                  <a:lnTo>
                    <a:pt x="199516" y="306363"/>
                  </a:lnTo>
                  <a:lnTo>
                    <a:pt x="232887" y="348389"/>
                  </a:lnTo>
                  <a:lnTo>
                    <a:pt x="279353" y="392765"/>
                  </a:lnTo>
                  <a:lnTo>
                    <a:pt x="262191" y="363300"/>
                  </a:lnTo>
                  <a:lnTo>
                    <a:pt x="241946" y="333737"/>
                  </a:lnTo>
                  <a:lnTo>
                    <a:pt x="226078" y="302781"/>
                  </a:lnTo>
                  <a:lnTo>
                    <a:pt x="222049" y="269139"/>
                  </a:lnTo>
                  <a:lnTo>
                    <a:pt x="237320" y="231518"/>
                  </a:lnTo>
                  <a:lnTo>
                    <a:pt x="279353" y="188624"/>
                  </a:lnTo>
                  <a:lnTo>
                    <a:pt x="351298" y="111305"/>
                  </a:lnTo>
                  <a:lnTo>
                    <a:pt x="368738" y="51782"/>
                  </a:lnTo>
                  <a:lnTo>
                    <a:pt x="359095" y="13523"/>
                  </a:lnTo>
                  <a:lnTo>
                    <a:pt x="349787" y="0"/>
                  </a:lnTo>
                  <a:close/>
                </a:path>
              </a:pathLst>
            </a:custGeom>
            <a:solidFill>
              <a:srgbClr val="F582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345418" y="3399734"/>
              <a:ext cx="391160" cy="440055"/>
            </a:xfrm>
            <a:custGeom>
              <a:avLst/>
              <a:gdLst/>
              <a:ahLst/>
              <a:cxnLst/>
              <a:rect l="l" t="t" r="r" b="b"/>
              <a:pathLst>
                <a:path w="391159" h="440054">
                  <a:moveTo>
                    <a:pt x="380649" y="0"/>
                  </a:moveTo>
                  <a:lnTo>
                    <a:pt x="0" y="219765"/>
                  </a:lnTo>
                  <a:lnTo>
                    <a:pt x="380646" y="439533"/>
                  </a:lnTo>
                  <a:lnTo>
                    <a:pt x="384784" y="431358"/>
                  </a:lnTo>
                  <a:lnTo>
                    <a:pt x="387913" y="422919"/>
                  </a:lnTo>
                  <a:lnTo>
                    <a:pt x="389893" y="414456"/>
                  </a:lnTo>
                  <a:lnTo>
                    <a:pt x="390584" y="406210"/>
                  </a:lnTo>
                  <a:lnTo>
                    <a:pt x="390584" y="33319"/>
                  </a:lnTo>
                  <a:lnTo>
                    <a:pt x="389894" y="25074"/>
                  </a:lnTo>
                  <a:lnTo>
                    <a:pt x="387915" y="16612"/>
                  </a:lnTo>
                  <a:lnTo>
                    <a:pt x="384787" y="8174"/>
                  </a:lnTo>
                  <a:lnTo>
                    <a:pt x="380649" y="0"/>
                  </a:lnTo>
                  <a:close/>
                </a:path>
              </a:pathLst>
            </a:custGeom>
            <a:solidFill>
              <a:srgbClr val="0059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64770" y="3619499"/>
              <a:ext cx="761365" cy="440055"/>
            </a:xfrm>
            <a:custGeom>
              <a:avLst/>
              <a:gdLst/>
              <a:ahLst/>
              <a:cxnLst/>
              <a:rect l="l" t="t" r="r" b="b"/>
              <a:pathLst>
                <a:path w="761365" h="440054">
                  <a:moveTo>
                    <a:pt x="380646" y="0"/>
                  </a:moveTo>
                  <a:lnTo>
                    <a:pt x="0" y="219768"/>
                  </a:lnTo>
                  <a:lnTo>
                    <a:pt x="5010" y="227441"/>
                  </a:lnTo>
                  <a:lnTo>
                    <a:pt x="10754" y="234369"/>
                  </a:lnTo>
                  <a:lnTo>
                    <a:pt x="346821" y="431478"/>
                  </a:lnTo>
                  <a:lnTo>
                    <a:pt x="380647" y="439535"/>
                  </a:lnTo>
                  <a:lnTo>
                    <a:pt x="398670" y="437521"/>
                  </a:lnTo>
                  <a:lnTo>
                    <a:pt x="737407" y="245033"/>
                  </a:lnTo>
                  <a:lnTo>
                    <a:pt x="761293" y="219765"/>
                  </a:lnTo>
                  <a:lnTo>
                    <a:pt x="380646" y="0"/>
                  </a:lnTo>
                  <a:close/>
                </a:path>
              </a:pathLst>
            </a:custGeom>
            <a:solidFill>
              <a:srgbClr val="0044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954834" y="3179965"/>
              <a:ext cx="771525" cy="659765"/>
            </a:xfrm>
            <a:custGeom>
              <a:avLst/>
              <a:gdLst/>
              <a:ahLst/>
              <a:cxnLst/>
              <a:rect l="l" t="t" r="r" b="b"/>
              <a:pathLst>
                <a:path w="771525" h="659764">
                  <a:moveTo>
                    <a:pt x="390583" y="0"/>
                  </a:moveTo>
                  <a:lnTo>
                    <a:pt x="33825" y="194501"/>
                  </a:lnTo>
                  <a:lnTo>
                    <a:pt x="2668" y="236382"/>
                  </a:lnTo>
                  <a:lnTo>
                    <a:pt x="0" y="253088"/>
                  </a:lnTo>
                  <a:lnTo>
                    <a:pt x="0" y="625979"/>
                  </a:lnTo>
                  <a:lnTo>
                    <a:pt x="690" y="634225"/>
                  </a:lnTo>
                  <a:lnTo>
                    <a:pt x="2669" y="642688"/>
                  </a:lnTo>
                  <a:lnTo>
                    <a:pt x="5798" y="651127"/>
                  </a:lnTo>
                  <a:lnTo>
                    <a:pt x="9937" y="659302"/>
                  </a:lnTo>
                  <a:lnTo>
                    <a:pt x="771234" y="219766"/>
                  </a:lnTo>
                  <a:lnTo>
                    <a:pt x="424409" y="8056"/>
                  </a:lnTo>
                  <a:lnTo>
                    <a:pt x="390583" y="0"/>
                  </a:lnTo>
                  <a:close/>
                </a:path>
              </a:pathLst>
            </a:custGeom>
            <a:solidFill>
              <a:srgbClr val="659A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085027" y="3359110"/>
              <a:ext cx="486409" cy="521334"/>
            </a:xfrm>
            <a:custGeom>
              <a:avLst/>
              <a:gdLst/>
              <a:ahLst/>
              <a:cxnLst/>
              <a:rect l="l" t="t" r="r" b="b"/>
              <a:pathLst>
                <a:path w="486409" h="521335">
                  <a:moveTo>
                    <a:pt x="260389" y="0"/>
                  </a:moveTo>
                  <a:lnTo>
                    <a:pt x="213644" y="4202"/>
                  </a:lnTo>
                  <a:lnTo>
                    <a:pt x="169623" y="16317"/>
                  </a:lnTo>
                  <a:lnTo>
                    <a:pt x="129067" y="35602"/>
                  </a:lnTo>
                  <a:lnTo>
                    <a:pt x="92718" y="61316"/>
                  </a:lnTo>
                  <a:lnTo>
                    <a:pt x="61315" y="92718"/>
                  </a:lnTo>
                  <a:lnTo>
                    <a:pt x="35601" y="129068"/>
                  </a:lnTo>
                  <a:lnTo>
                    <a:pt x="16317" y="169624"/>
                  </a:lnTo>
                  <a:lnTo>
                    <a:pt x="4202" y="213645"/>
                  </a:lnTo>
                  <a:lnTo>
                    <a:pt x="0" y="260390"/>
                  </a:lnTo>
                  <a:lnTo>
                    <a:pt x="4202" y="307135"/>
                  </a:lnTo>
                  <a:lnTo>
                    <a:pt x="16317" y="351155"/>
                  </a:lnTo>
                  <a:lnTo>
                    <a:pt x="35601" y="391711"/>
                  </a:lnTo>
                  <a:lnTo>
                    <a:pt x="61315" y="428061"/>
                  </a:lnTo>
                  <a:lnTo>
                    <a:pt x="92718" y="459463"/>
                  </a:lnTo>
                  <a:lnTo>
                    <a:pt x="129067" y="485178"/>
                  </a:lnTo>
                  <a:lnTo>
                    <a:pt x="169623" y="504462"/>
                  </a:lnTo>
                  <a:lnTo>
                    <a:pt x="213644" y="516577"/>
                  </a:lnTo>
                  <a:lnTo>
                    <a:pt x="260389" y="520780"/>
                  </a:lnTo>
                  <a:lnTo>
                    <a:pt x="306039" y="516715"/>
                  </a:lnTo>
                  <a:lnTo>
                    <a:pt x="349712" y="504880"/>
                  </a:lnTo>
                  <a:lnTo>
                    <a:pt x="390470" y="485817"/>
                  </a:lnTo>
                  <a:lnTo>
                    <a:pt x="427378" y="460065"/>
                  </a:lnTo>
                  <a:lnTo>
                    <a:pt x="459497" y="428165"/>
                  </a:lnTo>
                  <a:lnTo>
                    <a:pt x="485893" y="390657"/>
                  </a:lnTo>
                  <a:lnTo>
                    <a:pt x="373202" y="325448"/>
                  </a:lnTo>
                  <a:lnTo>
                    <a:pt x="352284" y="352577"/>
                  </a:lnTo>
                  <a:lnTo>
                    <a:pt x="325455" y="373084"/>
                  </a:lnTo>
                  <a:lnTo>
                    <a:pt x="294296" y="386057"/>
                  </a:lnTo>
                  <a:lnTo>
                    <a:pt x="260389" y="390584"/>
                  </a:lnTo>
                  <a:lnTo>
                    <a:pt x="209759" y="380337"/>
                  </a:lnTo>
                  <a:lnTo>
                    <a:pt x="168370" y="352408"/>
                  </a:lnTo>
                  <a:lnTo>
                    <a:pt x="140441" y="311019"/>
                  </a:lnTo>
                  <a:lnTo>
                    <a:pt x="130194" y="260390"/>
                  </a:lnTo>
                  <a:lnTo>
                    <a:pt x="140441" y="209760"/>
                  </a:lnTo>
                  <a:lnTo>
                    <a:pt x="168370" y="168371"/>
                  </a:lnTo>
                  <a:lnTo>
                    <a:pt x="209759" y="140442"/>
                  </a:lnTo>
                  <a:lnTo>
                    <a:pt x="260389" y="130195"/>
                  </a:lnTo>
                  <a:lnTo>
                    <a:pt x="294294" y="134722"/>
                  </a:lnTo>
                  <a:lnTo>
                    <a:pt x="325451" y="147695"/>
                  </a:lnTo>
                  <a:lnTo>
                    <a:pt x="352278" y="168199"/>
                  </a:lnTo>
                  <a:lnTo>
                    <a:pt x="373194" y="195323"/>
                  </a:lnTo>
                  <a:lnTo>
                    <a:pt x="485885" y="130112"/>
                  </a:lnTo>
                  <a:lnTo>
                    <a:pt x="459490" y="92608"/>
                  </a:lnTo>
                  <a:lnTo>
                    <a:pt x="427371" y="60710"/>
                  </a:lnTo>
                  <a:lnTo>
                    <a:pt x="390464" y="34960"/>
                  </a:lnTo>
                  <a:lnTo>
                    <a:pt x="349707" y="15898"/>
                  </a:lnTo>
                  <a:lnTo>
                    <a:pt x="306037" y="4064"/>
                  </a:lnTo>
                  <a:lnTo>
                    <a:pt x="2603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9011" y="3576102"/>
              <a:ext cx="86796" cy="8679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27507" y="3576102"/>
              <a:ext cx="86796" cy="8679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528086" y="4357890"/>
              <a:ext cx="788035" cy="469900"/>
            </a:xfrm>
            <a:custGeom>
              <a:avLst/>
              <a:gdLst/>
              <a:ahLst/>
              <a:cxnLst/>
              <a:rect l="l" t="t" r="r" b="b"/>
              <a:pathLst>
                <a:path w="788034" h="469900">
                  <a:moveTo>
                    <a:pt x="192722" y="246418"/>
                  </a:moveTo>
                  <a:lnTo>
                    <a:pt x="187261" y="199390"/>
                  </a:lnTo>
                  <a:lnTo>
                    <a:pt x="170891" y="161721"/>
                  </a:lnTo>
                  <a:lnTo>
                    <a:pt x="161747" y="150634"/>
                  </a:lnTo>
                  <a:lnTo>
                    <a:pt x="157949" y="146011"/>
                  </a:lnTo>
                  <a:lnTo>
                    <a:pt x="150139" y="140373"/>
                  </a:lnTo>
                  <a:lnTo>
                    <a:pt x="150139" y="243903"/>
                  </a:lnTo>
                  <a:lnTo>
                    <a:pt x="146735" y="281165"/>
                  </a:lnTo>
                  <a:lnTo>
                    <a:pt x="136563" y="308279"/>
                  </a:lnTo>
                  <a:lnTo>
                    <a:pt x="119583" y="325272"/>
                  </a:lnTo>
                  <a:lnTo>
                    <a:pt x="95834" y="332117"/>
                  </a:lnTo>
                  <a:lnTo>
                    <a:pt x="82537" y="331482"/>
                  </a:lnTo>
                  <a:lnTo>
                    <a:pt x="68313" y="328053"/>
                  </a:lnTo>
                  <a:lnTo>
                    <a:pt x="53136" y="321843"/>
                  </a:lnTo>
                  <a:lnTo>
                    <a:pt x="37045" y="312839"/>
                  </a:lnTo>
                  <a:lnTo>
                    <a:pt x="37045" y="168338"/>
                  </a:lnTo>
                  <a:lnTo>
                    <a:pt x="77990" y="151739"/>
                  </a:lnTo>
                  <a:lnTo>
                    <a:pt x="88112" y="150634"/>
                  </a:lnTo>
                  <a:lnTo>
                    <a:pt x="98501" y="150634"/>
                  </a:lnTo>
                  <a:lnTo>
                    <a:pt x="121005" y="157365"/>
                  </a:lnTo>
                  <a:lnTo>
                    <a:pt x="137185" y="175183"/>
                  </a:lnTo>
                  <a:lnTo>
                    <a:pt x="146900" y="204025"/>
                  </a:lnTo>
                  <a:lnTo>
                    <a:pt x="150139" y="243903"/>
                  </a:lnTo>
                  <a:lnTo>
                    <a:pt x="150139" y="140373"/>
                  </a:lnTo>
                  <a:lnTo>
                    <a:pt x="142532" y="134874"/>
                  </a:lnTo>
                  <a:lnTo>
                    <a:pt x="124637" y="128282"/>
                  </a:lnTo>
                  <a:lnTo>
                    <a:pt x="104267" y="126276"/>
                  </a:lnTo>
                  <a:lnTo>
                    <a:pt x="103746" y="125742"/>
                  </a:lnTo>
                  <a:lnTo>
                    <a:pt x="60007" y="130937"/>
                  </a:lnTo>
                  <a:lnTo>
                    <a:pt x="23380" y="145516"/>
                  </a:lnTo>
                  <a:lnTo>
                    <a:pt x="0" y="164807"/>
                  </a:lnTo>
                  <a:lnTo>
                    <a:pt x="0" y="456323"/>
                  </a:lnTo>
                  <a:lnTo>
                    <a:pt x="37045" y="469531"/>
                  </a:lnTo>
                  <a:lnTo>
                    <a:pt x="37045" y="338201"/>
                  </a:lnTo>
                  <a:lnTo>
                    <a:pt x="54089" y="347446"/>
                  </a:lnTo>
                  <a:lnTo>
                    <a:pt x="70891" y="353910"/>
                  </a:lnTo>
                  <a:lnTo>
                    <a:pt x="87464" y="357581"/>
                  </a:lnTo>
                  <a:lnTo>
                    <a:pt x="103784" y="358457"/>
                  </a:lnTo>
                  <a:lnTo>
                    <a:pt x="124091" y="355879"/>
                  </a:lnTo>
                  <a:lnTo>
                    <a:pt x="142074" y="349110"/>
                  </a:lnTo>
                  <a:lnTo>
                    <a:pt x="157632" y="338201"/>
                  </a:lnTo>
                  <a:lnTo>
                    <a:pt x="180517" y="306793"/>
                  </a:lnTo>
                  <a:lnTo>
                    <a:pt x="191376" y="268503"/>
                  </a:lnTo>
                  <a:lnTo>
                    <a:pt x="192722" y="246418"/>
                  </a:lnTo>
                  <a:close/>
                </a:path>
                <a:path w="788034" h="469900">
                  <a:moveTo>
                    <a:pt x="419074" y="131330"/>
                  </a:moveTo>
                  <a:lnTo>
                    <a:pt x="382041" y="131330"/>
                  </a:lnTo>
                  <a:lnTo>
                    <a:pt x="382041" y="312343"/>
                  </a:lnTo>
                  <a:lnTo>
                    <a:pt x="367766" y="320802"/>
                  </a:lnTo>
                  <a:lnTo>
                    <a:pt x="353910" y="326923"/>
                  </a:lnTo>
                  <a:lnTo>
                    <a:pt x="340499" y="330682"/>
                  </a:lnTo>
                  <a:lnTo>
                    <a:pt x="327545" y="332117"/>
                  </a:lnTo>
                  <a:lnTo>
                    <a:pt x="315391" y="331495"/>
                  </a:lnTo>
                  <a:lnTo>
                    <a:pt x="278993" y="311759"/>
                  </a:lnTo>
                  <a:lnTo>
                    <a:pt x="269963" y="280898"/>
                  </a:lnTo>
                  <a:lnTo>
                    <a:pt x="269963" y="125742"/>
                  </a:lnTo>
                  <a:lnTo>
                    <a:pt x="232918" y="138430"/>
                  </a:lnTo>
                  <a:lnTo>
                    <a:pt x="232918" y="292569"/>
                  </a:lnTo>
                  <a:lnTo>
                    <a:pt x="234378" y="306374"/>
                  </a:lnTo>
                  <a:lnTo>
                    <a:pt x="256260" y="340233"/>
                  </a:lnTo>
                  <a:lnTo>
                    <a:pt x="291172" y="356374"/>
                  </a:lnTo>
                  <a:lnTo>
                    <a:pt x="304444" y="357454"/>
                  </a:lnTo>
                  <a:lnTo>
                    <a:pt x="325031" y="356374"/>
                  </a:lnTo>
                  <a:lnTo>
                    <a:pt x="345173" y="353148"/>
                  </a:lnTo>
                  <a:lnTo>
                    <a:pt x="364845" y="347776"/>
                  </a:lnTo>
                  <a:lnTo>
                    <a:pt x="384073" y="340233"/>
                  </a:lnTo>
                  <a:lnTo>
                    <a:pt x="384073" y="349872"/>
                  </a:lnTo>
                  <a:lnTo>
                    <a:pt x="379526" y="398818"/>
                  </a:lnTo>
                  <a:lnTo>
                    <a:pt x="351332" y="430898"/>
                  </a:lnTo>
                  <a:lnTo>
                    <a:pt x="307263" y="442899"/>
                  </a:lnTo>
                  <a:lnTo>
                    <a:pt x="291757" y="445173"/>
                  </a:lnTo>
                  <a:lnTo>
                    <a:pt x="297878" y="468515"/>
                  </a:lnTo>
                  <a:lnTo>
                    <a:pt x="344754" y="461276"/>
                  </a:lnTo>
                  <a:lnTo>
                    <a:pt x="388594" y="439737"/>
                  </a:lnTo>
                  <a:lnTo>
                    <a:pt x="412102" y="404025"/>
                  </a:lnTo>
                  <a:lnTo>
                    <a:pt x="418299" y="361175"/>
                  </a:lnTo>
                  <a:lnTo>
                    <a:pt x="419074" y="332613"/>
                  </a:lnTo>
                  <a:lnTo>
                    <a:pt x="419074" y="131330"/>
                  </a:lnTo>
                  <a:close/>
                </a:path>
                <a:path w="788034" h="469900">
                  <a:moveTo>
                    <a:pt x="563664" y="131330"/>
                  </a:moveTo>
                  <a:lnTo>
                    <a:pt x="522046" y="131330"/>
                  </a:lnTo>
                  <a:lnTo>
                    <a:pt x="522046" y="56286"/>
                  </a:lnTo>
                  <a:lnTo>
                    <a:pt x="485051" y="69456"/>
                  </a:lnTo>
                  <a:lnTo>
                    <a:pt x="485051" y="131330"/>
                  </a:lnTo>
                  <a:lnTo>
                    <a:pt x="459676" y="131330"/>
                  </a:lnTo>
                  <a:lnTo>
                    <a:pt x="459676" y="154635"/>
                  </a:lnTo>
                  <a:lnTo>
                    <a:pt x="485051" y="154635"/>
                  </a:lnTo>
                  <a:lnTo>
                    <a:pt x="485051" y="300520"/>
                  </a:lnTo>
                  <a:lnTo>
                    <a:pt x="486143" y="313016"/>
                  </a:lnTo>
                  <a:lnTo>
                    <a:pt x="512140" y="348538"/>
                  </a:lnTo>
                  <a:lnTo>
                    <a:pt x="551459" y="356958"/>
                  </a:lnTo>
                  <a:lnTo>
                    <a:pt x="555193" y="356958"/>
                  </a:lnTo>
                  <a:lnTo>
                    <a:pt x="563664" y="356438"/>
                  </a:lnTo>
                  <a:lnTo>
                    <a:pt x="563664" y="337146"/>
                  </a:lnTo>
                  <a:lnTo>
                    <a:pt x="553961" y="336245"/>
                  </a:lnTo>
                  <a:lnTo>
                    <a:pt x="545655" y="334594"/>
                  </a:lnTo>
                  <a:lnTo>
                    <a:pt x="522046" y="299504"/>
                  </a:lnTo>
                  <a:lnTo>
                    <a:pt x="522046" y="154635"/>
                  </a:lnTo>
                  <a:lnTo>
                    <a:pt x="563664" y="154635"/>
                  </a:lnTo>
                  <a:lnTo>
                    <a:pt x="563664" y="131330"/>
                  </a:lnTo>
                  <a:close/>
                </a:path>
                <a:path w="788034" h="469900">
                  <a:moveTo>
                    <a:pt x="787908" y="198767"/>
                  </a:moveTo>
                  <a:lnTo>
                    <a:pt x="777633" y="160058"/>
                  </a:lnTo>
                  <a:lnTo>
                    <a:pt x="748601" y="134747"/>
                  </a:lnTo>
                  <a:lnTo>
                    <a:pt x="721982" y="129794"/>
                  </a:lnTo>
                  <a:lnTo>
                    <a:pt x="701332" y="131419"/>
                  </a:lnTo>
                  <a:lnTo>
                    <a:pt x="681532" y="136271"/>
                  </a:lnTo>
                  <a:lnTo>
                    <a:pt x="662546" y="144348"/>
                  </a:lnTo>
                  <a:lnTo>
                    <a:pt x="644385" y="155651"/>
                  </a:lnTo>
                  <a:lnTo>
                    <a:pt x="644385" y="0"/>
                  </a:lnTo>
                  <a:lnTo>
                    <a:pt x="607339" y="11671"/>
                  </a:lnTo>
                  <a:lnTo>
                    <a:pt x="607339" y="353390"/>
                  </a:lnTo>
                  <a:lnTo>
                    <a:pt x="644385" y="353390"/>
                  </a:lnTo>
                  <a:lnTo>
                    <a:pt x="644385" y="182029"/>
                  </a:lnTo>
                  <a:lnTo>
                    <a:pt x="662698" y="170281"/>
                  </a:lnTo>
                  <a:lnTo>
                    <a:pt x="679424" y="161874"/>
                  </a:lnTo>
                  <a:lnTo>
                    <a:pt x="694550" y="156845"/>
                  </a:lnTo>
                  <a:lnTo>
                    <a:pt x="708088" y="155155"/>
                  </a:lnTo>
                  <a:lnTo>
                    <a:pt x="717956" y="156273"/>
                  </a:lnTo>
                  <a:lnTo>
                    <a:pt x="748322" y="190144"/>
                  </a:lnTo>
                  <a:lnTo>
                    <a:pt x="750874" y="210439"/>
                  </a:lnTo>
                  <a:lnTo>
                    <a:pt x="750874" y="353390"/>
                  </a:lnTo>
                  <a:lnTo>
                    <a:pt x="787908" y="353390"/>
                  </a:lnTo>
                  <a:lnTo>
                    <a:pt x="787908" y="198767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50044" y="4483629"/>
              <a:ext cx="203376" cy="2322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6691" y="4483628"/>
              <a:ext cx="179064" cy="22765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33975" y="4370929"/>
              <a:ext cx="462133" cy="46721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822496" y="4410619"/>
              <a:ext cx="85725" cy="45720"/>
            </a:xfrm>
            <a:custGeom>
              <a:avLst/>
              <a:gdLst/>
              <a:ahLst/>
              <a:cxnLst/>
              <a:rect l="l" t="t" r="r" b="b"/>
              <a:pathLst>
                <a:path w="85725" h="45720">
                  <a:moveTo>
                    <a:pt x="51965" y="0"/>
                  </a:moveTo>
                  <a:lnTo>
                    <a:pt x="43016" y="0"/>
                  </a:lnTo>
                  <a:lnTo>
                    <a:pt x="43016" y="45580"/>
                  </a:lnTo>
                  <a:lnTo>
                    <a:pt x="48566" y="45580"/>
                  </a:lnTo>
                  <a:lnTo>
                    <a:pt x="48566" y="8510"/>
                  </a:lnTo>
                  <a:lnTo>
                    <a:pt x="54515" y="8510"/>
                  </a:lnTo>
                  <a:lnTo>
                    <a:pt x="51965" y="0"/>
                  </a:lnTo>
                  <a:close/>
                </a:path>
                <a:path w="85725" h="45720">
                  <a:moveTo>
                    <a:pt x="54515" y="8510"/>
                  </a:moveTo>
                  <a:lnTo>
                    <a:pt x="48606" y="8510"/>
                  </a:lnTo>
                  <a:lnTo>
                    <a:pt x="60606" y="45580"/>
                  </a:lnTo>
                  <a:lnTo>
                    <a:pt x="66781" y="45580"/>
                  </a:lnTo>
                  <a:lnTo>
                    <a:pt x="68992" y="39049"/>
                  </a:lnTo>
                  <a:lnTo>
                    <a:pt x="63665" y="39049"/>
                  </a:lnTo>
                  <a:lnTo>
                    <a:pt x="54515" y="8510"/>
                  </a:lnTo>
                  <a:close/>
                </a:path>
                <a:path w="85725" h="45720">
                  <a:moveTo>
                    <a:pt x="85378" y="8510"/>
                  </a:moveTo>
                  <a:lnTo>
                    <a:pt x="79329" y="8510"/>
                  </a:lnTo>
                  <a:lnTo>
                    <a:pt x="79329" y="45580"/>
                  </a:lnTo>
                  <a:lnTo>
                    <a:pt x="85378" y="45580"/>
                  </a:lnTo>
                  <a:lnTo>
                    <a:pt x="85378" y="8510"/>
                  </a:lnTo>
                  <a:close/>
                </a:path>
                <a:path w="85725" h="45720">
                  <a:moveTo>
                    <a:pt x="85378" y="0"/>
                  </a:moveTo>
                  <a:lnTo>
                    <a:pt x="77376" y="0"/>
                  </a:lnTo>
                  <a:lnTo>
                    <a:pt x="63665" y="39049"/>
                  </a:lnTo>
                  <a:lnTo>
                    <a:pt x="68992" y="39049"/>
                  </a:lnTo>
                  <a:lnTo>
                    <a:pt x="79329" y="8510"/>
                  </a:lnTo>
                  <a:lnTo>
                    <a:pt x="85378" y="8510"/>
                  </a:lnTo>
                  <a:lnTo>
                    <a:pt x="85378" y="0"/>
                  </a:lnTo>
                  <a:close/>
                </a:path>
                <a:path w="85725" h="45720">
                  <a:moveTo>
                    <a:pt x="21875" y="4855"/>
                  </a:moveTo>
                  <a:lnTo>
                    <a:pt x="15386" y="4855"/>
                  </a:lnTo>
                  <a:lnTo>
                    <a:pt x="15386" y="45580"/>
                  </a:lnTo>
                  <a:lnTo>
                    <a:pt x="21875" y="45580"/>
                  </a:lnTo>
                  <a:lnTo>
                    <a:pt x="21875" y="4855"/>
                  </a:lnTo>
                  <a:close/>
                </a:path>
                <a:path w="85725" h="45720">
                  <a:moveTo>
                    <a:pt x="37257" y="0"/>
                  </a:moveTo>
                  <a:lnTo>
                    <a:pt x="0" y="0"/>
                  </a:lnTo>
                  <a:lnTo>
                    <a:pt x="0" y="4855"/>
                  </a:lnTo>
                  <a:lnTo>
                    <a:pt x="37257" y="4855"/>
                  </a:lnTo>
                  <a:lnTo>
                    <a:pt x="37257" y="0"/>
                  </a:lnTo>
                  <a:close/>
                </a:path>
              </a:pathLst>
            </a:custGeom>
            <a:solidFill>
              <a:srgbClr val="646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16648" y="4872856"/>
              <a:ext cx="298749" cy="57928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82</a:t>
            </a:fld>
            <a:endParaRPr spc="-25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78500" y="2349500"/>
            <a:ext cx="6515100" cy="0"/>
          </a:xfrm>
          <a:custGeom>
            <a:avLst/>
            <a:gdLst/>
            <a:ahLst/>
            <a:cxnLst/>
            <a:rect l="l" t="t" r="r" b="b"/>
            <a:pathLst>
              <a:path w="6515100">
                <a:moveTo>
                  <a:pt x="0" y="0"/>
                </a:moveTo>
                <a:lnTo>
                  <a:pt x="651510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16600" y="1617522"/>
            <a:ext cx="4144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125" algn="l"/>
                <a:tab pos="2789555" algn="l"/>
                <a:tab pos="4015104" algn="l"/>
              </a:tabLst>
            </a:pPr>
            <a:r>
              <a:rPr sz="3600" b="1" cap="small" spc="-25" dirty="0">
                <a:latin typeface="Tahoma"/>
                <a:cs typeface="Tahoma"/>
              </a:rPr>
              <a:t>7.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10" dirty="0">
                <a:latin typeface="Tahoma"/>
                <a:cs typeface="Tahoma"/>
              </a:rPr>
              <a:t>Network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20" dirty="0">
                <a:latin typeface="Tahoma"/>
                <a:cs typeface="Tahoma"/>
              </a:rPr>
              <a:t>Flow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1275" dirty="0">
                <a:latin typeface="Tahoma"/>
                <a:cs typeface="Tahoma"/>
              </a:rPr>
              <a:t>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16600" y="2527300"/>
            <a:ext cx="5423535" cy="447040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5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35" dirty="0">
                <a:solidFill>
                  <a:srgbClr val="D5D5D5"/>
                </a:solidFill>
                <a:latin typeface="Verdana"/>
                <a:cs typeface="Verdana"/>
              </a:rPr>
              <a:t>max-</a:t>
            </a:r>
            <a:r>
              <a:rPr sz="3000" i="1" spc="-265" dirty="0">
                <a:solidFill>
                  <a:srgbClr val="D5D5D5"/>
                </a:solidFill>
                <a:latin typeface="Verdana"/>
                <a:cs typeface="Verdana"/>
              </a:rPr>
              <a:t>flow</a:t>
            </a:r>
            <a:r>
              <a:rPr sz="3000" i="1" spc="-17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50" dirty="0">
                <a:solidFill>
                  <a:srgbClr val="D5D5D5"/>
                </a:solidFill>
                <a:latin typeface="Verdana"/>
                <a:cs typeface="Verdana"/>
              </a:rPr>
              <a:t>and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90" dirty="0">
                <a:solidFill>
                  <a:srgbClr val="D5D5D5"/>
                </a:solidFill>
                <a:latin typeface="Verdana"/>
                <a:cs typeface="Verdana"/>
              </a:rPr>
              <a:t>min-</a:t>
            </a:r>
            <a:r>
              <a:rPr sz="3000" i="1" spc="-345" dirty="0">
                <a:solidFill>
                  <a:srgbClr val="D5D5D5"/>
                </a:solidFill>
                <a:latin typeface="Verdana"/>
                <a:cs typeface="Verdana"/>
              </a:rPr>
              <a:t>cut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10" dirty="0">
                <a:solidFill>
                  <a:srgbClr val="D5D5D5"/>
                </a:solidFill>
                <a:latin typeface="Verdana"/>
                <a:cs typeface="Verdana"/>
              </a:rPr>
              <a:t>problems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00" dirty="0">
                <a:solidFill>
                  <a:srgbClr val="D5D5D5"/>
                </a:solidFill>
                <a:latin typeface="Verdana"/>
                <a:cs typeface="Verdana"/>
              </a:rPr>
              <a:t>Ford–Fulkerson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85" dirty="0">
                <a:solidFill>
                  <a:srgbClr val="D5D5D5"/>
                </a:solidFill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35" dirty="0">
                <a:solidFill>
                  <a:srgbClr val="D5D5D5"/>
                </a:solidFill>
                <a:latin typeface="Verdana"/>
                <a:cs typeface="Verdana"/>
              </a:rPr>
              <a:t>max-</a:t>
            </a:r>
            <a:r>
              <a:rPr sz="3000" i="1" spc="-265" dirty="0">
                <a:solidFill>
                  <a:srgbClr val="D5D5D5"/>
                </a:solidFill>
                <a:latin typeface="Verdana"/>
                <a:cs typeface="Verdana"/>
              </a:rPr>
              <a:t>flow</a:t>
            </a:r>
            <a:r>
              <a:rPr sz="3000" i="1" spc="-17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90" dirty="0">
                <a:solidFill>
                  <a:srgbClr val="D5D5D5"/>
                </a:solidFill>
                <a:latin typeface="Verdana"/>
                <a:cs typeface="Verdana"/>
              </a:rPr>
              <a:t>min-</a:t>
            </a:r>
            <a:r>
              <a:rPr sz="3000" i="1" spc="-345" dirty="0">
                <a:solidFill>
                  <a:srgbClr val="D5D5D5"/>
                </a:solidFill>
                <a:latin typeface="Verdana"/>
                <a:cs typeface="Verdana"/>
              </a:rPr>
              <a:t>cut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75" dirty="0">
                <a:solidFill>
                  <a:srgbClr val="D5D5D5"/>
                </a:solidFill>
                <a:latin typeface="Verdana"/>
                <a:cs typeface="Verdana"/>
              </a:rPr>
              <a:t>theorem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250" dirty="0">
                <a:solidFill>
                  <a:srgbClr val="D5D5D5"/>
                </a:solidFill>
                <a:latin typeface="Verdana"/>
                <a:cs typeface="Verdana"/>
              </a:rPr>
              <a:t>capacity-</a:t>
            </a:r>
            <a:r>
              <a:rPr sz="3000" i="1" spc="-245" dirty="0">
                <a:solidFill>
                  <a:srgbClr val="D5D5D5"/>
                </a:solidFill>
                <a:latin typeface="Verdana"/>
                <a:cs typeface="Verdana"/>
              </a:rPr>
              <a:t>scaling</a:t>
            </a:r>
            <a:r>
              <a:rPr sz="3000" i="1" spc="-8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85" dirty="0">
                <a:solidFill>
                  <a:srgbClr val="D5D5D5"/>
                </a:solidFill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70" dirty="0">
                <a:solidFill>
                  <a:srgbClr val="D5D5D5"/>
                </a:solidFill>
                <a:latin typeface="Verdana"/>
                <a:cs typeface="Verdana"/>
              </a:rPr>
              <a:t>shortest</a:t>
            </a:r>
            <a:r>
              <a:rPr sz="3000" i="1" spc="-16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10" dirty="0">
                <a:solidFill>
                  <a:srgbClr val="D5D5D5"/>
                </a:solidFill>
                <a:latin typeface="Verdana"/>
                <a:cs typeface="Verdana"/>
              </a:rPr>
              <a:t>augmenting</a:t>
            </a:r>
            <a:r>
              <a:rPr sz="3000" i="1" spc="-16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30" dirty="0">
                <a:solidFill>
                  <a:srgbClr val="D5D5D5"/>
                </a:solidFill>
                <a:latin typeface="Verdana"/>
                <a:cs typeface="Verdana"/>
              </a:rPr>
              <a:t>paths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195" dirty="0">
                <a:solidFill>
                  <a:srgbClr val="D5D5D5"/>
                </a:solidFill>
                <a:latin typeface="Verdana"/>
                <a:cs typeface="Verdana"/>
              </a:rPr>
              <a:t>Dinitz’</a:t>
            </a:r>
            <a:r>
              <a:rPr sz="3000" i="1" spc="-14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85" dirty="0">
                <a:solidFill>
                  <a:srgbClr val="D5D5D5"/>
                </a:solidFill>
                <a:latin typeface="Verdana"/>
                <a:cs typeface="Verdana"/>
              </a:rPr>
              <a:t>algorithm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15" dirty="0">
                <a:latin typeface="Verdana"/>
                <a:cs typeface="Verdana"/>
              </a:rPr>
              <a:t>simple</a:t>
            </a:r>
            <a:r>
              <a:rPr sz="3000" i="1" spc="-170" dirty="0">
                <a:latin typeface="Verdana"/>
                <a:cs typeface="Verdana"/>
              </a:rPr>
              <a:t> </a:t>
            </a:r>
            <a:r>
              <a:rPr sz="3000" i="1" spc="-260" dirty="0">
                <a:latin typeface="Verdana"/>
                <a:cs typeface="Verdana"/>
              </a:rPr>
              <a:t>unit-</a:t>
            </a:r>
            <a:r>
              <a:rPr sz="3000" i="1" spc="-280" dirty="0">
                <a:latin typeface="Verdana"/>
                <a:cs typeface="Verdana"/>
              </a:rPr>
              <a:t>capacity</a:t>
            </a:r>
            <a:r>
              <a:rPr sz="3000" i="1" spc="-165" dirty="0">
                <a:latin typeface="Verdana"/>
                <a:cs typeface="Verdana"/>
              </a:rPr>
              <a:t> </a:t>
            </a:r>
            <a:r>
              <a:rPr sz="3000" i="1" spc="-355" dirty="0">
                <a:latin typeface="Verdana"/>
                <a:cs typeface="Verdana"/>
              </a:rPr>
              <a:t>networks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500" y="99049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663163" y="232962"/>
            <a:ext cx="490220" cy="579755"/>
            <a:chOff x="11663163" y="232962"/>
            <a:chExt cx="490220" cy="579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362" y="469167"/>
              <a:ext cx="97795" cy="98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163" y="232962"/>
              <a:ext cx="489949" cy="57958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46102" y="1348740"/>
            <a:ext cx="9022080" cy="352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ahoma"/>
                <a:cs typeface="Tahoma"/>
              </a:rPr>
              <a:t>Which</a:t>
            </a:r>
            <a:r>
              <a:rPr sz="2400" b="1" spc="17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max-flow</a:t>
            </a:r>
            <a:r>
              <a:rPr sz="2400" b="1" spc="17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algorithm</a:t>
            </a:r>
            <a:r>
              <a:rPr sz="2400" b="1" spc="17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to</a:t>
            </a:r>
            <a:r>
              <a:rPr sz="2400" b="1" spc="17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use</a:t>
            </a:r>
            <a:r>
              <a:rPr sz="2400" b="1" spc="175" dirty="0">
                <a:latin typeface="Tahoma"/>
                <a:cs typeface="Tahoma"/>
              </a:rPr>
              <a:t> </a:t>
            </a:r>
            <a:r>
              <a:rPr sz="2400" b="1" spc="55" dirty="0">
                <a:latin typeface="Tahoma"/>
                <a:cs typeface="Tahoma"/>
              </a:rPr>
              <a:t>for</a:t>
            </a:r>
            <a:r>
              <a:rPr sz="2400" b="1" spc="17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bipartite</a:t>
            </a:r>
            <a:r>
              <a:rPr sz="2400" b="1" spc="175" dirty="0">
                <a:latin typeface="Tahoma"/>
                <a:cs typeface="Tahoma"/>
              </a:rPr>
              <a:t> </a:t>
            </a:r>
            <a:r>
              <a:rPr sz="2400" b="1" spc="-10" dirty="0">
                <a:latin typeface="Tahoma"/>
                <a:cs typeface="Tahoma"/>
              </a:rPr>
              <a:t>matching?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2400">
              <a:latin typeface="Tahoma"/>
              <a:cs typeface="Tahoma"/>
            </a:endParaRPr>
          </a:p>
          <a:p>
            <a:pPr marL="1033144" indent="-647700">
              <a:lnSpc>
                <a:spcPct val="100000"/>
              </a:lnSpc>
              <a:buClr>
                <a:srgbClr val="005493"/>
              </a:buClr>
              <a:buFont typeface="Tahoma"/>
              <a:buAutoNum type="alphaUcPeriod"/>
              <a:tabLst>
                <a:tab pos="1033144" algn="l"/>
                <a:tab pos="3587115" algn="l"/>
              </a:tabLst>
            </a:pPr>
            <a:r>
              <a:rPr sz="2400" spc="-10" dirty="0">
                <a:latin typeface="Lucida Sans Unicode"/>
                <a:cs typeface="Lucida Sans Unicode"/>
              </a:rPr>
              <a:t>Ford–Fulkerson: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C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033144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1033144" algn="l"/>
                <a:tab pos="3710940" algn="l"/>
              </a:tabLst>
            </a:pPr>
            <a:r>
              <a:rPr sz="2400" dirty="0">
                <a:latin typeface="Lucida Sans Unicode"/>
                <a:cs typeface="Lucida Sans Unicode"/>
              </a:rPr>
              <a:t>Capacity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scaling: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baseline="27777" dirty="0">
                <a:latin typeface="Times New Roman"/>
                <a:cs typeface="Times New Roman"/>
              </a:rPr>
              <a:t>2</a:t>
            </a:r>
            <a:r>
              <a:rPr sz="2400" spc="262" baseline="2777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C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033144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1033144" algn="l"/>
                <a:tab pos="5169535" algn="l"/>
              </a:tabLst>
            </a:pP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path: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baseline="27777" dirty="0">
                <a:latin typeface="Times New Roman"/>
                <a:cs typeface="Times New Roman"/>
              </a:rPr>
              <a:t>2</a:t>
            </a:r>
            <a:r>
              <a:rPr sz="2400" spc="172" baseline="27777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033144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1033144" algn="l"/>
                <a:tab pos="3832225" algn="l"/>
              </a:tabLst>
            </a:pPr>
            <a:r>
              <a:rPr sz="2400" dirty="0">
                <a:latin typeface="Lucida Sans Unicode"/>
                <a:cs typeface="Lucida Sans Unicode"/>
              </a:rPr>
              <a:t>Dinitz’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algorithm: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i="1" spc="-20" dirty="0">
                <a:latin typeface="Times New Roman"/>
                <a:cs typeface="Times New Roman"/>
              </a:rPr>
              <a:t>O</a:t>
            </a:r>
            <a:r>
              <a:rPr sz="2400" spc="-20" dirty="0">
                <a:latin typeface="Times New Roman"/>
                <a:cs typeface="Times New Roman"/>
              </a:rPr>
              <a:t>(</a:t>
            </a:r>
            <a:r>
              <a:rPr sz="2400" i="1" spc="-20" dirty="0">
                <a:latin typeface="Times New Roman"/>
                <a:cs typeface="Times New Roman"/>
              </a:rPr>
              <a:t>m</a:t>
            </a:r>
            <a:r>
              <a:rPr sz="2400" i="1" spc="-185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Times New Roman"/>
                <a:cs typeface="Times New Roman"/>
              </a:rPr>
              <a:t>n</a:t>
            </a:r>
            <a:r>
              <a:rPr sz="2400" spc="-30" baseline="27777" dirty="0">
                <a:latin typeface="Times New Roman"/>
                <a:cs typeface="Times New Roman"/>
              </a:rPr>
              <a:t>2</a:t>
            </a:r>
            <a:r>
              <a:rPr sz="2400" spc="-2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58802" y="354235"/>
            <a:ext cx="3558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3490" algn="l"/>
              </a:tabLst>
            </a:pPr>
            <a:r>
              <a:rPr spc="90" dirty="0"/>
              <a:t>Network</a:t>
            </a:r>
            <a:r>
              <a:rPr spc="114" dirty="0"/>
              <a:t> </a:t>
            </a:r>
            <a:r>
              <a:rPr spc="55" dirty="0"/>
              <a:t>flow:</a:t>
            </a:r>
            <a:r>
              <a:rPr dirty="0"/>
              <a:t>	</a:t>
            </a:r>
            <a:r>
              <a:rPr spc="65" dirty="0"/>
              <a:t>quiz</a:t>
            </a:r>
            <a:r>
              <a:rPr spc="85" dirty="0"/>
              <a:t> </a:t>
            </a:r>
            <a:r>
              <a:rPr spc="105" dirty="0"/>
              <a:t>7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016000" y="4356100"/>
            <a:ext cx="685800" cy="685800"/>
            <a:chOff x="1016000" y="4356100"/>
            <a:chExt cx="685800" cy="685800"/>
          </a:xfrm>
        </p:grpSpPr>
        <p:sp>
          <p:nvSpPr>
            <p:cNvPr id="10" name="object 10"/>
            <p:cNvSpPr/>
            <p:nvPr/>
          </p:nvSpPr>
          <p:spPr>
            <a:xfrm>
              <a:off x="1054100" y="43942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508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4100" y="43942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76200">
              <a:solidFill>
                <a:srgbClr val="FBE8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51708" y="6386568"/>
            <a:ext cx="7901503" cy="26895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549592" y="5334304"/>
            <a:ext cx="3829050" cy="5016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indent="25400">
              <a:lnSpc>
                <a:spcPct val="94300"/>
              </a:lnSpc>
              <a:spcBef>
                <a:spcPts val="5"/>
              </a:spcBef>
              <a:tabLst>
                <a:tab pos="1645285" algn="l"/>
              </a:tabLst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we’ll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show 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that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	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Dinitz’</a:t>
            </a:r>
            <a:r>
              <a:rPr sz="1600" spc="-8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algorithm</a:t>
            </a:r>
            <a:r>
              <a:rPr sz="1600" spc="-8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runs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6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O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(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m</a:t>
            </a:r>
            <a:r>
              <a:rPr sz="1800" i="1" spc="-3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n</a:t>
            </a:r>
            <a:r>
              <a:rPr sz="1800" baseline="32407" dirty="0">
                <a:solidFill>
                  <a:srgbClr val="8D3124"/>
                </a:solidFill>
                <a:latin typeface="Times New Roman"/>
                <a:cs typeface="Times New Roman"/>
              </a:rPr>
              <a:t>1/2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)</a:t>
            </a:r>
            <a:r>
              <a:rPr sz="1800" spc="2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time</a:t>
            </a:r>
            <a:r>
              <a:rPr sz="16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for</a:t>
            </a:r>
            <a:r>
              <a:rPr sz="16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bipartite</a:t>
            </a:r>
            <a:r>
              <a:rPr sz="16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matching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97252" y="4889500"/>
            <a:ext cx="8412480" cy="4307840"/>
          </a:xfrm>
          <a:custGeom>
            <a:avLst/>
            <a:gdLst/>
            <a:ahLst/>
            <a:cxnLst/>
            <a:rect l="l" t="t" r="r" b="b"/>
            <a:pathLst>
              <a:path w="8412480" h="4307840">
                <a:moveTo>
                  <a:pt x="8412419" y="0"/>
                </a:moveTo>
                <a:lnTo>
                  <a:pt x="0" y="0"/>
                </a:lnTo>
                <a:lnTo>
                  <a:pt x="0" y="4307820"/>
                </a:lnTo>
                <a:lnTo>
                  <a:pt x="8412419" y="4307820"/>
                </a:lnTo>
                <a:lnTo>
                  <a:pt x="8412419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662627" y="9515381"/>
            <a:ext cx="21844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25" dirty="0">
                <a:latin typeface="Lucida Sans Unicode"/>
                <a:cs typeface="Lucida Sans Unicode"/>
              </a:rPr>
              <a:t>81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Simple</a:t>
            </a:r>
            <a:r>
              <a:rPr spc="215" dirty="0"/>
              <a:t> </a:t>
            </a:r>
            <a:r>
              <a:rPr spc="-80" dirty="0"/>
              <a:t>unit-</a:t>
            </a:r>
            <a:r>
              <a:rPr dirty="0"/>
              <a:t>capacity</a:t>
            </a:r>
            <a:r>
              <a:rPr spc="215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338580"/>
            <a:ext cx="9571355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15"/>
              </a:lnSpc>
              <a:spcBef>
                <a:spcPts val="100"/>
              </a:spcBef>
              <a:tabLst>
                <a:tab pos="810895" algn="l"/>
              </a:tabLst>
            </a:pP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network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simple</a:t>
            </a:r>
            <a:r>
              <a:rPr sz="24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spc="-55" dirty="0">
                <a:solidFill>
                  <a:srgbClr val="8D3124"/>
                </a:solidFill>
                <a:latin typeface="Lucida Sans Unicode"/>
                <a:cs typeface="Lucida Sans Unicode"/>
              </a:rPr>
              <a:t>unit-</a:t>
            </a:r>
            <a:r>
              <a:rPr sz="2400" spc="-30" dirty="0">
                <a:solidFill>
                  <a:srgbClr val="8D3124"/>
                </a:solidFill>
                <a:latin typeface="Lucida Sans Unicode"/>
                <a:cs typeface="Lucida Sans Unicode"/>
              </a:rPr>
              <a:t>capacity</a:t>
            </a:r>
            <a:r>
              <a:rPr sz="24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network</a:t>
            </a:r>
            <a:r>
              <a:rPr sz="24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if: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3945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Every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capacity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1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596900" marR="5080" indent="-457200">
              <a:lnSpc>
                <a:spcPts val="3800"/>
              </a:lnSpc>
              <a:spcBef>
                <a:spcPts val="219"/>
              </a:spcBef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Every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(other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Lucida Sans Unicode"/>
                <a:cs typeface="Lucida Sans Unicode"/>
              </a:rPr>
              <a:t>)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exactly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entering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edge,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exactly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leaving edge,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both.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78209" y="5608693"/>
            <a:ext cx="7968615" cy="3791585"/>
            <a:chOff x="2878209" y="5608693"/>
            <a:chExt cx="7968615" cy="3791585"/>
          </a:xfrm>
        </p:grpSpPr>
        <p:sp>
          <p:nvSpPr>
            <p:cNvPr id="5" name="object 5"/>
            <p:cNvSpPr/>
            <p:nvPr/>
          </p:nvSpPr>
          <p:spPr>
            <a:xfrm>
              <a:off x="2884560" y="7365401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4">
                  <a:moveTo>
                    <a:pt x="161701" y="0"/>
                  </a:moveTo>
                  <a:lnTo>
                    <a:pt x="118329" y="0"/>
                  </a:lnTo>
                  <a:lnTo>
                    <a:pt x="76607" y="13278"/>
                  </a:lnTo>
                  <a:lnTo>
                    <a:pt x="39835" y="39835"/>
                  </a:lnTo>
                  <a:lnTo>
                    <a:pt x="13278" y="76607"/>
                  </a:lnTo>
                  <a:lnTo>
                    <a:pt x="0" y="118329"/>
                  </a:lnTo>
                  <a:lnTo>
                    <a:pt x="0" y="161701"/>
                  </a:lnTo>
                  <a:lnTo>
                    <a:pt x="13278" y="203423"/>
                  </a:lnTo>
                  <a:lnTo>
                    <a:pt x="39835" y="240194"/>
                  </a:lnTo>
                  <a:lnTo>
                    <a:pt x="76607" y="266752"/>
                  </a:lnTo>
                  <a:lnTo>
                    <a:pt x="118329" y="280030"/>
                  </a:lnTo>
                  <a:lnTo>
                    <a:pt x="161701" y="280030"/>
                  </a:lnTo>
                  <a:lnTo>
                    <a:pt x="203423" y="266752"/>
                  </a:lnTo>
                  <a:lnTo>
                    <a:pt x="240194" y="240194"/>
                  </a:lnTo>
                  <a:lnTo>
                    <a:pt x="266752" y="203423"/>
                  </a:lnTo>
                  <a:lnTo>
                    <a:pt x="280030" y="161701"/>
                  </a:lnTo>
                  <a:lnTo>
                    <a:pt x="280030" y="118329"/>
                  </a:lnTo>
                  <a:lnTo>
                    <a:pt x="266752" y="76607"/>
                  </a:lnTo>
                  <a:lnTo>
                    <a:pt x="240194" y="39835"/>
                  </a:lnTo>
                  <a:lnTo>
                    <a:pt x="203423" y="13278"/>
                  </a:lnTo>
                  <a:lnTo>
                    <a:pt x="161701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4559" y="7365401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4">
                  <a:moveTo>
                    <a:pt x="240195" y="39835"/>
                  </a:moveTo>
                  <a:lnTo>
                    <a:pt x="266752" y="76607"/>
                  </a:lnTo>
                  <a:lnTo>
                    <a:pt x="280031" y="118329"/>
                  </a:lnTo>
                  <a:lnTo>
                    <a:pt x="280031" y="161701"/>
                  </a:lnTo>
                  <a:lnTo>
                    <a:pt x="266752" y="203423"/>
                  </a:lnTo>
                  <a:lnTo>
                    <a:pt x="240195" y="240195"/>
                  </a:lnTo>
                  <a:lnTo>
                    <a:pt x="203423" y="266752"/>
                  </a:lnTo>
                  <a:lnTo>
                    <a:pt x="161701" y="280031"/>
                  </a:lnTo>
                  <a:lnTo>
                    <a:pt x="118329" y="280031"/>
                  </a:lnTo>
                  <a:lnTo>
                    <a:pt x="76607" y="266752"/>
                  </a:lnTo>
                  <a:lnTo>
                    <a:pt x="39835" y="240195"/>
                  </a:lnTo>
                  <a:lnTo>
                    <a:pt x="13278" y="203423"/>
                  </a:lnTo>
                  <a:lnTo>
                    <a:pt x="0" y="161701"/>
                  </a:lnTo>
                  <a:lnTo>
                    <a:pt x="0" y="118329"/>
                  </a:lnTo>
                  <a:lnTo>
                    <a:pt x="13278" y="76607"/>
                  </a:lnTo>
                  <a:lnTo>
                    <a:pt x="39835" y="39835"/>
                  </a:lnTo>
                  <a:lnTo>
                    <a:pt x="76607" y="13278"/>
                  </a:lnTo>
                  <a:lnTo>
                    <a:pt x="118329" y="0"/>
                  </a:lnTo>
                  <a:lnTo>
                    <a:pt x="161701" y="0"/>
                  </a:lnTo>
                  <a:lnTo>
                    <a:pt x="203423" y="13278"/>
                  </a:lnTo>
                  <a:lnTo>
                    <a:pt x="240195" y="3983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75171" y="5615043"/>
              <a:ext cx="280035" cy="277495"/>
            </a:xfrm>
            <a:custGeom>
              <a:avLst/>
              <a:gdLst/>
              <a:ahLst/>
              <a:cxnLst/>
              <a:rect l="l" t="t" r="r" b="b"/>
              <a:pathLst>
                <a:path w="280035" h="277495">
                  <a:moveTo>
                    <a:pt x="161702" y="0"/>
                  </a:moveTo>
                  <a:lnTo>
                    <a:pt x="118329" y="0"/>
                  </a:lnTo>
                  <a:lnTo>
                    <a:pt x="76607" y="13149"/>
                  </a:lnTo>
                  <a:lnTo>
                    <a:pt x="39835" y="39449"/>
                  </a:lnTo>
                  <a:lnTo>
                    <a:pt x="13278" y="75864"/>
                  </a:lnTo>
                  <a:lnTo>
                    <a:pt x="0" y="117181"/>
                  </a:lnTo>
                  <a:lnTo>
                    <a:pt x="0" y="160132"/>
                  </a:lnTo>
                  <a:lnTo>
                    <a:pt x="13278" y="201448"/>
                  </a:lnTo>
                  <a:lnTo>
                    <a:pt x="39835" y="237863"/>
                  </a:lnTo>
                  <a:lnTo>
                    <a:pt x="76607" y="264163"/>
                  </a:lnTo>
                  <a:lnTo>
                    <a:pt x="118329" y="277313"/>
                  </a:lnTo>
                  <a:lnTo>
                    <a:pt x="161702" y="277313"/>
                  </a:lnTo>
                  <a:lnTo>
                    <a:pt x="203424" y="264163"/>
                  </a:lnTo>
                  <a:lnTo>
                    <a:pt x="240196" y="237863"/>
                  </a:lnTo>
                  <a:lnTo>
                    <a:pt x="266753" y="201448"/>
                  </a:lnTo>
                  <a:lnTo>
                    <a:pt x="280031" y="160132"/>
                  </a:lnTo>
                  <a:lnTo>
                    <a:pt x="280031" y="117181"/>
                  </a:lnTo>
                  <a:lnTo>
                    <a:pt x="266753" y="75864"/>
                  </a:lnTo>
                  <a:lnTo>
                    <a:pt x="240196" y="39449"/>
                  </a:lnTo>
                  <a:lnTo>
                    <a:pt x="203424" y="13149"/>
                  </a:lnTo>
                  <a:lnTo>
                    <a:pt x="161702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75170" y="5615043"/>
              <a:ext cx="280035" cy="277495"/>
            </a:xfrm>
            <a:custGeom>
              <a:avLst/>
              <a:gdLst/>
              <a:ahLst/>
              <a:cxnLst/>
              <a:rect l="l" t="t" r="r" b="b"/>
              <a:pathLst>
                <a:path w="280035" h="277495">
                  <a:moveTo>
                    <a:pt x="240195" y="39449"/>
                  </a:moveTo>
                  <a:lnTo>
                    <a:pt x="266752" y="75863"/>
                  </a:lnTo>
                  <a:lnTo>
                    <a:pt x="280031" y="117180"/>
                  </a:lnTo>
                  <a:lnTo>
                    <a:pt x="280031" y="160131"/>
                  </a:lnTo>
                  <a:lnTo>
                    <a:pt x="266752" y="201448"/>
                  </a:lnTo>
                  <a:lnTo>
                    <a:pt x="240195" y="237863"/>
                  </a:lnTo>
                  <a:lnTo>
                    <a:pt x="203423" y="264162"/>
                  </a:lnTo>
                  <a:lnTo>
                    <a:pt x="161701" y="277312"/>
                  </a:lnTo>
                  <a:lnTo>
                    <a:pt x="118329" y="277312"/>
                  </a:lnTo>
                  <a:lnTo>
                    <a:pt x="76607" y="264162"/>
                  </a:lnTo>
                  <a:lnTo>
                    <a:pt x="39835" y="237863"/>
                  </a:lnTo>
                  <a:lnTo>
                    <a:pt x="13278" y="201448"/>
                  </a:lnTo>
                  <a:lnTo>
                    <a:pt x="0" y="160131"/>
                  </a:lnTo>
                  <a:lnTo>
                    <a:pt x="0" y="117180"/>
                  </a:lnTo>
                  <a:lnTo>
                    <a:pt x="13278" y="75863"/>
                  </a:lnTo>
                  <a:lnTo>
                    <a:pt x="39835" y="39449"/>
                  </a:lnTo>
                  <a:lnTo>
                    <a:pt x="76607" y="13149"/>
                  </a:lnTo>
                  <a:lnTo>
                    <a:pt x="118329" y="0"/>
                  </a:lnTo>
                  <a:lnTo>
                    <a:pt x="161701" y="0"/>
                  </a:lnTo>
                  <a:lnTo>
                    <a:pt x="203423" y="13149"/>
                  </a:lnTo>
                  <a:lnTo>
                    <a:pt x="240195" y="3944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75171" y="7362173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4">
                  <a:moveTo>
                    <a:pt x="161702" y="0"/>
                  </a:moveTo>
                  <a:lnTo>
                    <a:pt x="118329" y="0"/>
                  </a:lnTo>
                  <a:lnTo>
                    <a:pt x="76607" y="13278"/>
                  </a:lnTo>
                  <a:lnTo>
                    <a:pt x="39835" y="39835"/>
                  </a:lnTo>
                  <a:lnTo>
                    <a:pt x="13278" y="76608"/>
                  </a:lnTo>
                  <a:lnTo>
                    <a:pt x="0" y="118330"/>
                  </a:lnTo>
                  <a:lnTo>
                    <a:pt x="0" y="161702"/>
                  </a:lnTo>
                  <a:lnTo>
                    <a:pt x="13278" y="203424"/>
                  </a:lnTo>
                  <a:lnTo>
                    <a:pt x="39835" y="240196"/>
                  </a:lnTo>
                  <a:lnTo>
                    <a:pt x="76607" y="266753"/>
                  </a:lnTo>
                  <a:lnTo>
                    <a:pt x="118329" y="280031"/>
                  </a:lnTo>
                  <a:lnTo>
                    <a:pt x="161702" y="280031"/>
                  </a:lnTo>
                  <a:lnTo>
                    <a:pt x="203424" y="266753"/>
                  </a:lnTo>
                  <a:lnTo>
                    <a:pt x="240196" y="240196"/>
                  </a:lnTo>
                  <a:lnTo>
                    <a:pt x="266753" y="203424"/>
                  </a:lnTo>
                  <a:lnTo>
                    <a:pt x="280031" y="161702"/>
                  </a:lnTo>
                  <a:lnTo>
                    <a:pt x="280031" y="118330"/>
                  </a:lnTo>
                  <a:lnTo>
                    <a:pt x="266753" y="76608"/>
                  </a:lnTo>
                  <a:lnTo>
                    <a:pt x="240196" y="39835"/>
                  </a:lnTo>
                  <a:lnTo>
                    <a:pt x="203424" y="13278"/>
                  </a:lnTo>
                  <a:lnTo>
                    <a:pt x="161702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75170" y="7362174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4">
                  <a:moveTo>
                    <a:pt x="240195" y="39835"/>
                  </a:moveTo>
                  <a:lnTo>
                    <a:pt x="266752" y="76607"/>
                  </a:lnTo>
                  <a:lnTo>
                    <a:pt x="280031" y="118329"/>
                  </a:lnTo>
                  <a:lnTo>
                    <a:pt x="280031" y="161701"/>
                  </a:lnTo>
                  <a:lnTo>
                    <a:pt x="266752" y="203423"/>
                  </a:lnTo>
                  <a:lnTo>
                    <a:pt x="240195" y="240195"/>
                  </a:lnTo>
                  <a:lnTo>
                    <a:pt x="203423" y="266752"/>
                  </a:lnTo>
                  <a:lnTo>
                    <a:pt x="161701" y="280031"/>
                  </a:lnTo>
                  <a:lnTo>
                    <a:pt x="118329" y="280031"/>
                  </a:lnTo>
                  <a:lnTo>
                    <a:pt x="76607" y="266752"/>
                  </a:lnTo>
                  <a:lnTo>
                    <a:pt x="39835" y="240195"/>
                  </a:lnTo>
                  <a:lnTo>
                    <a:pt x="13278" y="203423"/>
                  </a:lnTo>
                  <a:lnTo>
                    <a:pt x="0" y="161701"/>
                  </a:lnTo>
                  <a:lnTo>
                    <a:pt x="0" y="118329"/>
                  </a:lnTo>
                  <a:lnTo>
                    <a:pt x="13278" y="76607"/>
                  </a:lnTo>
                  <a:lnTo>
                    <a:pt x="39835" y="39835"/>
                  </a:lnTo>
                  <a:lnTo>
                    <a:pt x="76607" y="13278"/>
                  </a:lnTo>
                  <a:lnTo>
                    <a:pt x="118329" y="0"/>
                  </a:lnTo>
                  <a:lnTo>
                    <a:pt x="161701" y="0"/>
                  </a:lnTo>
                  <a:lnTo>
                    <a:pt x="203423" y="13278"/>
                  </a:lnTo>
                  <a:lnTo>
                    <a:pt x="240195" y="3983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75171" y="9110664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4">
                  <a:moveTo>
                    <a:pt x="161702" y="0"/>
                  </a:moveTo>
                  <a:lnTo>
                    <a:pt x="118329" y="0"/>
                  </a:lnTo>
                  <a:lnTo>
                    <a:pt x="76607" y="13278"/>
                  </a:lnTo>
                  <a:lnTo>
                    <a:pt x="39835" y="39835"/>
                  </a:lnTo>
                  <a:lnTo>
                    <a:pt x="13278" y="76607"/>
                  </a:lnTo>
                  <a:lnTo>
                    <a:pt x="0" y="118329"/>
                  </a:lnTo>
                  <a:lnTo>
                    <a:pt x="0" y="161701"/>
                  </a:lnTo>
                  <a:lnTo>
                    <a:pt x="13278" y="203423"/>
                  </a:lnTo>
                  <a:lnTo>
                    <a:pt x="39835" y="240195"/>
                  </a:lnTo>
                  <a:lnTo>
                    <a:pt x="76607" y="266752"/>
                  </a:lnTo>
                  <a:lnTo>
                    <a:pt x="118329" y="280031"/>
                  </a:lnTo>
                  <a:lnTo>
                    <a:pt x="161702" y="280031"/>
                  </a:lnTo>
                  <a:lnTo>
                    <a:pt x="203424" y="266752"/>
                  </a:lnTo>
                  <a:lnTo>
                    <a:pt x="240196" y="240195"/>
                  </a:lnTo>
                  <a:lnTo>
                    <a:pt x="266753" y="203423"/>
                  </a:lnTo>
                  <a:lnTo>
                    <a:pt x="280031" y="161701"/>
                  </a:lnTo>
                  <a:lnTo>
                    <a:pt x="280031" y="118329"/>
                  </a:lnTo>
                  <a:lnTo>
                    <a:pt x="266753" y="76607"/>
                  </a:lnTo>
                  <a:lnTo>
                    <a:pt x="240196" y="39835"/>
                  </a:lnTo>
                  <a:lnTo>
                    <a:pt x="203424" y="13278"/>
                  </a:lnTo>
                  <a:lnTo>
                    <a:pt x="161702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75170" y="9110664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4">
                  <a:moveTo>
                    <a:pt x="240195" y="39835"/>
                  </a:moveTo>
                  <a:lnTo>
                    <a:pt x="266752" y="76607"/>
                  </a:lnTo>
                  <a:lnTo>
                    <a:pt x="280031" y="118329"/>
                  </a:lnTo>
                  <a:lnTo>
                    <a:pt x="280031" y="161701"/>
                  </a:lnTo>
                  <a:lnTo>
                    <a:pt x="266752" y="203423"/>
                  </a:lnTo>
                  <a:lnTo>
                    <a:pt x="240195" y="240195"/>
                  </a:lnTo>
                  <a:lnTo>
                    <a:pt x="203423" y="266752"/>
                  </a:lnTo>
                  <a:lnTo>
                    <a:pt x="161701" y="280031"/>
                  </a:lnTo>
                  <a:lnTo>
                    <a:pt x="118329" y="280031"/>
                  </a:lnTo>
                  <a:lnTo>
                    <a:pt x="76607" y="266752"/>
                  </a:lnTo>
                  <a:lnTo>
                    <a:pt x="39835" y="240195"/>
                  </a:lnTo>
                  <a:lnTo>
                    <a:pt x="13278" y="203423"/>
                  </a:lnTo>
                  <a:lnTo>
                    <a:pt x="0" y="161701"/>
                  </a:lnTo>
                  <a:lnTo>
                    <a:pt x="0" y="118329"/>
                  </a:lnTo>
                  <a:lnTo>
                    <a:pt x="13278" y="76607"/>
                  </a:lnTo>
                  <a:lnTo>
                    <a:pt x="39835" y="39835"/>
                  </a:lnTo>
                  <a:lnTo>
                    <a:pt x="76607" y="13278"/>
                  </a:lnTo>
                  <a:lnTo>
                    <a:pt x="118329" y="0"/>
                  </a:lnTo>
                  <a:lnTo>
                    <a:pt x="161701" y="0"/>
                  </a:lnTo>
                  <a:lnTo>
                    <a:pt x="203423" y="13278"/>
                  </a:lnTo>
                  <a:lnTo>
                    <a:pt x="240195" y="3983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45755" y="5883993"/>
              <a:ext cx="2184400" cy="1536700"/>
            </a:xfrm>
            <a:custGeom>
              <a:avLst/>
              <a:gdLst/>
              <a:ahLst/>
              <a:cxnLst/>
              <a:rect l="l" t="t" r="r" b="b"/>
              <a:pathLst>
                <a:path w="2184400" h="1536700">
                  <a:moveTo>
                    <a:pt x="0" y="1536194"/>
                  </a:moveTo>
                  <a:lnTo>
                    <a:pt x="2173777" y="7315"/>
                  </a:lnTo>
                  <a:lnTo>
                    <a:pt x="2184177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59546" y="5838695"/>
              <a:ext cx="135255" cy="120014"/>
            </a:xfrm>
            <a:custGeom>
              <a:avLst/>
              <a:gdLst/>
              <a:ahLst/>
              <a:cxnLst/>
              <a:rect l="l" t="t" r="r" b="b"/>
              <a:pathLst>
                <a:path w="135254" h="120014">
                  <a:moveTo>
                    <a:pt x="134793" y="0"/>
                  </a:moveTo>
                  <a:lnTo>
                    <a:pt x="0" y="20275"/>
                  </a:lnTo>
                  <a:lnTo>
                    <a:pt x="59999" y="52603"/>
                  </a:lnTo>
                  <a:lnTo>
                    <a:pt x="70138" y="120001"/>
                  </a:lnTo>
                  <a:lnTo>
                    <a:pt x="13479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72618" y="7502483"/>
              <a:ext cx="2115820" cy="3175"/>
            </a:xfrm>
            <a:custGeom>
              <a:avLst/>
              <a:gdLst/>
              <a:ahLst/>
              <a:cxnLst/>
              <a:rect l="l" t="t" r="r" b="b"/>
              <a:pathLst>
                <a:path w="2115820" h="3175">
                  <a:moveTo>
                    <a:pt x="0" y="2844"/>
                  </a:moveTo>
                  <a:lnTo>
                    <a:pt x="2103103" y="118"/>
                  </a:lnTo>
                  <a:lnTo>
                    <a:pt x="2115803" y="102"/>
                  </a:lnTo>
                </a:path>
              </a:pathLst>
            </a:custGeom>
            <a:ln w="253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45162" y="7441580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20">
                  <a:moveTo>
                    <a:pt x="0" y="0"/>
                  </a:moveTo>
                  <a:lnTo>
                    <a:pt x="30560" y="60919"/>
                  </a:lnTo>
                  <a:lnTo>
                    <a:pt x="158" y="121920"/>
                  </a:lnTo>
                  <a:lnTo>
                    <a:pt x="122000" y="60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45911" y="7590441"/>
              <a:ext cx="2183765" cy="1530350"/>
            </a:xfrm>
            <a:custGeom>
              <a:avLst/>
              <a:gdLst/>
              <a:ahLst/>
              <a:cxnLst/>
              <a:rect l="l" t="t" r="r" b="b"/>
              <a:pathLst>
                <a:path w="2183765" h="1530350">
                  <a:moveTo>
                    <a:pt x="0" y="0"/>
                  </a:moveTo>
                  <a:lnTo>
                    <a:pt x="2173061" y="1522743"/>
                  </a:lnTo>
                  <a:lnTo>
                    <a:pt x="2183474" y="1530040"/>
                  </a:lnTo>
                </a:path>
              </a:pathLst>
            </a:custGeom>
            <a:ln w="253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59041" y="9045780"/>
              <a:ext cx="135255" cy="120014"/>
            </a:xfrm>
            <a:custGeom>
              <a:avLst/>
              <a:gdLst/>
              <a:ahLst/>
              <a:cxnLst/>
              <a:rect l="l" t="t" r="r" b="b"/>
              <a:pathLst>
                <a:path w="135254" h="120015">
                  <a:moveTo>
                    <a:pt x="69964" y="0"/>
                  </a:moveTo>
                  <a:lnTo>
                    <a:pt x="59943" y="67414"/>
                  </a:lnTo>
                  <a:lnTo>
                    <a:pt x="0" y="99846"/>
                  </a:lnTo>
                  <a:lnTo>
                    <a:pt x="134828" y="119888"/>
                  </a:lnTo>
                  <a:lnTo>
                    <a:pt x="69964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63229" y="7502262"/>
              <a:ext cx="2473325" cy="1270"/>
            </a:xfrm>
            <a:custGeom>
              <a:avLst/>
              <a:gdLst/>
              <a:ahLst/>
              <a:cxnLst/>
              <a:rect l="l" t="t" r="r" b="b"/>
              <a:pathLst>
                <a:path w="2473325" h="1270">
                  <a:moveTo>
                    <a:pt x="0" y="0"/>
                  </a:moveTo>
                  <a:lnTo>
                    <a:pt x="2460396" y="1194"/>
                  </a:lnTo>
                  <a:lnTo>
                    <a:pt x="2473096" y="120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93117" y="7442481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20">
                  <a:moveTo>
                    <a:pt x="58" y="0"/>
                  </a:moveTo>
                  <a:lnTo>
                    <a:pt x="30509" y="60973"/>
                  </a:lnTo>
                  <a:lnTo>
                    <a:pt x="0" y="121919"/>
                  </a:lnTo>
                  <a:lnTo>
                    <a:pt x="121949" y="6101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50529" y="5754369"/>
              <a:ext cx="2498725" cy="0"/>
            </a:xfrm>
            <a:custGeom>
              <a:avLst/>
              <a:gdLst/>
              <a:ahLst/>
              <a:cxnLst/>
              <a:rect l="l" t="t" r="r" b="b"/>
              <a:pathLst>
                <a:path w="2498725">
                  <a:moveTo>
                    <a:pt x="0" y="0"/>
                  </a:moveTo>
                  <a:lnTo>
                    <a:pt x="1080470" y="0"/>
                  </a:lnTo>
                </a:path>
                <a:path w="2498725">
                  <a:moveTo>
                    <a:pt x="1436070" y="0"/>
                  </a:moveTo>
                  <a:lnTo>
                    <a:pt x="2498496" y="0"/>
                  </a:lnTo>
                </a:path>
              </a:pathLst>
            </a:custGeom>
            <a:ln w="26594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93117" y="5693985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20">
                  <a:moveTo>
                    <a:pt x="58" y="0"/>
                  </a:moveTo>
                  <a:lnTo>
                    <a:pt x="30509" y="60973"/>
                  </a:lnTo>
                  <a:lnTo>
                    <a:pt x="0" y="121919"/>
                  </a:lnTo>
                  <a:lnTo>
                    <a:pt x="121949" y="6101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63229" y="9250752"/>
              <a:ext cx="2473325" cy="1270"/>
            </a:xfrm>
            <a:custGeom>
              <a:avLst/>
              <a:gdLst/>
              <a:ahLst/>
              <a:cxnLst/>
              <a:rect l="l" t="t" r="r" b="b"/>
              <a:pathLst>
                <a:path w="2473325" h="1270">
                  <a:moveTo>
                    <a:pt x="0" y="0"/>
                  </a:moveTo>
                  <a:lnTo>
                    <a:pt x="2460396" y="1199"/>
                  </a:lnTo>
                  <a:lnTo>
                    <a:pt x="2473096" y="1206"/>
                  </a:lnTo>
                </a:path>
              </a:pathLst>
            </a:custGeom>
            <a:ln w="253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93117" y="9190977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20">
                  <a:moveTo>
                    <a:pt x="58" y="0"/>
                  </a:moveTo>
                  <a:lnTo>
                    <a:pt x="30509" y="60974"/>
                  </a:lnTo>
                  <a:lnTo>
                    <a:pt x="0" y="121920"/>
                  </a:lnTo>
                  <a:lnTo>
                    <a:pt x="121949" y="6101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223076" y="5615060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4" h="280035">
                  <a:moveTo>
                    <a:pt x="161701" y="0"/>
                  </a:moveTo>
                  <a:lnTo>
                    <a:pt x="118329" y="0"/>
                  </a:lnTo>
                  <a:lnTo>
                    <a:pt x="76607" y="13278"/>
                  </a:lnTo>
                  <a:lnTo>
                    <a:pt x="39835" y="39835"/>
                  </a:lnTo>
                  <a:lnTo>
                    <a:pt x="13278" y="76607"/>
                  </a:lnTo>
                  <a:lnTo>
                    <a:pt x="0" y="118329"/>
                  </a:lnTo>
                  <a:lnTo>
                    <a:pt x="0" y="161701"/>
                  </a:lnTo>
                  <a:lnTo>
                    <a:pt x="13278" y="203423"/>
                  </a:lnTo>
                  <a:lnTo>
                    <a:pt x="39835" y="240194"/>
                  </a:lnTo>
                  <a:lnTo>
                    <a:pt x="76607" y="266752"/>
                  </a:lnTo>
                  <a:lnTo>
                    <a:pt x="118329" y="280030"/>
                  </a:lnTo>
                  <a:lnTo>
                    <a:pt x="161701" y="280030"/>
                  </a:lnTo>
                  <a:lnTo>
                    <a:pt x="203423" y="266752"/>
                  </a:lnTo>
                  <a:lnTo>
                    <a:pt x="240194" y="240194"/>
                  </a:lnTo>
                  <a:lnTo>
                    <a:pt x="266752" y="203423"/>
                  </a:lnTo>
                  <a:lnTo>
                    <a:pt x="280030" y="161701"/>
                  </a:lnTo>
                  <a:lnTo>
                    <a:pt x="280030" y="118329"/>
                  </a:lnTo>
                  <a:lnTo>
                    <a:pt x="266752" y="76607"/>
                  </a:lnTo>
                  <a:lnTo>
                    <a:pt x="240194" y="39835"/>
                  </a:lnTo>
                  <a:lnTo>
                    <a:pt x="203423" y="13278"/>
                  </a:lnTo>
                  <a:lnTo>
                    <a:pt x="161701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23075" y="5615059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4" h="280035">
                  <a:moveTo>
                    <a:pt x="240195" y="39835"/>
                  </a:moveTo>
                  <a:lnTo>
                    <a:pt x="266752" y="76607"/>
                  </a:lnTo>
                  <a:lnTo>
                    <a:pt x="280031" y="118329"/>
                  </a:lnTo>
                  <a:lnTo>
                    <a:pt x="280031" y="161701"/>
                  </a:lnTo>
                  <a:lnTo>
                    <a:pt x="266752" y="203423"/>
                  </a:lnTo>
                  <a:lnTo>
                    <a:pt x="240195" y="240195"/>
                  </a:lnTo>
                  <a:lnTo>
                    <a:pt x="203423" y="266752"/>
                  </a:lnTo>
                  <a:lnTo>
                    <a:pt x="161701" y="280031"/>
                  </a:lnTo>
                  <a:lnTo>
                    <a:pt x="118329" y="280031"/>
                  </a:lnTo>
                  <a:lnTo>
                    <a:pt x="76607" y="266752"/>
                  </a:lnTo>
                  <a:lnTo>
                    <a:pt x="39835" y="240195"/>
                  </a:lnTo>
                  <a:lnTo>
                    <a:pt x="13278" y="203423"/>
                  </a:lnTo>
                  <a:lnTo>
                    <a:pt x="0" y="161701"/>
                  </a:lnTo>
                  <a:lnTo>
                    <a:pt x="0" y="118329"/>
                  </a:lnTo>
                  <a:lnTo>
                    <a:pt x="13278" y="76607"/>
                  </a:lnTo>
                  <a:lnTo>
                    <a:pt x="39835" y="39835"/>
                  </a:lnTo>
                  <a:lnTo>
                    <a:pt x="76607" y="13278"/>
                  </a:lnTo>
                  <a:lnTo>
                    <a:pt x="118329" y="0"/>
                  </a:lnTo>
                  <a:lnTo>
                    <a:pt x="161701" y="0"/>
                  </a:lnTo>
                  <a:lnTo>
                    <a:pt x="203423" y="13278"/>
                  </a:lnTo>
                  <a:lnTo>
                    <a:pt x="240195" y="3983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23076" y="7362184"/>
              <a:ext cx="280035" cy="283210"/>
            </a:xfrm>
            <a:custGeom>
              <a:avLst/>
              <a:gdLst/>
              <a:ahLst/>
              <a:cxnLst/>
              <a:rect l="l" t="t" r="r" b="b"/>
              <a:pathLst>
                <a:path w="280034" h="283209">
                  <a:moveTo>
                    <a:pt x="161701" y="0"/>
                  </a:moveTo>
                  <a:lnTo>
                    <a:pt x="118329" y="0"/>
                  </a:lnTo>
                  <a:lnTo>
                    <a:pt x="76607" y="13408"/>
                  </a:lnTo>
                  <a:lnTo>
                    <a:pt x="39835" y="40226"/>
                  </a:lnTo>
                  <a:lnTo>
                    <a:pt x="13278" y="77358"/>
                  </a:lnTo>
                  <a:lnTo>
                    <a:pt x="0" y="119489"/>
                  </a:lnTo>
                  <a:lnTo>
                    <a:pt x="0" y="163286"/>
                  </a:lnTo>
                  <a:lnTo>
                    <a:pt x="13278" y="205417"/>
                  </a:lnTo>
                  <a:lnTo>
                    <a:pt x="39835" y="242549"/>
                  </a:lnTo>
                  <a:lnTo>
                    <a:pt x="76607" y="269367"/>
                  </a:lnTo>
                  <a:lnTo>
                    <a:pt x="118329" y="282776"/>
                  </a:lnTo>
                  <a:lnTo>
                    <a:pt x="161701" y="282776"/>
                  </a:lnTo>
                  <a:lnTo>
                    <a:pt x="203423" y="269367"/>
                  </a:lnTo>
                  <a:lnTo>
                    <a:pt x="240194" y="242549"/>
                  </a:lnTo>
                  <a:lnTo>
                    <a:pt x="266752" y="205417"/>
                  </a:lnTo>
                  <a:lnTo>
                    <a:pt x="280030" y="163286"/>
                  </a:lnTo>
                  <a:lnTo>
                    <a:pt x="280030" y="119489"/>
                  </a:lnTo>
                  <a:lnTo>
                    <a:pt x="266752" y="77358"/>
                  </a:lnTo>
                  <a:lnTo>
                    <a:pt x="240194" y="40226"/>
                  </a:lnTo>
                  <a:lnTo>
                    <a:pt x="203423" y="13408"/>
                  </a:lnTo>
                  <a:lnTo>
                    <a:pt x="161701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223075" y="7362184"/>
              <a:ext cx="280035" cy="283210"/>
            </a:xfrm>
            <a:custGeom>
              <a:avLst/>
              <a:gdLst/>
              <a:ahLst/>
              <a:cxnLst/>
              <a:rect l="l" t="t" r="r" b="b"/>
              <a:pathLst>
                <a:path w="280034" h="283209">
                  <a:moveTo>
                    <a:pt x="240195" y="40226"/>
                  </a:moveTo>
                  <a:lnTo>
                    <a:pt x="266752" y="77358"/>
                  </a:lnTo>
                  <a:lnTo>
                    <a:pt x="280031" y="119489"/>
                  </a:lnTo>
                  <a:lnTo>
                    <a:pt x="280031" y="163287"/>
                  </a:lnTo>
                  <a:lnTo>
                    <a:pt x="266752" y="205418"/>
                  </a:lnTo>
                  <a:lnTo>
                    <a:pt x="240195" y="242550"/>
                  </a:lnTo>
                  <a:lnTo>
                    <a:pt x="203423" y="269368"/>
                  </a:lnTo>
                  <a:lnTo>
                    <a:pt x="161701" y="282776"/>
                  </a:lnTo>
                  <a:lnTo>
                    <a:pt x="118329" y="282776"/>
                  </a:lnTo>
                  <a:lnTo>
                    <a:pt x="76607" y="269368"/>
                  </a:lnTo>
                  <a:lnTo>
                    <a:pt x="39835" y="242550"/>
                  </a:lnTo>
                  <a:lnTo>
                    <a:pt x="13278" y="205418"/>
                  </a:lnTo>
                  <a:lnTo>
                    <a:pt x="0" y="163287"/>
                  </a:lnTo>
                  <a:lnTo>
                    <a:pt x="0" y="119489"/>
                  </a:lnTo>
                  <a:lnTo>
                    <a:pt x="13278" y="77358"/>
                  </a:lnTo>
                  <a:lnTo>
                    <a:pt x="39835" y="40226"/>
                  </a:lnTo>
                  <a:lnTo>
                    <a:pt x="76607" y="13408"/>
                  </a:lnTo>
                  <a:lnTo>
                    <a:pt x="118329" y="0"/>
                  </a:lnTo>
                  <a:lnTo>
                    <a:pt x="161701" y="0"/>
                  </a:lnTo>
                  <a:lnTo>
                    <a:pt x="203423" y="13408"/>
                  </a:lnTo>
                  <a:lnTo>
                    <a:pt x="240195" y="4022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223076" y="9110680"/>
              <a:ext cx="280035" cy="283210"/>
            </a:xfrm>
            <a:custGeom>
              <a:avLst/>
              <a:gdLst/>
              <a:ahLst/>
              <a:cxnLst/>
              <a:rect l="l" t="t" r="r" b="b"/>
              <a:pathLst>
                <a:path w="280034" h="283209">
                  <a:moveTo>
                    <a:pt x="161701" y="0"/>
                  </a:moveTo>
                  <a:lnTo>
                    <a:pt x="118329" y="0"/>
                  </a:lnTo>
                  <a:lnTo>
                    <a:pt x="76607" y="13408"/>
                  </a:lnTo>
                  <a:lnTo>
                    <a:pt x="39835" y="40226"/>
                  </a:lnTo>
                  <a:lnTo>
                    <a:pt x="13278" y="77358"/>
                  </a:lnTo>
                  <a:lnTo>
                    <a:pt x="0" y="119489"/>
                  </a:lnTo>
                  <a:lnTo>
                    <a:pt x="0" y="163287"/>
                  </a:lnTo>
                  <a:lnTo>
                    <a:pt x="13278" y="205418"/>
                  </a:lnTo>
                  <a:lnTo>
                    <a:pt x="39835" y="242550"/>
                  </a:lnTo>
                  <a:lnTo>
                    <a:pt x="76607" y="269367"/>
                  </a:lnTo>
                  <a:lnTo>
                    <a:pt x="118329" y="282776"/>
                  </a:lnTo>
                  <a:lnTo>
                    <a:pt x="161701" y="282776"/>
                  </a:lnTo>
                  <a:lnTo>
                    <a:pt x="203423" y="269367"/>
                  </a:lnTo>
                  <a:lnTo>
                    <a:pt x="240194" y="242550"/>
                  </a:lnTo>
                  <a:lnTo>
                    <a:pt x="266752" y="205418"/>
                  </a:lnTo>
                  <a:lnTo>
                    <a:pt x="280030" y="163287"/>
                  </a:lnTo>
                  <a:lnTo>
                    <a:pt x="280030" y="119489"/>
                  </a:lnTo>
                  <a:lnTo>
                    <a:pt x="266752" y="77358"/>
                  </a:lnTo>
                  <a:lnTo>
                    <a:pt x="240194" y="40226"/>
                  </a:lnTo>
                  <a:lnTo>
                    <a:pt x="203423" y="13408"/>
                  </a:lnTo>
                  <a:lnTo>
                    <a:pt x="161701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223075" y="9110680"/>
              <a:ext cx="280035" cy="283210"/>
            </a:xfrm>
            <a:custGeom>
              <a:avLst/>
              <a:gdLst/>
              <a:ahLst/>
              <a:cxnLst/>
              <a:rect l="l" t="t" r="r" b="b"/>
              <a:pathLst>
                <a:path w="280034" h="283209">
                  <a:moveTo>
                    <a:pt x="240195" y="40226"/>
                  </a:moveTo>
                  <a:lnTo>
                    <a:pt x="266752" y="77358"/>
                  </a:lnTo>
                  <a:lnTo>
                    <a:pt x="280031" y="119489"/>
                  </a:lnTo>
                  <a:lnTo>
                    <a:pt x="280031" y="163287"/>
                  </a:lnTo>
                  <a:lnTo>
                    <a:pt x="266752" y="205418"/>
                  </a:lnTo>
                  <a:lnTo>
                    <a:pt x="240195" y="242550"/>
                  </a:lnTo>
                  <a:lnTo>
                    <a:pt x="203423" y="269368"/>
                  </a:lnTo>
                  <a:lnTo>
                    <a:pt x="161701" y="282776"/>
                  </a:lnTo>
                  <a:lnTo>
                    <a:pt x="118329" y="282776"/>
                  </a:lnTo>
                  <a:lnTo>
                    <a:pt x="76607" y="269368"/>
                  </a:lnTo>
                  <a:lnTo>
                    <a:pt x="39835" y="242550"/>
                  </a:lnTo>
                  <a:lnTo>
                    <a:pt x="13278" y="205418"/>
                  </a:lnTo>
                  <a:lnTo>
                    <a:pt x="0" y="163287"/>
                  </a:lnTo>
                  <a:lnTo>
                    <a:pt x="0" y="119489"/>
                  </a:lnTo>
                  <a:lnTo>
                    <a:pt x="13278" y="77358"/>
                  </a:lnTo>
                  <a:lnTo>
                    <a:pt x="39835" y="40226"/>
                  </a:lnTo>
                  <a:lnTo>
                    <a:pt x="76607" y="13408"/>
                  </a:lnTo>
                  <a:lnTo>
                    <a:pt x="118329" y="0"/>
                  </a:lnTo>
                  <a:lnTo>
                    <a:pt x="161701" y="0"/>
                  </a:lnTo>
                  <a:lnTo>
                    <a:pt x="203423" y="13408"/>
                  </a:lnTo>
                  <a:lnTo>
                    <a:pt x="240195" y="4022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56756" y="5797227"/>
              <a:ext cx="2489835" cy="765810"/>
            </a:xfrm>
            <a:custGeom>
              <a:avLst/>
              <a:gdLst/>
              <a:ahLst/>
              <a:cxnLst/>
              <a:rect l="l" t="t" r="r" b="b"/>
              <a:pathLst>
                <a:path w="2489834" h="765809">
                  <a:moveTo>
                    <a:pt x="0" y="0"/>
                  </a:moveTo>
                  <a:lnTo>
                    <a:pt x="2477381" y="761701"/>
                  </a:lnTo>
                  <a:lnTo>
                    <a:pt x="2489539" y="765439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087105" y="6491709"/>
              <a:ext cx="134620" cy="116839"/>
            </a:xfrm>
            <a:custGeom>
              <a:avLst/>
              <a:gdLst/>
              <a:ahLst/>
              <a:cxnLst/>
              <a:rect l="l" t="t" r="r" b="b"/>
              <a:pathLst>
                <a:path w="134620" h="116840">
                  <a:moveTo>
                    <a:pt x="35830" y="0"/>
                  </a:moveTo>
                  <a:lnTo>
                    <a:pt x="47049" y="67224"/>
                  </a:lnTo>
                  <a:lnTo>
                    <a:pt x="0" y="116535"/>
                  </a:lnTo>
                  <a:lnTo>
                    <a:pt x="134451" y="94098"/>
                  </a:lnTo>
                  <a:lnTo>
                    <a:pt x="3583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559876" y="7365401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4" h="280034">
                  <a:moveTo>
                    <a:pt x="161701" y="0"/>
                  </a:moveTo>
                  <a:lnTo>
                    <a:pt x="118329" y="0"/>
                  </a:lnTo>
                  <a:lnTo>
                    <a:pt x="76607" y="13278"/>
                  </a:lnTo>
                  <a:lnTo>
                    <a:pt x="39835" y="39835"/>
                  </a:lnTo>
                  <a:lnTo>
                    <a:pt x="13278" y="76607"/>
                  </a:lnTo>
                  <a:lnTo>
                    <a:pt x="0" y="118329"/>
                  </a:lnTo>
                  <a:lnTo>
                    <a:pt x="0" y="161701"/>
                  </a:lnTo>
                  <a:lnTo>
                    <a:pt x="13278" y="203423"/>
                  </a:lnTo>
                  <a:lnTo>
                    <a:pt x="39835" y="240194"/>
                  </a:lnTo>
                  <a:lnTo>
                    <a:pt x="76607" y="266752"/>
                  </a:lnTo>
                  <a:lnTo>
                    <a:pt x="118329" y="280030"/>
                  </a:lnTo>
                  <a:lnTo>
                    <a:pt x="161701" y="280030"/>
                  </a:lnTo>
                  <a:lnTo>
                    <a:pt x="203423" y="266752"/>
                  </a:lnTo>
                  <a:lnTo>
                    <a:pt x="240194" y="240194"/>
                  </a:lnTo>
                  <a:lnTo>
                    <a:pt x="266752" y="203423"/>
                  </a:lnTo>
                  <a:lnTo>
                    <a:pt x="280030" y="161701"/>
                  </a:lnTo>
                  <a:lnTo>
                    <a:pt x="280030" y="118329"/>
                  </a:lnTo>
                  <a:lnTo>
                    <a:pt x="266752" y="76607"/>
                  </a:lnTo>
                  <a:lnTo>
                    <a:pt x="240194" y="39835"/>
                  </a:lnTo>
                  <a:lnTo>
                    <a:pt x="203423" y="13278"/>
                  </a:lnTo>
                  <a:lnTo>
                    <a:pt x="161701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559875" y="7365401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4" h="280034">
                  <a:moveTo>
                    <a:pt x="240195" y="39835"/>
                  </a:moveTo>
                  <a:lnTo>
                    <a:pt x="266752" y="76607"/>
                  </a:lnTo>
                  <a:lnTo>
                    <a:pt x="280031" y="118329"/>
                  </a:lnTo>
                  <a:lnTo>
                    <a:pt x="280031" y="161701"/>
                  </a:lnTo>
                  <a:lnTo>
                    <a:pt x="266752" y="203423"/>
                  </a:lnTo>
                  <a:lnTo>
                    <a:pt x="240195" y="240195"/>
                  </a:lnTo>
                  <a:lnTo>
                    <a:pt x="203423" y="266752"/>
                  </a:lnTo>
                  <a:lnTo>
                    <a:pt x="161701" y="280031"/>
                  </a:lnTo>
                  <a:lnTo>
                    <a:pt x="118329" y="280031"/>
                  </a:lnTo>
                  <a:lnTo>
                    <a:pt x="76607" y="266752"/>
                  </a:lnTo>
                  <a:lnTo>
                    <a:pt x="39835" y="240195"/>
                  </a:lnTo>
                  <a:lnTo>
                    <a:pt x="13278" y="203423"/>
                  </a:lnTo>
                  <a:lnTo>
                    <a:pt x="0" y="161701"/>
                  </a:lnTo>
                  <a:lnTo>
                    <a:pt x="0" y="118329"/>
                  </a:lnTo>
                  <a:lnTo>
                    <a:pt x="13278" y="76607"/>
                  </a:lnTo>
                  <a:lnTo>
                    <a:pt x="39835" y="39835"/>
                  </a:lnTo>
                  <a:lnTo>
                    <a:pt x="76607" y="13278"/>
                  </a:lnTo>
                  <a:lnTo>
                    <a:pt x="118329" y="0"/>
                  </a:lnTo>
                  <a:lnTo>
                    <a:pt x="161701" y="0"/>
                  </a:lnTo>
                  <a:lnTo>
                    <a:pt x="203423" y="13278"/>
                  </a:lnTo>
                  <a:lnTo>
                    <a:pt x="240195" y="3983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481680" y="5843902"/>
              <a:ext cx="2037080" cy="1525905"/>
            </a:xfrm>
            <a:custGeom>
              <a:avLst/>
              <a:gdLst/>
              <a:ahLst/>
              <a:cxnLst/>
              <a:rect l="l" t="t" r="r" b="b"/>
              <a:pathLst>
                <a:path w="2037079" h="1525904">
                  <a:moveTo>
                    <a:pt x="0" y="0"/>
                  </a:moveTo>
                  <a:lnTo>
                    <a:pt x="2026446" y="1517876"/>
                  </a:lnTo>
                  <a:lnTo>
                    <a:pt x="2036620" y="1525497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447195" y="7294722"/>
              <a:ext cx="134620" cy="121920"/>
            </a:xfrm>
            <a:custGeom>
              <a:avLst/>
              <a:gdLst/>
              <a:ahLst/>
              <a:cxnLst/>
              <a:rect l="l" t="t" r="r" b="b"/>
              <a:pathLst>
                <a:path w="134620" h="121920">
                  <a:moveTo>
                    <a:pt x="73091" y="0"/>
                  </a:moveTo>
                  <a:lnTo>
                    <a:pt x="60940" y="67063"/>
                  </a:lnTo>
                  <a:lnTo>
                    <a:pt x="0" y="97581"/>
                  </a:lnTo>
                  <a:lnTo>
                    <a:pt x="134127" y="121881"/>
                  </a:lnTo>
                  <a:lnTo>
                    <a:pt x="730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511134" y="7503689"/>
              <a:ext cx="1962150" cy="1905"/>
            </a:xfrm>
            <a:custGeom>
              <a:avLst/>
              <a:gdLst/>
              <a:ahLst/>
              <a:cxnLst/>
              <a:rect l="l" t="t" r="r" b="b"/>
              <a:pathLst>
                <a:path w="1962150" h="1904">
                  <a:moveTo>
                    <a:pt x="0" y="0"/>
                  </a:moveTo>
                  <a:lnTo>
                    <a:pt x="1949291" y="1538"/>
                  </a:lnTo>
                  <a:lnTo>
                    <a:pt x="1961991" y="1549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429897" y="7444244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20">
                  <a:moveTo>
                    <a:pt x="96" y="0"/>
                  </a:moveTo>
                  <a:lnTo>
                    <a:pt x="30528" y="60984"/>
                  </a:lnTo>
                  <a:lnTo>
                    <a:pt x="0" y="121919"/>
                  </a:lnTo>
                  <a:lnTo>
                    <a:pt x="121968" y="6105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482168" y="7641257"/>
              <a:ext cx="2036445" cy="1522095"/>
            </a:xfrm>
            <a:custGeom>
              <a:avLst/>
              <a:gdLst/>
              <a:ahLst/>
              <a:cxnLst/>
              <a:rect l="l" t="t" r="r" b="b"/>
              <a:pathLst>
                <a:path w="2036445" h="1522095">
                  <a:moveTo>
                    <a:pt x="0" y="1521806"/>
                  </a:moveTo>
                  <a:lnTo>
                    <a:pt x="2025803" y="7610"/>
                  </a:lnTo>
                  <a:lnTo>
                    <a:pt x="2035985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447071" y="7594116"/>
              <a:ext cx="134620" cy="121920"/>
            </a:xfrm>
            <a:custGeom>
              <a:avLst/>
              <a:gdLst/>
              <a:ahLst/>
              <a:cxnLst/>
              <a:rect l="l" t="t" r="r" b="b"/>
              <a:pathLst>
                <a:path w="134620" h="121920">
                  <a:moveTo>
                    <a:pt x="134151" y="0"/>
                  </a:moveTo>
                  <a:lnTo>
                    <a:pt x="0" y="24164"/>
                  </a:lnTo>
                  <a:lnTo>
                    <a:pt x="60910" y="54744"/>
                  </a:lnTo>
                  <a:lnTo>
                    <a:pt x="72991" y="121820"/>
                  </a:lnTo>
                  <a:lnTo>
                    <a:pt x="13415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375171" y="6490308"/>
              <a:ext cx="280035" cy="275590"/>
            </a:xfrm>
            <a:custGeom>
              <a:avLst/>
              <a:gdLst/>
              <a:ahLst/>
              <a:cxnLst/>
              <a:rect l="l" t="t" r="r" b="b"/>
              <a:pathLst>
                <a:path w="280035" h="275590">
                  <a:moveTo>
                    <a:pt x="161702" y="0"/>
                  </a:moveTo>
                  <a:lnTo>
                    <a:pt x="118329" y="0"/>
                  </a:lnTo>
                  <a:lnTo>
                    <a:pt x="76607" y="13053"/>
                  </a:lnTo>
                  <a:lnTo>
                    <a:pt x="39835" y="39159"/>
                  </a:lnTo>
                  <a:lnTo>
                    <a:pt x="13278" y="75306"/>
                  </a:lnTo>
                  <a:lnTo>
                    <a:pt x="0" y="116319"/>
                  </a:lnTo>
                  <a:lnTo>
                    <a:pt x="0" y="158954"/>
                  </a:lnTo>
                  <a:lnTo>
                    <a:pt x="13278" y="199967"/>
                  </a:lnTo>
                  <a:lnTo>
                    <a:pt x="39835" y="236114"/>
                  </a:lnTo>
                  <a:lnTo>
                    <a:pt x="76607" y="262220"/>
                  </a:lnTo>
                  <a:lnTo>
                    <a:pt x="118329" y="275273"/>
                  </a:lnTo>
                  <a:lnTo>
                    <a:pt x="161702" y="275273"/>
                  </a:lnTo>
                  <a:lnTo>
                    <a:pt x="203424" y="262220"/>
                  </a:lnTo>
                  <a:lnTo>
                    <a:pt x="240196" y="236114"/>
                  </a:lnTo>
                  <a:lnTo>
                    <a:pt x="266753" y="199967"/>
                  </a:lnTo>
                  <a:lnTo>
                    <a:pt x="280031" y="158954"/>
                  </a:lnTo>
                  <a:lnTo>
                    <a:pt x="280031" y="116319"/>
                  </a:lnTo>
                  <a:lnTo>
                    <a:pt x="266753" y="75306"/>
                  </a:lnTo>
                  <a:lnTo>
                    <a:pt x="240196" y="39159"/>
                  </a:lnTo>
                  <a:lnTo>
                    <a:pt x="203424" y="13053"/>
                  </a:lnTo>
                  <a:lnTo>
                    <a:pt x="161702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75170" y="6490308"/>
              <a:ext cx="280035" cy="275590"/>
            </a:xfrm>
            <a:custGeom>
              <a:avLst/>
              <a:gdLst/>
              <a:ahLst/>
              <a:cxnLst/>
              <a:rect l="l" t="t" r="r" b="b"/>
              <a:pathLst>
                <a:path w="280035" h="275590">
                  <a:moveTo>
                    <a:pt x="240195" y="39159"/>
                  </a:moveTo>
                  <a:lnTo>
                    <a:pt x="266752" y="75306"/>
                  </a:lnTo>
                  <a:lnTo>
                    <a:pt x="280031" y="116319"/>
                  </a:lnTo>
                  <a:lnTo>
                    <a:pt x="280031" y="158954"/>
                  </a:lnTo>
                  <a:lnTo>
                    <a:pt x="266752" y="199967"/>
                  </a:lnTo>
                  <a:lnTo>
                    <a:pt x="240195" y="236114"/>
                  </a:lnTo>
                  <a:lnTo>
                    <a:pt x="203423" y="262220"/>
                  </a:lnTo>
                  <a:lnTo>
                    <a:pt x="161701" y="275273"/>
                  </a:lnTo>
                  <a:lnTo>
                    <a:pt x="118329" y="275273"/>
                  </a:lnTo>
                  <a:lnTo>
                    <a:pt x="76607" y="262220"/>
                  </a:lnTo>
                  <a:lnTo>
                    <a:pt x="39835" y="236114"/>
                  </a:lnTo>
                  <a:lnTo>
                    <a:pt x="13278" y="199967"/>
                  </a:lnTo>
                  <a:lnTo>
                    <a:pt x="0" y="158954"/>
                  </a:lnTo>
                  <a:lnTo>
                    <a:pt x="0" y="116319"/>
                  </a:lnTo>
                  <a:lnTo>
                    <a:pt x="13278" y="75306"/>
                  </a:lnTo>
                  <a:lnTo>
                    <a:pt x="39835" y="39159"/>
                  </a:lnTo>
                  <a:lnTo>
                    <a:pt x="76607" y="13053"/>
                  </a:lnTo>
                  <a:lnTo>
                    <a:pt x="118329" y="0"/>
                  </a:lnTo>
                  <a:lnTo>
                    <a:pt x="161701" y="0"/>
                  </a:lnTo>
                  <a:lnTo>
                    <a:pt x="203423" y="13053"/>
                  </a:lnTo>
                  <a:lnTo>
                    <a:pt x="240195" y="3915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75171" y="8237778"/>
              <a:ext cx="280035" cy="277495"/>
            </a:xfrm>
            <a:custGeom>
              <a:avLst/>
              <a:gdLst/>
              <a:ahLst/>
              <a:cxnLst/>
              <a:rect l="l" t="t" r="r" b="b"/>
              <a:pathLst>
                <a:path w="280035" h="277495">
                  <a:moveTo>
                    <a:pt x="161702" y="0"/>
                  </a:moveTo>
                  <a:lnTo>
                    <a:pt x="118329" y="0"/>
                  </a:lnTo>
                  <a:lnTo>
                    <a:pt x="76607" y="13149"/>
                  </a:lnTo>
                  <a:lnTo>
                    <a:pt x="39835" y="39449"/>
                  </a:lnTo>
                  <a:lnTo>
                    <a:pt x="13278" y="75864"/>
                  </a:lnTo>
                  <a:lnTo>
                    <a:pt x="0" y="117181"/>
                  </a:lnTo>
                  <a:lnTo>
                    <a:pt x="0" y="160132"/>
                  </a:lnTo>
                  <a:lnTo>
                    <a:pt x="13278" y="201448"/>
                  </a:lnTo>
                  <a:lnTo>
                    <a:pt x="39835" y="237863"/>
                  </a:lnTo>
                  <a:lnTo>
                    <a:pt x="76607" y="264162"/>
                  </a:lnTo>
                  <a:lnTo>
                    <a:pt x="118329" y="277312"/>
                  </a:lnTo>
                  <a:lnTo>
                    <a:pt x="161702" y="277312"/>
                  </a:lnTo>
                  <a:lnTo>
                    <a:pt x="203424" y="264162"/>
                  </a:lnTo>
                  <a:lnTo>
                    <a:pt x="240196" y="237863"/>
                  </a:lnTo>
                  <a:lnTo>
                    <a:pt x="266753" y="201448"/>
                  </a:lnTo>
                  <a:lnTo>
                    <a:pt x="280031" y="160132"/>
                  </a:lnTo>
                  <a:lnTo>
                    <a:pt x="280031" y="117181"/>
                  </a:lnTo>
                  <a:lnTo>
                    <a:pt x="266753" y="75864"/>
                  </a:lnTo>
                  <a:lnTo>
                    <a:pt x="240196" y="39449"/>
                  </a:lnTo>
                  <a:lnTo>
                    <a:pt x="203424" y="13149"/>
                  </a:lnTo>
                  <a:lnTo>
                    <a:pt x="161702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375170" y="8237779"/>
              <a:ext cx="280035" cy="277495"/>
            </a:xfrm>
            <a:custGeom>
              <a:avLst/>
              <a:gdLst/>
              <a:ahLst/>
              <a:cxnLst/>
              <a:rect l="l" t="t" r="r" b="b"/>
              <a:pathLst>
                <a:path w="280035" h="277495">
                  <a:moveTo>
                    <a:pt x="240195" y="39449"/>
                  </a:moveTo>
                  <a:lnTo>
                    <a:pt x="266752" y="75863"/>
                  </a:lnTo>
                  <a:lnTo>
                    <a:pt x="280031" y="117180"/>
                  </a:lnTo>
                  <a:lnTo>
                    <a:pt x="280031" y="160131"/>
                  </a:lnTo>
                  <a:lnTo>
                    <a:pt x="266752" y="201448"/>
                  </a:lnTo>
                  <a:lnTo>
                    <a:pt x="240195" y="237863"/>
                  </a:lnTo>
                  <a:lnTo>
                    <a:pt x="203423" y="264162"/>
                  </a:lnTo>
                  <a:lnTo>
                    <a:pt x="161701" y="277312"/>
                  </a:lnTo>
                  <a:lnTo>
                    <a:pt x="118329" y="277312"/>
                  </a:lnTo>
                  <a:lnTo>
                    <a:pt x="76607" y="264162"/>
                  </a:lnTo>
                  <a:lnTo>
                    <a:pt x="39835" y="237863"/>
                  </a:lnTo>
                  <a:lnTo>
                    <a:pt x="13278" y="201448"/>
                  </a:lnTo>
                  <a:lnTo>
                    <a:pt x="0" y="160131"/>
                  </a:lnTo>
                  <a:lnTo>
                    <a:pt x="0" y="117180"/>
                  </a:lnTo>
                  <a:lnTo>
                    <a:pt x="13278" y="75863"/>
                  </a:lnTo>
                  <a:lnTo>
                    <a:pt x="39835" y="39449"/>
                  </a:lnTo>
                  <a:lnTo>
                    <a:pt x="76607" y="13149"/>
                  </a:lnTo>
                  <a:lnTo>
                    <a:pt x="118329" y="0"/>
                  </a:lnTo>
                  <a:lnTo>
                    <a:pt x="161701" y="0"/>
                  </a:lnTo>
                  <a:lnTo>
                    <a:pt x="203423" y="13149"/>
                  </a:lnTo>
                  <a:lnTo>
                    <a:pt x="240195" y="3944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23076" y="6490337"/>
              <a:ext cx="280035" cy="278130"/>
            </a:xfrm>
            <a:custGeom>
              <a:avLst/>
              <a:gdLst/>
              <a:ahLst/>
              <a:cxnLst/>
              <a:rect l="l" t="t" r="r" b="b"/>
              <a:pathLst>
                <a:path w="280034" h="278129">
                  <a:moveTo>
                    <a:pt x="161701" y="0"/>
                  </a:moveTo>
                  <a:lnTo>
                    <a:pt x="118329" y="0"/>
                  </a:lnTo>
                  <a:lnTo>
                    <a:pt x="76607" y="13180"/>
                  </a:lnTo>
                  <a:lnTo>
                    <a:pt x="39835" y="39542"/>
                  </a:lnTo>
                  <a:lnTo>
                    <a:pt x="13278" y="76043"/>
                  </a:lnTo>
                  <a:lnTo>
                    <a:pt x="0" y="117459"/>
                  </a:lnTo>
                  <a:lnTo>
                    <a:pt x="0" y="160512"/>
                  </a:lnTo>
                  <a:lnTo>
                    <a:pt x="13278" y="201927"/>
                  </a:lnTo>
                  <a:lnTo>
                    <a:pt x="39835" y="238429"/>
                  </a:lnTo>
                  <a:lnTo>
                    <a:pt x="76607" y="264790"/>
                  </a:lnTo>
                  <a:lnTo>
                    <a:pt x="118329" y="277971"/>
                  </a:lnTo>
                  <a:lnTo>
                    <a:pt x="161701" y="277971"/>
                  </a:lnTo>
                  <a:lnTo>
                    <a:pt x="203423" y="264790"/>
                  </a:lnTo>
                  <a:lnTo>
                    <a:pt x="240194" y="238429"/>
                  </a:lnTo>
                  <a:lnTo>
                    <a:pt x="266752" y="201927"/>
                  </a:lnTo>
                  <a:lnTo>
                    <a:pt x="280030" y="160512"/>
                  </a:lnTo>
                  <a:lnTo>
                    <a:pt x="280030" y="117459"/>
                  </a:lnTo>
                  <a:lnTo>
                    <a:pt x="266752" y="76043"/>
                  </a:lnTo>
                  <a:lnTo>
                    <a:pt x="240194" y="39542"/>
                  </a:lnTo>
                  <a:lnTo>
                    <a:pt x="203423" y="13180"/>
                  </a:lnTo>
                  <a:lnTo>
                    <a:pt x="161701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223075" y="6490337"/>
              <a:ext cx="280035" cy="278130"/>
            </a:xfrm>
            <a:custGeom>
              <a:avLst/>
              <a:gdLst/>
              <a:ahLst/>
              <a:cxnLst/>
              <a:rect l="l" t="t" r="r" b="b"/>
              <a:pathLst>
                <a:path w="280034" h="278129">
                  <a:moveTo>
                    <a:pt x="240195" y="39543"/>
                  </a:moveTo>
                  <a:lnTo>
                    <a:pt x="266752" y="76044"/>
                  </a:lnTo>
                  <a:lnTo>
                    <a:pt x="280031" y="117459"/>
                  </a:lnTo>
                  <a:lnTo>
                    <a:pt x="280031" y="160512"/>
                  </a:lnTo>
                  <a:lnTo>
                    <a:pt x="266752" y="201927"/>
                  </a:lnTo>
                  <a:lnTo>
                    <a:pt x="240195" y="238429"/>
                  </a:lnTo>
                  <a:lnTo>
                    <a:pt x="203423" y="264791"/>
                  </a:lnTo>
                  <a:lnTo>
                    <a:pt x="161701" y="277972"/>
                  </a:lnTo>
                  <a:lnTo>
                    <a:pt x="118329" y="277972"/>
                  </a:lnTo>
                  <a:lnTo>
                    <a:pt x="76607" y="264791"/>
                  </a:lnTo>
                  <a:lnTo>
                    <a:pt x="39835" y="238429"/>
                  </a:lnTo>
                  <a:lnTo>
                    <a:pt x="13278" y="201927"/>
                  </a:lnTo>
                  <a:lnTo>
                    <a:pt x="0" y="160512"/>
                  </a:lnTo>
                  <a:lnTo>
                    <a:pt x="0" y="117459"/>
                  </a:lnTo>
                  <a:lnTo>
                    <a:pt x="13278" y="76044"/>
                  </a:lnTo>
                  <a:lnTo>
                    <a:pt x="39835" y="39543"/>
                  </a:lnTo>
                  <a:lnTo>
                    <a:pt x="76607" y="13181"/>
                  </a:lnTo>
                  <a:lnTo>
                    <a:pt x="118329" y="0"/>
                  </a:lnTo>
                  <a:lnTo>
                    <a:pt x="161701" y="0"/>
                  </a:lnTo>
                  <a:lnTo>
                    <a:pt x="203423" y="13181"/>
                  </a:lnTo>
                  <a:lnTo>
                    <a:pt x="240195" y="3954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223076" y="8237805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4" h="280034">
                  <a:moveTo>
                    <a:pt x="161701" y="0"/>
                  </a:moveTo>
                  <a:lnTo>
                    <a:pt x="118329" y="0"/>
                  </a:lnTo>
                  <a:lnTo>
                    <a:pt x="76607" y="13278"/>
                  </a:lnTo>
                  <a:lnTo>
                    <a:pt x="39835" y="39835"/>
                  </a:lnTo>
                  <a:lnTo>
                    <a:pt x="13278" y="76607"/>
                  </a:lnTo>
                  <a:lnTo>
                    <a:pt x="0" y="118329"/>
                  </a:lnTo>
                  <a:lnTo>
                    <a:pt x="0" y="161701"/>
                  </a:lnTo>
                  <a:lnTo>
                    <a:pt x="13278" y="203423"/>
                  </a:lnTo>
                  <a:lnTo>
                    <a:pt x="39835" y="240194"/>
                  </a:lnTo>
                  <a:lnTo>
                    <a:pt x="76607" y="266752"/>
                  </a:lnTo>
                  <a:lnTo>
                    <a:pt x="118329" y="280030"/>
                  </a:lnTo>
                  <a:lnTo>
                    <a:pt x="161701" y="280030"/>
                  </a:lnTo>
                  <a:lnTo>
                    <a:pt x="203423" y="266752"/>
                  </a:lnTo>
                  <a:lnTo>
                    <a:pt x="240194" y="240194"/>
                  </a:lnTo>
                  <a:lnTo>
                    <a:pt x="266752" y="203423"/>
                  </a:lnTo>
                  <a:lnTo>
                    <a:pt x="280030" y="161701"/>
                  </a:lnTo>
                  <a:lnTo>
                    <a:pt x="280030" y="118329"/>
                  </a:lnTo>
                  <a:lnTo>
                    <a:pt x="266752" y="76607"/>
                  </a:lnTo>
                  <a:lnTo>
                    <a:pt x="240194" y="39835"/>
                  </a:lnTo>
                  <a:lnTo>
                    <a:pt x="203423" y="13278"/>
                  </a:lnTo>
                  <a:lnTo>
                    <a:pt x="161701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223075" y="8237805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4" h="280034">
                  <a:moveTo>
                    <a:pt x="240195" y="39835"/>
                  </a:moveTo>
                  <a:lnTo>
                    <a:pt x="266752" y="76607"/>
                  </a:lnTo>
                  <a:lnTo>
                    <a:pt x="280031" y="118329"/>
                  </a:lnTo>
                  <a:lnTo>
                    <a:pt x="280031" y="161701"/>
                  </a:lnTo>
                  <a:lnTo>
                    <a:pt x="266752" y="203423"/>
                  </a:lnTo>
                  <a:lnTo>
                    <a:pt x="240195" y="240195"/>
                  </a:lnTo>
                  <a:lnTo>
                    <a:pt x="203423" y="266752"/>
                  </a:lnTo>
                  <a:lnTo>
                    <a:pt x="161701" y="280031"/>
                  </a:lnTo>
                  <a:lnTo>
                    <a:pt x="118329" y="280031"/>
                  </a:lnTo>
                  <a:lnTo>
                    <a:pt x="76607" y="266752"/>
                  </a:lnTo>
                  <a:lnTo>
                    <a:pt x="39835" y="240195"/>
                  </a:lnTo>
                  <a:lnTo>
                    <a:pt x="13278" y="203423"/>
                  </a:lnTo>
                  <a:lnTo>
                    <a:pt x="0" y="161701"/>
                  </a:lnTo>
                  <a:lnTo>
                    <a:pt x="0" y="118329"/>
                  </a:lnTo>
                  <a:lnTo>
                    <a:pt x="13278" y="76607"/>
                  </a:lnTo>
                  <a:lnTo>
                    <a:pt x="39835" y="39835"/>
                  </a:lnTo>
                  <a:lnTo>
                    <a:pt x="76607" y="13278"/>
                  </a:lnTo>
                  <a:lnTo>
                    <a:pt x="118329" y="0"/>
                  </a:lnTo>
                  <a:lnTo>
                    <a:pt x="161701" y="0"/>
                  </a:lnTo>
                  <a:lnTo>
                    <a:pt x="203423" y="13278"/>
                  </a:lnTo>
                  <a:lnTo>
                    <a:pt x="240195" y="3983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63229" y="6628016"/>
              <a:ext cx="2473325" cy="1270"/>
            </a:xfrm>
            <a:custGeom>
              <a:avLst/>
              <a:gdLst/>
              <a:ahLst/>
              <a:cxnLst/>
              <a:rect l="l" t="t" r="r" b="b"/>
              <a:pathLst>
                <a:path w="2473325" h="1270">
                  <a:moveTo>
                    <a:pt x="0" y="0"/>
                  </a:moveTo>
                  <a:lnTo>
                    <a:pt x="2460395" y="1191"/>
                  </a:lnTo>
                  <a:lnTo>
                    <a:pt x="2473095" y="1197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093117" y="6568232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20">
                  <a:moveTo>
                    <a:pt x="58" y="0"/>
                  </a:moveTo>
                  <a:lnTo>
                    <a:pt x="30509" y="60975"/>
                  </a:lnTo>
                  <a:lnTo>
                    <a:pt x="0" y="121919"/>
                  </a:lnTo>
                  <a:lnTo>
                    <a:pt x="121949" y="6101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641226" y="6747828"/>
              <a:ext cx="2529205" cy="1551305"/>
            </a:xfrm>
            <a:custGeom>
              <a:avLst/>
              <a:gdLst/>
              <a:ahLst/>
              <a:cxnLst/>
              <a:rect l="l" t="t" r="r" b="b"/>
              <a:pathLst>
                <a:path w="2529204" h="1551304">
                  <a:moveTo>
                    <a:pt x="0" y="1551285"/>
                  </a:moveTo>
                  <a:lnTo>
                    <a:pt x="2517851" y="6652"/>
                  </a:lnTo>
                  <a:lnTo>
                    <a:pt x="2528693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101237" y="6706654"/>
              <a:ext cx="135890" cy="116205"/>
            </a:xfrm>
            <a:custGeom>
              <a:avLst/>
              <a:gdLst/>
              <a:ahLst/>
              <a:cxnLst/>
              <a:rect l="l" t="t" r="r" b="b"/>
              <a:pathLst>
                <a:path w="135890" h="116204">
                  <a:moveTo>
                    <a:pt x="135799" y="0"/>
                  </a:moveTo>
                  <a:lnTo>
                    <a:pt x="0" y="11791"/>
                  </a:lnTo>
                  <a:lnTo>
                    <a:pt x="57857" y="47815"/>
                  </a:lnTo>
                  <a:lnTo>
                    <a:pt x="63753" y="115714"/>
                  </a:lnTo>
                  <a:lnTo>
                    <a:pt x="13579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656786" y="7545726"/>
              <a:ext cx="2489835" cy="765810"/>
            </a:xfrm>
            <a:custGeom>
              <a:avLst/>
              <a:gdLst/>
              <a:ahLst/>
              <a:cxnLst/>
              <a:rect l="l" t="t" r="r" b="b"/>
              <a:pathLst>
                <a:path w="2489834" h="765809">
                  <a:moveTo>
                    <a:pt x="0" y="0"/>
                  </a:moveTo>
                  <a:lnTo>
                    <a:pt x="2477306" y="761685"/>
                  </a:lnTo>
                  <a:lnTo>
                    <a:pt x="2489462" y="765422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087061" y="8240191"/>
              <a:ext cx="134620" cy="116839"/>
            </a:xfrm>
            <a:custGeom>
              <a:avLst/>
              <a:gdLst/>
              <a:ahLst/>
              <a:cxnLst/>
              <a:rect l="l" t="t" r="r" b="b"/>
              <a:pathLst>
                <a:path w="134620" h="116840">
                  <a:moveTo>
                    <a:pt x="35830" y="0"/>
                  </a:moveTo>
                  <a:lnTo>
                    <a:pt x="47049" y="67224"/>
                  </a:lnTo>
                  <a:lnTo>
                    <a:pt x="0" y="116536"/>
                  </a:lnTo>
                  <a:lnTo>
                    <a:pt x="134451" y="94098"/>
                  </a:lnTo>
                  <a:lnTo>
                    <a:pt x="3583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656755" y="8419962"/>
              <a:ext cx="2489835" cy="765810"/>
            </a:xfrm>
            <a:custGeom>
              <a:avLst/>
              <a:gdLst/>
              <a:ahLst/>
              <a:cxnLst/>
              <a:rect l="l" t="t" r="r" b="b"/>
              <a:pathLst>
                <a:path w="2489834" h="765809">
                  <a:moveTo>
                    <a:pt x="0" y="0"/>
                  </a:moveTo>
                  <a:lnTo>
                    <a:pt x="2477201" y="761655"/>
                  </a:lnTo>
                  <a:lnTo>
                    <a:pt x="2489357" y="765392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086925" y="9114397"/>
              <a:ext cx="134620" cy="116839"/>
            </a:xfrm>
            <a:custGeom>
              <a:avLst/>
              <a:gdLst/>
              <a:ahLst/>
              <a:cxnLst/>
              <a:rect l="l" t="t" r="r" b="b"/>
              <a:pathLst>
                <a:path w="134620" h="116840">
                  <a:moveTo>
                    <a:pt x="35830" y="0"/>
                  </a:moveTo>
                  <a:lnTo>
                    <a:pt x="47048" y="67225"/>
                  </a:lnTo>
                  <a:lnTo>
                    <a:pt x="0" y="116535"/>
                  </a:lnTo>
                  <a:lnTo>
                    <a:pt x="134451" y="94098"/>
                  </a:lnTo>
                  <a:lnTo>
                    <a:pt x="3583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624207" y="6782581"/>
              <a:ext cx="2572385" cy="2367915"/>
            </a:xfrm>
            <a:custGeom>
              <a:avLst/>
              <a:gdLst/>
              <a:ahLst/>
              <a:cxnLst/>
              <a:rect l="l" t="t" r="r" b="b"/>
              <a:pathLst>
                <a:path w="2572384" h="2367915">
                  <a:moveTo>
                    <a:pt x="0" y="2367750"/>
                  </a:moveTo>
                  <a:lnTo>
                    <a:pt x="2563036" y="8601"/>
                  </a:lnTo>
                  <a:lnTo>
                    <a:pt x="2572381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123534" y="6729256"/>
              <a:ext cx="131445" cy="127635"/>
            </a:xfrm>
            <a:custGeom>
              <a:avLst/>
              <a:gdLst/>
              <a:ahLst/>
              <a:cxnLst/>
              <a:rect l="l" t="t" r="r" b="b"/>
              <a:pathLst>
                <a:path w="131445" h="127634">
                  <a:moveTo>
                    <a:pt x="130987" y="0"/>
                  </a:moveTo>
                  <a:lnTo>
                    <a:pt x="0" y="37716"/>
                  </a:lnTo>
                  <a:lnTo>
                    <a:pt x="63709" y="61926"/>
                  </a:lnTo>
                  <a:lnTo>
                    <a:pt x="82567" y="127420"/>
                  </a:lnTo>
                  <a:lnTo>
                    <a:pt x="130987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641460" y="5873711"/>
              <a:ext cx="2528570" cy="1551305"/>
            </a:xfrm>
            <a:custGeom>
              <a:avLst/>
              <a:gdLst/>
              <a:ahLst/>
              <a:cxnLst/>
              <a:rect l="l" t="t" r="r" b="b"/>
              <a:pathLst>
                <a:path w="2528570" h="1551304">
                  <a:moveTo>
                    <a:pt x="0" y="1551013"/>
                  </a:moveTo>
                  <a:lnTo>
                    <a:pt x="2517404" y="6652"/>
                  </a:lnTo>
                  <a:lnTo>
                    <a:pt x="2528246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101023" y="5832537"/>
              <a:ext cx="135890" cy="116205"/>
            </a:xfrm>
            <a:custGeom>
              <a:avLst/>
              <a:gdLst/>
              <a:ahLst/>
              <a:cxnLst/>
              <a:rect l="l" t="t" r="r" b="b"/>
              <a:pathLst>
                <a:path w="135890" h="116204">
                  <a:moveTo>
                    <a:pt x="135799" y="0"/>
                  </a:moveTo>
                  <a:lnTo>
                    <a:pt x="0" y="11791"/>
                  </a:lnTo>
                  <a:lnTo>
                    <a:pt x="57857" y="47815"/>
                  </a:lnTo>
                  <a:lnTo>
                    <a:pt x="63752" y="115714"/>
                  </a:lnTo>
                  <a:lnTo>
                    <a:pt x="13579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64298" y="6703257"/>
              <a:ext cx="2137410" cy="753110"/>
            </a:xfrm>
            <a:custGeom>
              <a:avLst/>
              <a:gdLst/>
              <a:ahLst/>
              <a:cxnLst/>
              <a:rect l="l" t="t" r="r" b="b"/>
              <a:pathLst>
                <a:path w="2137410" h="753109">
                  <a:moveTo>
                    <a:pt x="0" y="752934"/>
                  </a:moveTo>
                  <a:lnTo>
                    <a:pt x="2125124" y="4227"/>
                  </a:lnTo>
                  <a:lnTo>
                    <a:pt x="2137122" y="0"/>
                  </a:lnTo>
                </a:path>
              </a:pathLst>
            </a:custGeom>
            <a:ln w="253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240437" y="6660109"/>
              <a:ext cx="135255" cy="11557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0" y="0"/>
                  </a:moveTo>
                  <a:lnTo>
                    <a:pt x="49004" y="47367"/>
                  </a:lnTo>
                  <a:lnTo>
                    <a:pt x="40512" y="114992"/>
                  </a:lnTo>
                  <a:lnTo>
                    <a:pt x="135248" y="169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64417" y="7554323"/>
              <a:ext cx="2136775" cy="747395"/>
            </a:xfrm>
            <a:custGeom>
              <a:avLst/>
              <a:gdLst/>
              <a:ahLst/>
              <a:cxnLst/>
              <a:rect l="l" t="t" r="r" b="b"/>
              <a:pathLst>
                <a:path w="2136775" h="747395">
                  <a:moveTo>
                    <a:pt x="0" y="0"/>
                  </a:moveTo>
                  <a:lnTo>
                    <a:pt x="2124660" y="743037"/>
                  </a:lnTo>
                  <a:lnTo>
                    <a:pt x="2136668" y="747236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240201" y="8229762"/>
              <a:ext cx="135255" cy="11557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40247" y="0"/>
                  </a:moveTo>
                  <a:lnTo>
                    <a:pt x="48894" y="67604"/>
                  </a:lnTo>
                  <a:lnTo>
                    <a:pt x="0" y="115084"/>
                  </a:lnTo>
                  <a:lnTo>
                    <a:pt x="135209" y="97790"/>
                  </a:lnTo>
                  <a:lnTo>
                    <a:pt x="40247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501767" y="6681315"/>
              <a:ext cx="1986280" cy="744855"/>
            </a:xfrm>
            <a:custGeom>
              <a:avLst/>
              <a:gdLst/>
              <a:ahLst/>
              <a:cxnLst/>
              <a:rect l="l" t="t" r="r" b="b"/>
              <a:pathLst>
                <a:path w="1986279" h="744854">
                  <a:moveTo>
                    <a:pt x="0" y="0"/>
                  </a:moveTo>
                  <a:lnTo>
                    <a:pt x="1973785" y="739995"/>
                  </a:lnTo>
                  <a:lnTo>
                    <a:pt x="1985698" y="744461"/>
                  </a:lnTo>
                </a:path>
              </a:pathLst>
            </a:custGeom>
            <a:ln w="2539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425634" y="7353537"/>
              <a:ext cx="135890" cy="114300"/>
            </a:xfrm>
            <a:custGeom>
              <a:avLst/>
              <a:gdLst/>
              <a:ahLst/>
              <a:cxnLst/>
              <a:rect l="l" t="t" r="r" b="b"/>
              <a:pathLst>
                <a:path w="135890" h="114300">
                  <a:moveTo>
                    <a:pt x="42799" y="0"/>
                  </a:moveTo>
                  <a:lnTo>
                    <a:pt x="49940" y="67781"/>
                  </a:lnTo>
                  <a:lnTo>
                    <a:pt x="0" y="114161"/>
                  </a:lnTo>
                  <a:lnTo>
                    <a:pt x="135559" y="99880"/>
                  </a:lnTo>
                  <a:lnTo>
                    <a:pt x="4279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501876" y="7584765"/>
              <a:ext cx="1985645" cy="741680"/>
            </a:xfrm>
            <a:custGeom>
              <a:avLst/>
              <a:gdLst/>
              <a:ahLst/>
              <a:cxnLst/>
              <a:rect l="l" t="t" r="r" b="b"/>
              <a:pathLst>
                <a:path w="1985645" h="741679">
                  <a:moveTo>
                    <a:pt x="0" y="741241"/>
                  </a:moveTo>
                  <a:lnTo>
                    <a:pt x="1973554" y="4449"/>
                  </a:lnTo>
                  <a:lnTo>
                    <a:pt x="1985473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425576" y="7542758"/>
              <a:ext cx="135890" cy="114300"/>
            </a:xfrm>
            <a:custGeom>
              <a:avLst/>
              <a:gdLst/>
              <a:ahLst/>
              <a:cxnLst/>
              <a:rect l="l" t="t" r="r" b="b"/>
              <a:pathLst>
                <a:path w="135890" h="114300">
                  <a:moveTo>
                    <a:pt x="0" y="0"/>
                  </a:moveTo>
                  <a:lnTo>
                    <a:pt x="49875" y="46448"/>
                  </a:lnTo>
                  <a:lnTo>
                    <a:pt x="42641" y="114219"/>
                  </a:lnTo>
                  <a:lnTo>
                    <a:pt x="135540" y="14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214425" y="6465992"/>
              <a:ext cx="355600" cy="215900"/>
            </a:xfrm>
            <a:custGeom>
              <a:avLst/>
              <a:gdLst/>
              <a:ahLst/>
              <a:cxnLst/>
              <a:rect l="l" t="t" r="r" b="b"/>
              <a:pathLst>
                <a:path w="355600" h="215900">
                  <a:moveTo>
                    <a:pt x="355600" y="0"/>
                  </a:moveTo>
                  <a:lnTo>
                    <a:pt x="0" y="0"/>
                  </a:lnTo>
                  <a:lnTo>
                    <a:pt x="0" y="215900"/>
                  </a:lnTo>
                  <a:lnTo>
                    <a:pt x="355600" y="2159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4307173" y="6390199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731000" y="5613400"/>
            <a:ext cx="355600" cy="215900"/>
          </a:xfrm>
          <a:custGeom>
            <a:avLst/>
            <a:gdLst/>
            <a:ahLst/>
            <a:cxnLst/>
            <a:rect l="l" t="t" r="r" b="b"/>
            <a:pathLst>
              <a:path w="355600" h="215900">
                <a:moveTo>
                  <a:pt x="355600" y="0"/>
                </a:moveTo>
                <a:lnTo>
                  <a:pt x="0" y="0"/>
                </a:lnTo>
                <a:lnTo>
                  <a:pt x="0" y="215900"/>
                </a:lnTo>
                <a:lnTo>
                  <a:pt x="355600" y="215900"/>
                </a:lnTo>
                <a:lnTo>
                  <a:pt x="3556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749300" y="3634739"/>
            <a:ext cx="10946765" cy="2202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55880">
              <a:lnSpc>
                <a:spcPct val="131900"/>
              </a:lnSpc>
              <a:spcBef>
                <a:spcPts val="100"/>
              </a:spcBef>
              <a:tabLst>
                <a:tab pos="160591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Property.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simple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unit-</a:t>
            </a:r>
            <a:r>
              <a:rPr sz="2400" spc="-30" dirty="0">
                <a:latin typeface="Lucida Sans Unicode"/>
                <a:cs typeface="Lucida Sans Unicode"/>
              </a:rPr>
              <a:t>capacity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network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0–1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flow. </a:t>
            </a:r>
            <a:r>
              <a:rPr sz="2400" dirty="0">
                <a:latin typeface="Lucida Sans Unicode"/>
                <a:cs typeface="Lucida Sans Unicode"/>
              </a:rPr>
              <a:t>Then,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residual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network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baseline="-17361" dirty="0">
                <a:latin typeface="Times New Roman"/>
                <a:cs typeface="Times New Roman"/>
              </a:rPr>
              <a:t>f</a:t>
            </a:r>
            <a:r>
              <a:rPr sz="2400" i="1" spc="502" baseline="-1736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also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simple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unit-</a:t>
            </a:r>
            <a:r>
              <a:rPr sz="2400" spc="-30" dirty="0">
                <a:latin typeface="Lucida Sans Unicode"/>
                <a:cs typeface="Lucida Sans Unicode"/>
              </a:rPr>
              <a:t>capacity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network.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63500">
              <a:lnSpc>
                <a:spcPts val="2770"/>
              </a:lnSpc>
              <a:tabLst>
                <a:tab pos="70421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Bipartite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matching.</a:t>
            </a:r>
            <a:endParaRPr sz="2400">
              <a:latin typeface="Lucida Sans Unicode"/>
              <a:cs typeface="Lucida Sans Unicode"/>
            </a:endParaRPr>
          </a:p>
          <a:p>
            <a:pPr marL="1372235" algn="ctr">
              <a:lnSpc>
                <a:spcPts val="2050"/>
              </a:lnSpc>
            </a:pPr>
            <a:r>
              <a:rPr sz="1800" spc="-50" dirty="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359900" y="6553200"/>
            <a:ext cx="355600" cy="215900"/>
          </a:xfrm>
          <a:custGeom>
            <a:avLst/>
            <a:gdLst/>
            <a:ahLst/>
            <a:cxnLst/>
            <a:rect l="l" t="t" r="r" b="b"/>
            <a:pathLst>
              <a:path w="355600" h="215900">
                <a:moveTo>
                  <a:pt x="355600" y="0"/>
                </a:moveTo>
                <a:lnTo>
                  <a:pt x="0" y="0"/>
                </a:lnTo>
                <a:lnTo>
                  <a:pt x="0" y="215900"/>
                </a:lnTo>
                <a:lnTo>
                  <a:pt x="355600" y="215900"/>
                </a:lnTo>
                <a:lnTo>
                  <a:pt x="3556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9452647" y="6477406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0641380" y="1807714"/>
            <a:ext cx="99060" cy="1221105"/>
            <a:chOff x="10641380" y="1807714"/>
            <a:chExt cx="99060" cy="1221105"/>
          </a:xfrm>
        </p:grpSpPr>
        <p:sp>
          <p:nvSpPr>
            <p:cNvPr id="76" name="object 76"/>
            <p:cNvSpPr/>
            <p:nvPr/>
          </p:nvSpPr>
          <p:spPr>
            <a:xfrm>
              <a:off x="10690910" y="1820922"/>
              <a:ext cx="0" cy="1195070"/>
            </a:xfrm>
            <a:custGeom>
              <a:avLst/>
              <a:gdLst/>
              <a:ahLst/>
              <a:cxnLst/>
              <a:rect l="l" t="t" r="r" b="b"/>
              <a:pathLst>
                <a:path h="1195070">
                  <a:moveTo>
                    <a:pt x="0" y="1194462"/>
                  </a:moveTo>
                  <a:lnTo>
                    <a:pt x="0" y="1184937"/>
                  </a:lnTo>
                  <a:lnTo>
                    <a:pt x="0" y="9525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0641380" y="1817239"/>
              <a:ext cx="99060" cy="0"/>
            </a:xfrm>
            <a:custGeom>
              <a:avLst/>
              <a:gdLst/>
              <a:ahLst/>
              <a:cxnLst/>
              <a:rect l="l" t="t" r="r" b="b"/>
              <a:pathLst>
                <a:path w="99059">
                  <a:moveTo>
                    <a:pt x="9905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0641380" y="3019068"/>
              <a:ext cx="99060" cy="0"/>
            </a:xfrm>
            <a:custGeom>
              <a:avLst/>
              <a:gdLst/>
              <a:ahLst/>
              <a:cxnLst/>
              <a:rect l="l" t="t" r="r" b="b"/>
              <a:pathLst>
                <a:path w="99059">
                  <a:moveTo>
                    <a:pt x="0" y="0"/>
                  </a:moveTo>
                  <a:lnTo>
                    <a:pt x="99059" y="0"/>
                  </a:lnTo>
                </a:path>
              </a:pathLst>
            </a:custGeom>
            <a:ln w="1904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0828866" y="2256203"/>
            <a:ext cx="17805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node capacity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60" dirty="0">
                <a:solidFill>
                  <a:srgbClr val="8D3124"/>
                </a:solidFill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85</a:t>
            </a:fld>
            <a:endParaRPr spc="-25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Simple</a:t>
            </a:r>
            <a:r>
              <a:rPr spc="215" dirty="0"/>
              <a:t> </a:t>
            </a:r>
            <a:r>
              <a:rPr spc="-80" dirty="0"/>
              <a:t>unit-</a:t>
            </a:r>
            <a:r>
              <a:rPr dirty="0"/>
              <a:t>capacity</a:t>
            </a:r>
            <a:r>
              <a:rPr spc="215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86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23900" y="1338580"/>
            <a:ext cx="10641965" cy="71475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ts val="2615"/>
              </a:lnSpc>
              <a:spcBef>
                <a:spcPts val="100"/>
              </a:spcBef>
            </a:pPr>
            <a:r>
              <a:rPr sz="2400" spc="-55" dirty="0">
                <a:solidFill>
                  <a:srgbClr val="0048AA"/>
                </a:solidFill>
                <a:latin typeface="Lucida Sans Unicode"/>
                <a:cs typeface="Lucida Sans Unicode"/>
              </a:rPr>
              <a:t>Shortest-</a:t>
            </a:r>
            <a:r>
              <a:rPr sz="2400" spc="-65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augmenting-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path</a:t>
            </a: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algorithm.</a:t>
            </a:r>
            <a:endParaRPr sz="2400">
              <a:latin typeface="Lucida Sans Unicode"/>
              <a:cs typeface="Lucida Sans Unicode"/>
            </a:endParaRPr>
          </a:p>
          <a:p>
            <a:pPr marL="215900">
              <a:lnSpc>
                <a:spcPts val="3945"/>
              </a:lnSpc>
              <a:tabLst>
                <a:tab pos="4218305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Normal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augmentation: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change.</a:t>
            </a:r>
            <a:endParaRPr sz="2400">
              <a:latin typeface="Lucida Sans Unicode"/>
              <a:cs typeface="Lucida Sans Unicode"/>
            </a:endParaRPr>
          </a:p>
          <a:p>
            <a:pPr marL="215900">
              <a:lnSpc>
                <a:spcPts val="4210"/>
              </a:lnSpc>
              <a:tabLst>
                <a:tab pos="4168140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Special </a:t>
            </a:r>
            <a:r>
              <a:rPr sz="2400" spc="-10" dirty="0">
                <a:latin typeface="Lucida Sans Unicode"/>
                <a:cs typeface="Lucida Sans Unicode"/>
              </a:rPr>
              <a:t>augmentation:</a:t>
            </a:r>
            <a:r>
              <a:rPr sz="2400" dirty="0">
                <a:latin typeface="Lucida Sans Unicode"/>
                <a:cs typeface="Lucida Sans Unicode"/>
              </a:rPr>
              <a:t>	length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strictly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increases.</a:t>
            </a:r>
            <a:endParaRPr sz="2400">
              <a:latin typeface="Lucida Sans Unicode"/>
              <a:cs typeface="Lucida Sans Unicode"/>
            </a:endParaRPr>
          </a:p>
          <a:p>
            <a:pPr marL="88900" marR="979805">
              <a:lnSpc>
                <a:spcPct val="131900"/>
              </a:lnSpc>
              <a:spcBef>
                <a:spcPts val="3510"/>
              </a:spcBef>
              <a:tabLst>
                <a:tab pos="1695450" algn="l"/>
                <a:tab pos="474091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[Even–Tarjan</a:t>
            </a:r>
            <a:r>
              <a:rPr sz="24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1975]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simple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unit-</a:t>
            </a:r>
            <a:r>
              <a:rPr sz="2400" spc="-30" dirty="0">
                <a:latin typeface="Lucida Sans Unicode"/>
                <a:cs typeface="Lucida Sans Unicode"/>
              </a:rPr>
              <a:t>capacity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networks, Dinitz’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computes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maximum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7777" dirty="0">
                <a:latin typeface="Times New Roman"/>
                <a:cs typeface="Times New Roman"/>
              </a:rPr>
              <a:t>1/2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</a:t>
            </a:r>
            <a:endParaRPr sz="2400">
              <a:latin typeface="Lucida Sans Unicode"/>
              <a:cs typeface="Lucida Sans Unicode"/>
            </a:endParaRPr>
          </a:p>
          <a:p>
            <a:pPr marL="88900">
              <a:lnSpc>
                <a:spcPts val="2615"/>
              </a:lnSpc>
              <a:spcBef>
                <a:spcPts val="919"/>
              </a:spcBef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2400">
              <a:latin typeface="Lucida Sans Unicode"/>
              <a:cs typeface="Lucida Sans Unicode"/>
            </a:endParaRPr>
          </a:p>
          <a:p>
            <a:pPr marL="215900">
              <a:lnSpc>
                <a:spcPts val="3945"/>
              </a:lnSpc>
              <a:tabLst>
                <a:tab pos="2351405" algn="l"/>
              </a:tabLst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Lemma </a:t>
            </a:r>
            <a:r>
              <a:rPr sz="2400" spc="-25" dirty="0">
                <a:latin typeface="Lucida Sans Unicode"/>
                <a:cs typeface="Lucida Sans Unicode"/>
              </a:rPr>
              <a:t>1.</a:t>
            </a:r>
            <a:r>
              <a:rPr sz="2400" dirty="0">
                <a:latin typeface="Lucida Sans Unicode"/>
                <a:cs typeface="Lucida Sans Unicode"/>
              </a:rPr>
              <a:t>	Each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phase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normal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augmentations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takes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</a:t>
            </a:r>
            <a:endParaRPr sz="2400">
              <a:latin typeface="Lucida Sans Unicode"/>
              <a:cs typeface="Lucida Sans Unicode"/>
            </a:endParaRPr>
          </a:p>
          <a:p>
            <a:pPr marL="215900">
              <a:lnSpc>
                <a:spcPts val="3800"/>
              </a:lnSpc>
              <a:tabLst>
                <a:tab pos="2351405" algn="l"/>
                <a:tab pos="5873750" algn="l"/>
                <a:tab pos="6193790" algn="l"/>
                <a:tab pos="7259955" algn="l"/>
                <a:tab pos="7564755" algn="l"/>
              </a:tabLst>
            </a:pPr>
            <a:r>
              <a:rPr sz="5775" spc="-67" baseline="-2886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Lemma </a:t>
            </a:r>
            <a:r>
              <a:rPr sz="2400" spc="-25" dirty="0">
                <a:latin typeface="Lucida Sans Unicode"/>
                <a:cs typeface="Lucida Sans Unicode"/>
              </a:rPr>
              <a:t>2.</a:t>
            </a:r>
            <a:r>
              <a:rPr sz="2400" dirty="0">
                <a:latin typeface="Lucida Sans Unicode"/>
                <a:cs typeface="Lucida Sans Unicode"/>
              </a:rPr>
              <a:t>	After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7777" dirty="0">
                <a:latin typeface="Times New Roman"/>
                <a:cs typeface="Times New Roman"/>
              </a:rPr>
              <a:t>1/2</a:t>
            </a:r>
            <a:r>
              <a:rPr sz="2400" spc="472" baseline="2777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phases,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val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≥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val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spc="-37" baseline="19097" dirty="0">
                <a:latin typeface="Times New Roman"/>
                <a:cs typeface="Times New Roman"/>
              </a:rPr>
              <a:t>*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–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latin typeface="Times New Roman"/>
                <a:cs typeface="Times New Roman"/>
              </a:rPr>
              <a:t>n</a:t>
            </a:r>
            <a:r>
              <a:rPr sz="2400" spc="-15" baseline="27777" dirty="0">
                <a:latin typeface="Times New Roman"/>
                <a:cs typeface="Times New Roman"/>
              </a:rPr>
              <a:t>1/2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215900">
              <a:lnSpc>
                <a:spcPts val="4210"/>
              </a:lnSpc>
              <a:tabLst>
                <a:tab pos="2351405" algn="l"/>
                <a:tab pos="10410825" algn="l"/>
              </a:tabLst>
            </a:pPr>
            <a:r>
              <a:rPr sz="5775" spc="-67" baseline="-2886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Lemma </a:t>
            </a:r>
            <a:r>
              <a:rPr sz="2400" spc="-25" dirty="0">
                <a:latin typeface="Lucida Sans Unicode"/>
                <a:cs typeface="Lucida Sans Unicode"/>
              </a:rPr>
              <a:t>3.</a:t>
            </a:r>
            <a:r>
              <a:rPr sz="2400" dirty="0">
                <a:latin typeface="Lucida Sans Unicode"/>
                <a:cs typeface="Lucida Sans Unicode"/>
              </a:rPr>
              <a:t>	After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7777" dirty="0">
                <a:latin typeface="Times New Roman"/>
                <a:cs typeface="Times New Roman"/>
              </a:rPr>
              <a:t>1/2</a:t>
            </a:r>
            <a:r>
              <a:rPr sz="2400" spc="480" baseline="2777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additional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augmentations,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optimal.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  <a:p>
            <a:pPr marL="88900" marR="1029969">
              <a:lnSpc>
                <a:spcPct val="131900"/>
              </a:lnSpc>
              <a:spcBef>
                <a:spcPts val="3510"/>
              </a:spcBef>
              <a:tabLst>
                <a:tab pos="657860" algn="l"/>
                <a:tab pos="1736725" algn="l"/>
                <a:tab pos="879538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Lemma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3.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After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7777" dirty="0">
                <a:latin typeface="Times New Roman"/>
                <a:cs typeface="Times New Roman"/>
              </a:rPr>
              <a:t>1/2</a:t>
            </a:r>
            <a:r>
              <a:rPr sz="2400" spc="480" baseline="2777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additional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augmentations,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optimal.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augmentation increases flow value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by</a:t>
            </a:r>
            <a:r>
              <a:rPr sz="2400" dirty="0">
                <a:latin typeface="Lucida Sans Unicode"/>
                <a:cs typeface="Lucida Sans Unicode"/>
              </a:rPr>
              <a:t> at least </a:t>
            </a:r>
            <a:r>
              <a:rPr sz="2400" spc="-25" dirty="0">
                <a:latin typeface="Lucida Sans Unicode"/>
                <a:cs typeface="Lucida Sans Unicode"/>
              </a:rPr>
              <a:t>1.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  <a:tabLst>
                <a:tab pos="3837304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Lemma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1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and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Lemma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2.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Lucida Sans Unicode"/>
                <a:cs typeface="Lucida Sans Unicode"/>
              </a:rPr>
              <a:t>Ahead.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Simple</a:t>
            </a:r>
            <a:r>
              <a:rPr spc="215" dirty="0"/>
              <a:t> </a:t>
            </a:r>
            <a:r>
              <a:rPr spc="-80" dirty="0"/>
              <a:t>unit-</a:t>
            </a:r>
            <a:r>
              <a:rPr dirty="0"/>
              <a:t>capacity</a:t>
            </a:r>
            <a:r>
              <a:rPr spc="215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338580"/>
            <a:ext cx="4809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Phase</a:t>
            </a: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normal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9000" y="1638300"/>
            <a:ext cx="10073005" cy="2058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ts val="4210"/>
              </a:lnSpc>
              <a:spcBef>
                <a:spcPts val="90"/>
              </a:spcBef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Construct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level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latin typeface="Times New Roman"/>
                <a:cs typeface="Times New Roman"/>
              </a:rPr>
              <a:t>G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3800"/>
              </a:lnSpc>
            </a:pPr>
            <a:r>
              <a:rPr sz="5775" spc="-67" baseline="-5050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Start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at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srgbClr val="CBCBCB"/>
                </a:solidFill>
                <a:latin typeface="Lucida Sans Unicode"/>
                <a:cs typeface="Lucida Sans Unicode"/>
              </a:rPr>
              <a:t>,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advance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along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an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edge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in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6944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509" baseline="-6944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until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reach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i="1" spc="135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or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get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stuck.</a:t>
            </a: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380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If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reach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CBCBCB"/>
                </a:solidFill>
                <a:latin typeface="Lucida Sans Unicode"/>
                <a:cs typeface="Lucida Sans Unicode"/>
              </a:rPr>
              <a:t>,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augment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flow;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update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15" dirty="0">
                <a:solidFill>
                  <a:srgbClr val="CBCBCB"/>
                </a:solidFill>
                <a:latin typeface="Lucida Sans Unicode"/>
                <a:cs typeface="Lucida Sans Unicode"/>
              </a:rPr>
              <a:t>;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and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restart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from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421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If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get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stuck,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delete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node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from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502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and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go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to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previous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node.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729" y="5735769"/>
            <a:ext cx="12221581" cy="34805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0900" y="6613525"/>
            <a:ext cx="1098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0" dirty="0">
                <a:latin typeface="Times New Roman"/>
                <a:cs typeface="Times New Roman"/>
              </a:rPr>
              <a:t>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93849" y="6624637"/>
            <a:ext cx="787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Times New Roman"/>
                <a:cs typeface="Times New Roman"/>
              </a:rPr>
              <a:t>t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1826" y="4498379"/>
            <a:ext cx="252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construct</a:t>
            </a:r>
            <a:r>
              <a:rPr sz="1800" b="1" spc="17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level</a:t>
            </a:r>
            <a:r>
              <a:rPr sz="1800" b="1" spc="180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spc="-20" dirty="0">
                <a:solidFill>
                  <a:srgbClr val="8D3124"/>
                </a:solidFill>
                <a:latin typeface="Tahoma"/>
                <a:cs typeface="Tahoma"/>
              </a:rPr>
              <a:t>graph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4700" y="8605837"/>
            <a:ext cx="15341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level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graph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L</a:t>
            </a:r>
            <a:r>
              <a:rPr sz="1575" b="1" spc="-37" baseline="-5291" dirty="0">
                <a:latin typeface="Tahoma"/>
                <a:cs typeface="Tahoma"/>
              </a:rPr>
              <a:t>G</a:t>
            </a:r>
            <a:endParaRPr sz="1575" baseline="-5291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09454" y="1228221"/>
            <a:ext cx="341122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within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 phase, length of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shortest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augmenting</a:t>
            </a:r>
            <a:r>
              <a:rPr sz="1600" spc="-6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path</a:t>
            </a: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does</a:t>
            </a: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not</a:t>
            </a:r>
            <a:r>
              <a:rPr sz="1600" spc="-5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change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32771" y="1477822"/>
            <a:ext cx="662940" cy="121920"/>
            <a:chOff x="5732771" y="1477822"/>
            <a:chExt cx="662940" cy="121920"/>
          </a:xfrm>
        </p:grpSpPr>
        <p:sp>
          <p:nvSpPr>
            <p:cNvPr id="12" name="object 12"/>
            <p:cNvSpPr/>
            <p:nvPr/>
          </p:nvSpPr>
          <p:spPr>
            <a:xfrm>
              <a:off x="5811511" y="1538782"/>
              <a:ext cx="584200" cy="0"/>
            </a:xfrm>
            <a:custGeom>
              <a:avLst/>
              <a:gdLst/>
              <a:ahLst/>
              <a:cxnLst/>
              <a:rect l="l" t="t" r="r" b="b"/>
              <a:pathLst>
                <a:path w="584200">
                  <a:moveTo>
                    <a:pt x="0" y="0"/>
                  </a:moveTo>
                  <a:lnTo>
                    <a:pt x="12700" y="0"/>
                  </a:lnTo>
                  <a:lnTo>
                    <a:pt x="583643" y="0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32771" y="147782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20" y="0"/>
                  </a:moveTo>
                  <a:lnTo>
                    <a:pt x="0" y="60959"/>
                  </a:lnTo>
                  <a:lnTo>
                    <a:pt x="121920" y="121920"/>
                  </a:lnTo>
                  <a:lnTo>
                    <a:pt x="91440" y="6095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87</a:t>
            </a:fld>
            <a:endParaRPr spc="-25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Simple</a:t>
            </a:r>
            <a:r>
              <a:rPr spc="215" dirty="0"/>
              <a:t> </a:t>
            </a:r>
            <a:r>
              <a:rPr spc="-80" dirty="0"/>
              <a:t>unit-</a:t>
            </a:r>
            <a:r>
              <a:rPr dirty="0"/>
              <a:t>capacity</a:t>
            </a:r>
            <a:r>
              <a:rPr spc="215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10174605" cy="235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Phase</a:t>
            </a: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normal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Construct</a:t>
            </a:r>
            <a:r>
              <a:rPr sz="2400" spc="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level</a:t>
            </a:r>
            <a:r>
              <a:rPr sz="2400" spc="1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graph</a:t>
            </a:r>
            <a:r>
              <a:rPr sz="2400" spc="1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Start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advance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along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baseline="-6944" dirty="0">
                <a:latin typeface="Times New Roman"/>
                <a:cs typeface="Times New Roman"/>
              </a:rPr>
              <a:t>G</a:t>
            </a:r>
            <a:r>
              <a:rPr sz="2400" i="1" spc="509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until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reach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stuck.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If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reach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CBCBCB"/>
                </a:solidFill>
                <a:latin typeface="Lucida Sans Unicode"/>
                <a:cs typeface="Lucida Sans Unicode"/>
              </a:rPr>
              <a:t>,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augment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flow;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update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15" dirty="0">
                <a:solidFill>
                  <a:srgbClr val="CBCBCB"/>
                </a:solidFill>
                <a:latin typeface="Lucida Sans Unicode"/>
                <a:cs typeface="Lucida Sans Unicode"/>
              </a:rPr>
              <a:t>;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and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restart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from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If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get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stuck,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delete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node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from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502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and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go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to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previous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node.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729" y="5735769"/>
            <a:ext cx="12221581" cy="348059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0900" y="6613525"/>
            <a:ext cx="1098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0" dirty="0">
                <a:latin typeface="Times New Roman"/>
                <a:cs typeface="Times New Roman"/>
              </a:rPr>
              <a:t>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88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12490322" y="6600825"/>
            <a:ext cx="857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0" dirty="0">
                <a:latin typeface="Times New Roman"/>
                <a:cs typeface="Times New Roman"/>
              </a:rPr>
              <a:t>t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1826" y="4498379"/>
            <a:ext cx="987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D3124"/>
                </a:solidFill>
                <a:latin typeface="Tahoma"/>
                <a:cs typeface="Tahoma"/>
              </a:rPr>
              <a:t>advance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8605837"/>
            <a:ext cx="15341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level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graph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L</a:t>
            </a:r>
            <a:r>
              <a:rPr sz="1575" b="1" spc="-37" baseline="-5291" dirty="0">
                <a:latin typeface="Tahoma"/>
                <a:cs typeface="Tahoma"/>
              </a:rPr>
              <a:t>G</a:t>
            </a:r>
            <a:endParaRPr sz="1575" baseline="-5291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Simple</a:t>
            </a:r>
            <a:r>
              <a:rPr spc="215" dirty="0"/>
              <a:t> </a:t>
            </a:r>
            <a:r>
              <a:rPr spc="-80" dirty="0"/>
              <a:t>unit-</a:t>
            </a:r>
            <a:r>
              <a:rPr dirty="0"/>
              <a:t>capacity</a:t>
            </a:r>
            <a:r>
              <a:rPr spc="215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10174605" cy="235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Phase</a:t>
            </a: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normal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Construct</a:t>
            </a:r>
            <a:r>
              <a:rPr sz="2400" spc="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level</a:t>
            </a:r>
            <a:r>
              <a:rPr sz="2400" spc="1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graph</a:t>
            </a:r>
            <a:r>
              <a:rPr sz="2400" spc="1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Start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at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srgbClr val="CBCBCB"/>
                </a:solidFill>
                <a:latin typeface="Lucida Sans Unicode"/>
                <a:cs typeface="Lucida Sans Unicode"/>
              </a:rPr>
              <a:t>,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advance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along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an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edge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in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6944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509" baseline="-6944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until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reach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i="1" spc="135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or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get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stuck.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reach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augment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flow;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update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baseline="-19097" dirty="0">
                <a:latin typeface="Times New Roman"/>
                <a:cs typeface="Times New Roman"/>
              </a:rPr>
              <a:t>G</a:t>
            </a:r>
            <a:r>
              <a:rPr sz="2400" spc="-15" dirty="0">
                <a:latin typeface="Lucida Sans Unicode"/>
                <a:cs typeface="Lucida Sans Unicode"/>
              </a:rPr>
              <a:t>;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restart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from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If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get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stuck,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delete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node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from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502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and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go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to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previous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node.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729" y="5735769"/>
            <a:ext cx="12221581" cy="348059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0900" y="6613525"/>
            <a:ext cx="1098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0" dirty="0">
                <a:latin typeface="Times New Roman"/>
                <a:cs typeface="Times New Roman"/>
              </a:rPr>
              <a:t>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90322" y="6600825"/>
            <a:ext cx="857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0" dirty="0">
                <a:latin typeface="Times New Roman"/>
                <a:cs typeface="Times New Roman"/>
              </a:rPr>
              <a:t>t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1826" y="4498379"/>
            <a:ext cx="1058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D3124"/>
                </a:solidFill>
                <a:latin typeface="Tahoma"/>
                <a:cs typeface="Tahoma"/>
              </a:rPr>
              <a:t>augment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8605837"/>
            <a:ext cx="15341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level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graph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L</a:t>
            </a:r>
            <a:r>
              <a:rPr sz="1575" b="1" spc="-37" baseline="-5291" dirty="0">
                <a:latin typeface="Tahoma"/>
                <a:cs typeface="Tahoma"/>
              </a:rPr>
              <a:t>G</a:t>
            </a:r>
            <a:endParaRPr sz="1575" baseline="-5291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73156" y="4376374"/>
            <a:ext cx="290449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8440">
              <a:lnSpc>
                <a:spcPct val="1063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remove</a:t>
            </a:r>
            <a:r>
              <a:rPr sz="1600" spc="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from</a:t>
            </a:r>
            <a:r>
              <a:rPr sz="1600" spc="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level</a:t>
            </a:r>
            <a:r>
              <a:rPr sz="1600" spc="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graph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all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edges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augmenting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path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391162" y="5017275"/>
            <a:ext cx="409575" cy="644525"/>
            <a:chOff x="10391162" y="5017275"/>
            <a:chExt cx="409575" cy="644525"/>
          </a:xfrm>
        </p:grpSpPr>
        <p:sp>
          <p:nvSpPr>
            <p:cNvPr id="11" name="object 11"/>
            <p:cNvSpPr/>
            <p:nvPr/>
          </p:nvSpPr>
          <p:spPr>
            <a:xfrm>
              <a:off x="10433038" y="5029975"/>
              <a:ext cx="354965" cy="565150"/>
            </a:xfrm>
            <a:custGeom>
              <a:avLst/>
              <a:gdLst/>
              <a:ahLst/>
              <a:cxnLst/>
              <a:rect l="l" t="t" r="r" b="b"/>
              <a:pathLst>
                <a:path w="354965" h="565150">
                  <a:moveTo>
                    <a:pt x="0" y="564686"/>
                  </a:moveTo>
                  <a:lnTo>
                    <a:pt x="6754" y="553930"/>
                  </a:lnTo>
                  <a:lnTo>
                    <a:pt x="354611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91162" y="5525674"/>
              <a:ext cx="116839" cy="135890"/>
            </a:xfrm>
            <a:custGeom>
              <a:avLst/>
              <a:gdLst/>
              <a:ahLst/>
              <a:cxnLst/>
              <a:rect l="l" t="t" r="r" b="b"/>
              <a:pathLst>
                <a:path w="116840" h="135889">
                  <a:moveTo>
                    <a:pt x="13213" y="0"/>
                  </a:moveTo>
                  <a:lnTo>
                    <a:pt x="0" y="135669"/>
                  </a:lnTo>
                  <a:lnTo>
                    <a:pt x="116462" y="64838"/>
                  </a:lnTo>
                  <a:lnTo>
                    <a:pt x="48628" y="58232"/>
                  </a:lnTo>
                  <a:lnTo>
                    <a:pt x="13213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89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Maximum-</a:t>
            </a:r>
            <a:r>
              <a:rPr spc="70" dirty="0"/>
              <a:t>flow</a:t>
            </a:r>
            <a:r>
              <a:rPr spc="140" dirty="0"/>
              <a:t> </a:t>
            </a:r>
            <a:r>
              <a:rPr spc="-10" dirty="0"/>
              <a:t>problem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332300" y="5436080"/>
            <a:ext cx="6673850" cy="3743960"/>
            <a:chOff x="2332300" y="5436080"/>
            <a:chExt cx="6673850" cy="3743960"/>
          </a:xfrm>
        </p:grpSpPr>
        <p:sp>
          <p:nvSpPr>
            <p:cNvPr id="8" name="object 8"/>
            <p:cNvSpPr/>
            <p:nvPr/>
          </p:nvSpPr>
          <p:spPr>
            <a:xfrm>
              <a:off x="4637532" y="7473720"/>
              <a:ext cx="2432685" cy="1577340"/>
            </a:xfrm>
            <a:custGeom>
              <a:avLst/>
              <a:gdLst/>
              <a:ahLst/>
              <a:cxnLst/>
              <a:rect l="l" t="t" r="r" b="b"/>
              <a:pathLst>
                <a:path w="2432684" h="1577340">
                  <a:moveTo>
                    <a:pt x="0" y="0"/>
                  </a:moveTo>
                  <a:lnTo>
                    <a:pt x="10657" y="6907"/>
                  </a:lnTo>
                  <a:lnTo>
                    <a:pt x="2432650" y="1576759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1457" y="7430893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0" y="0"/>
                  </a:moveTo>
                  <a:lnTo>
                    <a:pt x="69152" y="117467"/>
                  </a:lnTo>
                  <a:lnTo>
                    <a:pt x="76732" y="49734"/>
                  </a:lnTo>
                  <a:lnTo>
                    <a:pt x="135465" y="15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72629" y="7463205"/>
              <a:ext cx="1774189" cy="1547495"/>
            </a:xfrm>
            <a:custGeom>
              <a:avLst/>
              <a:gdLst/>
              <a:ahLst/>
              <a:cxnLst/>
              <a:rect l="l" t="t" r="r" b="b"/>
              <a:pathLst>
                <a:path w="1774190" h="1547495">
                  <a:moveTo>
                    <a:pt x="1773754" y="0"/>
                  </a:moveTo>
                  <a:lnTo>
                    <a:pt x="1764183" y="8348"/>
                  </a:lnTo>
                  <a:lnTo>
                    <a:pt x="0" y="1547247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73771" y="7411445"/>
              <a:ext cx="132080" cy="126364"/>
            </a:xfrm>
            <a:custGeom>
              <a:avLst/>
              <a:gdLst/>
              <a:ahLst/>
              <a:cxnLst/>
              <a:rect l="l" t="t" r="r" b="b"/>
              <a:pathLst>
                <a:path w="132079" h="126365">
                  <a:moveTo>
                    <a:pt x="131949" y="0"/>
                  </a:moveTo>
                  <a:lnTo>
                    <a:pt x="0" y="34204"/>
                  </a:lnTo>
                  <a:lnTo>
                    <a:pt x="63041" y="60107"/>
                  </a:lnTo>
                  <a:lnTo>
                    <a:pt x="80144" y="126081"/>
                  </a:lnTo>
                  <a:lnTo>
                    <a:pt x="13194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62836" y="5448780"/>
              <a:ext cx="1873885" cy="1610360"/>
            </a:xfrm>
            <a:custGeom>
              <a:avLst/>
              <a:gdLst/>
              <a:ahLst/>
              <a:cxnLst/>
              <a:rect l="l" t="t" r="r" b="b"/>
              <a:pathLst>
                <a:path w="1873884" h="1610359">
                  <a:moveTo>
                    <a:pt x="1873441" y="1609895"/>
                  </a:moveTo>
                  <a:lnTo>
                    <a:pt x="1863809" y="160161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863798" y="6984297"/>
              <a:ext cx="132715" cy="125730"/>
            </a:xfrm>
            <a:custGeom>
              <a:avLst/>
              <a:gdLst/>
              <a:ahLst/>
              <a:cxnLst/>
              <a:rect l="l" t="t" r="r" b="b"/>
              <a:pathLst>
                <a:path w="132715" h="125729">
                  <a:moveTo>
                    <a:pt x="79460" y="0"/>
                  </a:moveTo>
                  <a:lnTo>
                    <a:pt x="62847" y="66099"/>
                  </a:lnTo>
                  <a:lnTo>
                    <a:pt x="0" y="92468"/>
                  </a:lnTo>
                  <a:lnTo>
                    <a:pt x="132199" y="125695"/>
                  </a:lnTo>
                  <a:lnTo>
                    <a:pt x="7946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58693" y="5543785"/>
              <a:ext cx="2439035" cy="1556385"/>
            </a:xfrm>
            <a:custGeom>
              <a:avLst/>
              <a:gdLst/>
              <a:ahLst/>
              <a:cxnLst/>
              <a:rect l="l" t="t" r="r" b="b"/>
              <a:pathLst>
                <a:path w="2439034" h="1556384">
                  <a:moveTo>
                    <a:pt x="2438554" y="1556002"/>
                  </a:moveTo>
                  <a:lnTo>
                    <a:pt x="2427848" y="154917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28055" y="7025171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90" h="117475">
                  <a:moveTo>
                    <a:pt x="65581" y="0"/>
                  </a:moveTo>
                  <a:lnTo>
                    <a:pt x="58486" y="67784"/>
                  </a:lnTo>
                  <a:lnTo>
                    <a:pt x="0" y="102778"/>
                  </a:lnTo>
                  <a:lnTo>
                    <a:pt x="135569" y="116970"/>
                  </a:lnTo>
                  <a:lnTo>
                    <a:pt x="65581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97332" y="5757579"/>
              <a:ext cx="1739900" cy="1502410"/>
            </a:xfrm>
            <a:custGeom>
              <a:avLst/>
              <a:gdLst/>
              <a:ahLst/>
              <a:cxnLst/>
              <a:rect l="l" t="t" r="r" b="b"/>
              <a:pathLst>
                <a:path w="1739900" h="1502409">
                  <a:moveTo>
                    <a:pt x="1739896" y="0"/>
                  </a:moveTo>
                  <a:lnTo>
                    <a:pt x="1715862" y="20747"/>
                  </a:lnTo>
                  <a:lnTo>
                    <a:pt x="0" y="1501976"/>
                  </a:lnTo>
                </a:path>
              </a:pathLst>
            </a:custGeom>
            <a:ln w="635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79518" y="5651354"/>
              <a:ext cx="281305" cy="267970"/>
            </a:xfrm>
            <a:custGeom>
              <a:avLst/>
              <a:gdLst/>
              <a:ahLst/>
              <a:cxnLst/>
              <a:rect l="l" t="t" r="r" b="b"/>
              <a:pathLst>
                <a:path w="281304" h="267970">
                  <a:moveTo>
                    <a:pt x="280762" y="0"/>
                  </a:moveTo>
                  <a:lnTo>
                    <a:pt x="0" y="71239"/>
                  </a:lnTo>
                  <a:lnTo>
                    <a:pt x="133677" y="126972"/>
                  </a:lnTo>
                  <a:lnTo>
                    <a:pt x="169297" y="267354"/>
                  </a:lnTo>
                  <a:lnTo>
                    <a:pt x="280762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46037" y="7359064"/>
              <a:ext cx="1712595" cy="1524635"/>
            </a:xfrm>
            <a:custGeom>
              <a:avLst/>
              <a:gdLst/>
              <a:ahLst/>
              <a:cxnLst/>
              <a:rect l="l" t="t" r="r" b="b"/>
              <a:pathLst>
                <a:path w="1712595" h="1524634">
                  <a:moveTo>
                    <a:pt x="1712272" y="1524266"/>
                  </a:moveTo>
                  <a:lnTo>
                    <a:pt x="1688557" y="1503155"/>
                  </a:lnTo>
                  <a:lnTo>
                    <a:pt x="0" y="0"/>
                  </a:lnTo>
                </a:path>
              </a:pathLst>
            </a:custGeom>
            <a:ln w="635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00084" y="8722397"/>
              <a:ext cx="280035" cy="269240"/>
            </a:xfrm>
            <a:custGeom>
              <a:avLst/>
              <a:gdLst/>
              <a:ahLst/>
              <a:cxnLst/>
              <a:rect l="l" t="t" r="r" b="b"/>
              <a:pathLst>
                <a:path w="280035" h="269240">
                  <a:moveTo>
                    <a:pt x="172265" y="0"/>
                  </a:moveTo>
                  <a:lnTo>
                    <a:pt x="134510" y="139822"/>
                  </a:lnTo>
                  <a:lnTo>
                    <a:pt x="0" y="193512"/>
                  </a:lnTo>
                  <a:lnTo>
                    <a:pt x="279645" y="269021"/>
                  </a:lnTo>
                  <a:lnTo>
                    <a:pt x="172265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4050" y="7297605"/>
              <a:ext cx="1714500" cy="0"/>
            </a:xfrm>
            <a:custGeom>
              <a:avLst/>
              <a:gdLst/>
              <a:ahLst/>
              <a:cxnLst/>
              <a:rect l="l" t="t" r="r" b="b"/>
              <a:pathLst>
                <a:path w="1714500">
                  <a:moveTo>
                    <a:pt x="1326219" y="0"/>
                  </a:moveTo>
                  <a:lnTo>
                    <a:pt x="1714224" y="0"/>
                  </a:lnTo>
                </a:path>
                <a:path w="1714500">
                  <a:moveTo>
                    <a:pt x="0" y="0"/>
                  </a:moveTo>
                  <a:lnTo>
                    <a:pt x="754719" y="0"/>
                  </a:lnTo>
                </a:path>
              </a:pathLst>
            </a:custGeom>
            <a:ln w="635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81753" y="7168065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1" y="0"/>
                  </a:moveTo>
                  <a:lnTo>
                    <a:pt x="64771" y="129539"/>
                  </a:lnTo>
                  <a:lnTo>
                    <a:pt x="0" y="259079"/>
                  </a:lnTo>
                  <a:lnTo>
                    <a:pt x="259081" y="129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83303" y="7297603"/>
              <a:ext cx="2453005" cy="0"/>
            </a:xfrm>
            <a:custGeom>
              <a:avLst/>
              <a:gdLst/>
              <a:ahLst/>
              <a:cxnLst/>
              <a:rect l="l" t="t" r="r" b="b"/>
              <a:pathLst>
                <a:path w="2453004">
                  <a:moveTo>
                    <a:pt x="0" y="0"/>
                  </a:moveTo>
                  <a:lnTo>
                    <a:pt x="1148678" y="0"/>
                  </a:lnTo>
                </a:path>
                <a:path w="2453004">
                  <a:moveTo>
                    <a:pt x="1720178" y="0"/>
                  </a:moveTo>
                  <a:lnTo>
                    <a:pt x="2452960" y="0"/>
                  </a:lnTo>
                </a:path>
              </a:pathLst>
            </a:custGeom>
            <a:ln w="2540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93084" y="7236644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79906" y="7297614"/>
              <a:ext cx="1798955" cy="0"/>
            </a:xfrm>
            <a:custGeom>
              <a:avLst/>
              <a:gdLst/>
              <a:ahLst/>
              <a:cxnLst/>
              <a:rect l="l" t="t" r="r" b="b"/>
              <a:pathLst>
                <a:path w="1798954">
                  <a:moveTo>
                    <a:pt x="0" y="0"/>
                  </a:moveTo>
                  <a:lnTo>
                    <a:pt x="614634" y="0"/>
                  </a:lnTo>
                </a:path>
                <a:path w="1798954">
                  <a:moveTo>
                    <a:pt x="1414734" y="0"/>
                  </a:moveTo>
                  <a:lnTo>
                    <a:pt x="1798457" y="0"/>
                  </a:lnTo>
                </a:path>
              </a:pathLst>
            </a:custGeom>
            <a:ln w="2541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35181" y="723664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81" y="60958"/>
                  </a:lnTo>
                  <a:lnTo>
                    <a:pt x="1" y="121920"/>
                  </a:lnTo>
                  <a:lnTo>
                    <a:pt x="121921" y="60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7646" y="5525282"/>
              <a:ext cx="2359025" cy="0"/>
            </a:xfrm>
            <a:custGeom>
              <a:avLst/>
              <a:gdLst/>
              <a:ahLst/>
              <a:cxnLst/>
              <a:rect l="l" t="t" r="r" b="b"/>
              <a:pathLst>
                <a:path w="2359025">
                  <a:moveTo>
                    <a:pt x="0" y="0"/>
                  </a:moveTo>
                  <a:lnTo>
                    <a:pt x="1028934" y="0"/>
                  </a:lnTo>
                </a:path>
                <a:path w="2359025">
                  <a:moveTo>
                    <a:pt x="1663934" y="0"/>
                  </a:moveTo>
                  <a:lnTo>
                    <a:pt x="2358617" y="0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93084" y="546432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60"/>
                  </a:ln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77646" y="9118550"/>
              <a:ext cx="2360295" cy="0"/>
            </a:xfrm>
            <a:custGeom>
              <a:avLst/>
              <a:gdLst/>
              <a:ahLst/>
              <a:cxnLst/>
              <a:rect l="l" t="t" r="r" b="b"/>
              <a:pathLst>
                <a:path w="2360295">
                  <a:moveTo>
                    <a:pt x="1739921" y="0"/>
                  </a:moveTo>
                  <a:lnTo>
                    <a:pt x="2360136" y="0"/>
                  </a:lnTo>
                </a:path>
                <a:path w="2360295">
                  <a:moveTo>
                    <a:pt x="0" y="0"/>
                  </a:moveTo>
                  <a:lnTo>
                    <a:pt x="863621" y="0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94602" y="905759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79" y="60959"/>
                  </a:ln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47247" y="5502511"/>
              <a:ext cx="0" cy="1469390"/>
            </a:xfrm>
            <a:custGeom>
              <a:avLst/>
              <a:gdLst/>
              <a:ahLst/>
              <a:cxnLst/>
              <a:rect l="l" t="t" r="r" b="b"/>
              <a:pathLst>
                <a:path h="1469390">
                  <a:moveTo>
                    <a:pt x="0" y="0"/>
                  </a:moveTo>
                  <a:lnTo>
                    <a:pt x="0" y="712849"/>
                  </a:lnTo>
                </a:path>
                <a:path h="1469390">
                  <a:moveTo>
                    <a:pt x="0" y="1093849"/>
                  </a:moveTo>
                  <a:lnTo>
                    <a:pt x="0" y="1469109"/>
                  </a:lnTo>
                </a:path>
              </a:pathLst>
            </a:custGeom>
            <a:ln w="25533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6350" y="6915745"/>
              <a:ext cx="121914" cy="12191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122032" y="5699774"/>
              <a:ext cx="0" cy="1278890"/>
            </a:xfrm>
            <a:custGeom>
              <a:avLst/>
              <a:gdLst/>
              <a:ahLst/>
              <a:cxnLst/>
              <a:rect l="l" t="t" r="r" b="b"/>
              <a:pathLst>
                <a:path h="1278890">
                  <a:moveTo>
                    <a:pt x="0" y="815326"/>
                  </a:moveTo>
                  <a:lnTo>
                    <a:pt x="0" y="1278595"/>
                  </a:lnTo>
                </a:path>
                <a:path h="1278890">
                  <a:moveTo>
                    <a:pt x="0" y="0"/>
                  </a:moveTo>
                  <a:lnTo>
                    <a:pt x="0" y="434326"/>
                  </a:lnTo>
                </a:path>
              </a:pathLst>
            </a:custGeom>
            <a:ln w="25511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1123" y="6935194"/>
              <a:ext cx="121914" cy="12191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446323" y="7366372"/>
              <a:ext cx="0" cy="1466850"/>
            </a:xfrm>
            <a:custGeom>
              <a:avLst/>
              <a:gdLst/>
              <a:ahLst/>
              <a:cxnLst/>
              <a:rect l="l" t="t" r="r" b="b"/>
              <a:pathLst>
                <a:path h="1466850">
                  <a:moveTo>
                    <a:pt x="0" y="1058151"/>
                  </a:moveTo>
                  <a:lnTo>
                    <a:pt x="0" y="1466844"/>
                  </a:lnTo>
                </a:path>
                <a:path h="1466850">
                  <a:moveTo>
                    <a:pt x="0" y="0"/>
                  </a:moveTo>
                  <a:lnTo>
                    <a:pt x="0" y="677151"/>
                  </a:lnTo>
                </a:path>
              </a:pathLst>
            </a:custGeom>
            <a:ln w="25527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5423" y="8777342"/>
              <a:ext cx="121914" cy="12191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121089" y="7356648"/>
              <a:ext cx="0" cy="1477010"/>
            </a:xfrm>
            <a:custGeom>
              <a:avLst/>
              <a:gdLst/>
              <a:ahLst/>
              <a:cxnLst/>
              <a:rect l="l" t="t" r="r" b="b"/>
              <a:pathLst>
                <a:path h="1477009">
                  <a:moveTo>
                    <a:pt x="0" y="0"/>
                  </a:moveTo>
                  <a:lnTo>
                    <a:pt x="0" y="623374"/>
                  </a:lnTo>
                </a:path>
                <a:path h="1477009">
                  <a:moveTo>
                    <a:pt x="0" y="966274"/>
                  </a:moveTo>
                  <a:lnTo>
                    <a:pt x="0" y="1476569"/>
                  </a:lnTo>
                </a:path>
              </a:pathLst>
            </a:custGeom>
            <a:ln w="25538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60194" y="8777344"/>
              <a:ext cx="121914" cy="12191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172762" y="8043523"/>
              <a:ext cx="571500" cy="381000"/>
            </a:xfrm>
            <a:custGeom>
              <a:avLst/>
              <a:gdLst/>
              <a:ahLst/>
              <a:cxnLst/>
              <a:rect l="l" t="t" r="r" b="b"/>
              <a:pathLst>
                <a:path w="571500" h="381000">
                  <a:moveTo>
                    <a:pt x="5715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571500" y="3810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233164" y="8096050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400" spc="-4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BABABA"/>
                </a:solidFill>
                <a:latin typeface="Lucida Sans Unicode"/>
                <a:cs typeface="Lucida Sans Unicode"/>
              </a:rPr>
              <a:t>4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004235" y="6082116"/>
            <a:ext cx="785495" cy="719455"/>
          </a:xfrm>
          <a:custGeom>
            <a:avLst/>
            <a:gdLst/>
            <a:ahLst/>
            <a:cxnLst/>
            <a:rect l="l" t="t" r="r" b="b"/>
            <a:pathLst>
              <a:path w="785495" h="719454">
                <a:moveTo>
                  <a:pt x="644127" y="0"/>
                </a:moveTo>
                <a:lnTo>
                  <a:pt x="0" y="555995"/>
                </a:lnTo>
                <a:lnTo>
                  <a:pt x="141074" y="719430"/>
                </a:lnTo>
                <a:lnTo>
                  <a:pt x="785201" y="163436"/>
                </a:lnTo>
                <a:lnTo>
                  <a:pt x="64412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 rot="19200000">
            <a:off x="3063713" y="6359404"/>
            <a:ext cx="67717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dirty="0">
                <a:solidFill>
                  <a:srgbClr val="0048AA"/>
                </a:solidFill>
                <a:latin typeface="Lucida Sans Unicode"/>
                <a:cs typeface="Lucida Sans Unicode"/>
              </a:rPr>
              <a:t>10</a:t>
            </a:r>
            <a:r>
              <a:rPr sz="1400" spc="-6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100" baseline="1984" dirty="0">
                <a:solidFill>
                  <a:srgbClr val="0048AA"/>
                </a:solidFill>
                <a:latin typeface="Lucida Sans Unicode"/>
                <a:cs typeface="Lucida Sans Unicode"/>
              </a:rPr>
              <a:t>/</a:t>
            </a:r>
            <a:r>
              <a:rPr sz="2100" spc="-89" baseline="1984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100" spc="-37" baseline="1984" dirty="0">
                <a:solidFill>
                  <a:srgbClr val="0048AA"/>
                </a:solidFill>
                <a:latin typeface="Lucida Sans Unicode"/>
                <a:cs typeface="Lucida Sans Unicode"/>
              </a:rPr>
              <a:t>10</a:t>
            </a:r>
            <a:endParaRPr sz="2100" baseline="1984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756693" y="7163317"/>
            <a:ext cx="676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10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118769" y="7186990"/>
            <a:ext cx="571500" cy="215900"/>
          </a:xfrm>
          <a:custGeom>
            <a:avLst/>
            <a:gdLst/>
            <a:ahLst/>
            <a:cxnLst/>
            <a:rect l="l" t="t" r="r" b="b"/>
            <a:pathLst>
              <a:path w="571500" h="215900">
                <a:moveTo>
                  <a:pt x="571500" y="0"/>
                </a:moveTo>
                <a:lnTo>
                  <a:pt x="0" y="0"/>
                </a:lnTo>
                <a:lnTo>
                  <a:pt x="0" y="215899"/>
                </a:lnTo>
                <a:lnTo>
                  <a:pt x="571500" y="215899"/>
                </a:lnTo>
                <a:lnTo>
                  <a:pt x="5715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179170" y="7163317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48AA"/>
                </a:solidFill>
                <a:latin typeface="Lucida Sans Unicode"/>
                <a:cs typeface="Lucida Sans Unicode"/>
              </a:rPr>
              <a:t>5</a:t>
            </a:r>
            <a:r>
              <a:rPr sz="1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0048A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5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213707" y="5325228"/>
            <a:ext cx="5092065" cy="3942715"/>
            <a:chOff x="2213707" y="5325228"/>
            <a:chExt cx="5092065" cy="3942715"/>
          </a:xfrm>
        </p:grpSpPr>
        <p:sp>
          <p:nvSpPr>
            <p:cNvPr id="46" name="object 46"/>
            <p:cNvSpPr/>
            <p:nvPr/>
          </p:nvSpPr>
          <p:spPr>
            <a:xfrm>
              <a:off x="4264533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264533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939308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9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2" y="52691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2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5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5" y="5854"/>
                  </a:lnTo>
                  <a:lnTo>
                    <a:pt x="179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939308" y="890172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264533" y="708445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7"/>
                  </a:lnTo>
                  <a:lnTo>
                    <a:pt x="52691" y="52690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5"/>
                  </a:lnTo>
                  <a:lnTo>
                    <a:pt x="91052" y="336378"/>
                  </a:lnTo>
                  <a:lnTo>
                    <a:pt x="134263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8"/>
                  </a:lnTo>
                  <a:lnTo>
                    <a:pt x="307106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0"/>
                  </a:lnTo>
                  <a:lnTo>
                    <a:pt x="268745" y="23417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264533" y="708445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939308" y="5331577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9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2" y="52691"/>
                  </a:lnTo>
                  <a:lnTo>
                    <a:pt x="23418" y="91052"/>
                  </a:lnTo>
                  <a:lnTo>
                    <a:pt x="5854" y="134263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2" y="307106"/>
                  </a:lnTo>
                  <a:lnTo>
                    <a:pt x="91052" y="336379"/>
                  </a:lnTo>
                  <a:lnTo>
                    <a:pt x="134263" y="353943"/>
                  </a:lnTo>
                  <a:lnTo>
                    <a:pt x="179899" y="359797"/>
                  </a:lnTo>
                  <a:lnTo>
                    <a:pt x="225535" y="353943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3"/>
                  </a:lnTo>
                  <a:lnTo>
                    <a:pt x="336379" y="91052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5" y="5854"/>
                  </a:lnTo>
                  <a:lnTo>
                    <a:pt x="179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939308" y="533157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939308" y="708445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9" y="0"/>
                  </a:moveTo>
                  <a:lnTo>
                    <a:pt x="134263" y="5854"/>
                  </a:lnTo>
                  <a:lnTo>
                    <a:pt x="91052" y="23417"/>
                  </a:lnTo>
                  <a:lnTo>
                    <a:pt x="52692" y="52690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2" y="307105"/>
                  </a:lnTo>
                  <a:lnTo>
                    <a:pt x="91052" y="336378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5" y="353942"/>
                  </a:lnTo>
                  <a:lnTo>
                    <a:pt x="268745" y="336378"/>
                  </a:lnTo>
                  <a:lnTo>
                    <a:pt x="307106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0"/>
                  </a:lnTo>
                  <a:lnTo>
                    <a:pt x="268745" y="23417"/>
                  </a:lnTo>
                  <a:lnTo>
                    <a:pt x="225535" y="5854"/>
                  </a:lnTo>
                  <a:lnTo>
                    <a:pt x="179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939308" y="708445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220058" y="707761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179898" y="0"/>
                  </a:moveTo>
                  <a:lnTo>
                    <a:pt x="134262" y="5854"/>
                  </a:lnTo>
                  <a:lnTo>
                    <a:pt x="91051" y="23417"/>
                  </a:lnTo>
                  <a:lnTo>
                    <a:pt x="52690" y="52690"/>
                  </a:lnTo>
                  <a:lnTo>
                    <a:pt x="23417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7" y="268745"/>
                  </a:lnTo>
                  <a:lnTo>
                    <a:pt x="52690" y="307105"/>
                  </a:lnTo>
                  <a:lnTo>
                    <a:pt x="91051" y="336378"/>
                  </a:lnTo>
                  <a:lnTo>
                    <a:pt x="134262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8"/>
                  </a:lnTo>
                  <a:lnTo>
                    <a:pt x="307105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5" y="52690"/>
                  </a:lnTo>
                  <a:lnTo>
                    <a:pt x="268745" y="23417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220057" y="7077614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07106" y="52691"/>
                  </a:moveTo>
                  <a:lnTo>
                    <a:pt x="336379" y="91051"/>
                  </a:lnTo>
                  <a:lnTo>
                    <a:pt x="353943" y="134262"/>
                  </a:lnTo>
                  <a:lnTo>
                    <a:pt x="359797" y="179898"/>
                  </a:lnTo>
                  <a:lnTo>
                    <a:pt x="353943" y="225534"/>
                  </a:lnTo>
                  <a:lnTo>
                    <a:pt x="336379" y="268745"/>
                  </a:lnTo>
                  <a:lnTo>
                    <a:pt x="307106" y="307106"/>
                  </a:lnTo>
                  <a:lnTo>
                    <a:pt x="268745" y="336379"/>
                  </a:lnTo>
                  <a:lnTo>
                    <a:pt x="225534" y="353942"/>
                  </a:lnTo>
                  <a:lnTo>
                    <a:pt x="179898" y="359797"/>
                  </a:lnTo>
                  <a:lnTo>
                    <a:pt x="134262" y="353942"/>
                  </a:lnTo>
                  <a:lnTo>
                    <a:pt x="91051" y="336379"/>
                  </a:lnTo>
                  <a:lnTo>
                    <a:pt x="52691" y="307106"/>
                  </a:lnTo>
                  <a:lnTo>
                    <a:pt x="23418" y="268745"/>
                  </a:lnTo>
                  <a:lnTo>
                    <a:pt x="5854" y="225534"/>
                  </a:lnTo>
                  <a:lnTo>
                    <a:pt x="0" y="179898"/>
                  </a:lnTo>
                  <a:lnTo>
                    <a:pt x="5854" y="134262"/>
                  </a:lnTo>
                  <a:lnTo>
                    <a:pt x="23418" y="91051"/>
                  </a:lnTo>
                  <a:lnTo>
                    <a:pt x="52691" y="52691"/>
                  </a:lnTo>
                  <a:lnTo>
                    <a:pt x="91051" y="23418"/>
                  </a:lnTo>
                  <a:lnTo>
                    <a:pt x="134262" y="5854"/>
                  </a:lnTo>
                  <a:lnTo>
                    <a:pt x="179898" y="0"/>
                  </a:lnTo>
                  <a:lnTo>
                    <a:pt x="225534" y="5854"/>
                  </a:lnTo>
                  <a:lnTo>
                    <a:pt x="268745" y="23418"/>
                  </a:lnTo>
                  <a:lnTo>
                    <a:pt x="307106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2342828" y="7096664"/>
            <a:ext cx="114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968024" y="7074937"/>
            <a:ext cx="372745" cy="372745"/>
            <a:chOff x="8968024" y="7074937"/>
            <a:chExt cx="372745" cy="372745"/>
          </a:xfrm>
        </p:grpSpPr>
        <p:sp>
          <p:nvSpPr>
            <p:cNvPr id="60" name="object 60"/>
            <p:cNvSpPr/>
            <p:nvPr/>
          </p:nvSpPr>
          <p:spPr>
            <a:xfrm>
              <a:off x="8974374" y="708128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7"/>
                  </a:lnTo>
                  <a:lnTo>
                    <a:pt x="52691" y="52690"/>
                  </a:ln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5"/>
                  </a:lnTo>
                  <a:lnTo>
                    <a:pt x="91052" y="336378"/>
                  </a:lnTo>
                  <a:lnTo>
                    <a:pt x="134263" y="353942"/>
                  </a:lnTo>
                  <a:lnTo>
                    <a:pt x="179898" y="359797"/>
                  </a:lnTo>
                  <a:lnTo>
                    <a:pt x="225534" y="353942"/>
                  </a:lnTo>
                  <a:lnTo>
                    <a:pt x="268745" y="336378"/>
                  </a:lnTo>
                  <a:lnTo>
                    <a:pt x="307106" y="307105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0"/>
                  </a:lnTo>
                  <a:lnTo>
                    <a:pt x="268745" y="23417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974374" y="7081287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307106" y="52691"/>
                  </a:moveTo>
                  <a:lnTo>
                    <a:pt x="336379" y="91051"/>
                  </a:lnTo>
                  <a:lnTo>
                    <a:pt x="353943" y="134262"/>
                  </a:lnTo>
                  <a:lnTo>
                    <a:pt x="359797" y="179898"/>
                  </a:lnTo>
                  <a:lnTo>
                    <a:pt x="353943" y="225534"/>
                  </a:lnTo>
                  <a:lnTo>
                    <a:pt x="336379" y="268745"/>
                  </a:lnTo>
                  <a:lnTo>
                    <a:pt x="307106" y="307106"/>
                  </a:lnTo>
                  <a:lnTo>
                    <a:pt x="268745" y="336379"/>
                  </a:lnTo>
                  <a:lnTo>
                    <a:pt x="225534" y="353942"/>
                  </a:lnTo>
                  <a:lnTo>
                    <a:pt x="179898" y="359797"/>
                  </a:lnTo>
                  <a:lnTo>
                    <a:pt x="134262" y="353942"/>
                  </a:lnTo>
                  <a:lnTo>
                    <a:pt x="91051" y="336379"/>
                  </a:lnTo>
                  <a:lnTo>
                    <a:pt x="52691" y="307106"/>
                  </a:lnTo>
                  <a:lnTo>
                    <a:pt x="23418" y="268745"/>
                  </a:lnTo>
                  <a:lnTo>
                    <a:pt x="5854" y="225534"/>
                  </a:lnTo>
                  <a:lnTo>
                    <a:pt x="0" y="179898"/>
                  </a:lnTo>
                  <a:lnTo>
                    <a:pt x="5854" y="134262"/>
                  </a:lnTo>
                  <a:lnTo>
                    <a:pt x="23418" y="91051"/>
                  </a:lnTo>
                  <a:lnTo>
                    <a:pt x="52691" y="52691"/>
                  </a:lnTo>
                  <a:lnTo>
                    <a:pt x="91051" y="23418"/>
                  </a:lnTo>
                  <a:lnTo>
                    <a:pt x="134262" y="5854"/>
                  </a:lnTo>
                  <a:lnTo>
                    <a:pt x="179898" y="0"/>
                  </a:lnTo>
                  <a:lnTo>
                    <a:pt x="225534" y="5854"/>
                  </a:lnTo>
                  <a:lnTo>
                    <a:pt x="268745" y="23418"/>
                  </a:lnTo>
                  <a:lnTo>
                    <a:pt x="307106" y="5269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9109825" y="7109068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812974" y="6066983"/>
            <a:ext cx="661035" cy="611505"/>
          </a:xfrm>
          <a:custGeom>
            <a:avLst/>
            <a:gdLst/>
            <a:ahLst/>
            <a:cxnLst/>
            <a:rect l="l" t="t" r="r" b="b"/>
            <a:pathLst>
              <a:path w="661034" h="611504">
                <a:moveTo>
                  <a:pt x="140787" y="0"/>
                </a:moveTo>
                <a:lnTo>
                  <a:pt x="0" y="163680"/>
                </a:lnTo>
                <a:lnTo>
                  <a:pt x="519927" y="610890"/>
                </a:lnTo>
                <a:lnTo>
                  <a:pt x="660716" y="447208"/>
                </a:lnTo>
                <a:lnTo>
                  <a:pt x="14078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 rot="2400000">
            <a:off x="7853899" y="6289518"/>
            <a:ext cx="56888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5"/>
              </a:lnSpc>
            </a:pPr>
            <a:r>
              <a:rPr sz="2100" baseline="1984" dirty="0">
                <a:latin typeface="Lucida Sans Unicode"/>
                <a:cs typeface="Lucida Sans Unicode"/>
              </a:rPr>
              <a:t>5</a:t>
            </a:r>
            <a:r>
              <a:rPr sz="2100" spc="-89" baseline="1984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55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506581" y="5379074"/>
            <a:ext cx="635000" cy="215900"/>
          </a:xfrm>
          <a:custGeom>
            <a:avLst/>
            <a:gdLst/>
            <a:ahLst/>
            <a:cxnLst/>
            <a:rect l="l" t="t" r="r" b="b"/>
            <a:pathLst>
              <a:path w="635000" h="215900">
                <a:moveTo>
                  <a:pt x="635000" y="0"/>
                </a:moveTo>
                <a:lnTo>
                  <a:pt x="0" y="0"/>
                </a:lnTo>
                <a:lnTo>
                  <a:pt x="0" y="215900"/>
                </a:lnTo>
                <a:lnTo>
                  <a:pt x="635000" y="215900"/>
                </a:lnTo>
                <a:lnTo>
                  <a:pt x="6350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5598732" y="5355402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5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35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9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592382" y="7160341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5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35" dirty="0">
                <a:latin typeface="Lucida Sans Unicode"/>
                <a:cs typeface="Lucida Sans Unicode"/>
              </a:rPr>
              <a:t> </a:t>
            </a:r>
            <a:r>
              <a:rPr sz="1400" spc="-50" dirty="0">
                <a:latin typeface="Lucida Sans Unicode"/>
                <a:cs typeface="Lucida Sans Unicode"/>
              </a:rPr>
              <a:t>8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76802" y="6108370"/>
            <a:ext cx="705485" cy="557530"/>
          </a:xfrm>
          <a:custGeom>
            <a:avLst/>
            <a:gdLst/>
            <a:ahLst/>
            <a:cxnLst/>
            <a:rect l="l" t="t" r="r" b="b"/>
            <a:pathLst>
              <a:path w="705485" h="557529">
                <a:moveTo>
                  <a:pt x="116003" y="0"/>
                </a:moveTo>
                <a:lnTo>
                  <a:pt x="0" y="182087"/>
                </a:lnTo>
                <a:lnTo>
                  <a:pt x="589108" y="557391"/>
                </a:lnTo>
                <a:lnTo>
                  <a:pt x="705111" y="375304"/>
                </a:lnTo>
                <a:lnTo>
                  <a:pt x="11600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 rot="1920000">
            <a:off x="5541390" y="6304393"/>
            <a:ext cx="5682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400" dirty="0">
                <a:latin typeface="Lucida Sans Unicode"/>
                <a:cs typeface="Lucida Sans Unicode"/>
              </a:rPr>
              <a:t>5</a:t>
            </a:r>
            <a:r>
              <a:rPr sz="1400" spc="-55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5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4258183" y="5325228"/>
            <a:ext cx="4283075" cy="3175000"/>
            <a:chOff x="4258183" y="5325228"/>
            <a:chExt cx="4283075" cy="3175000"/>
          </a:xfrm>
        </p:grpSpPr>
        <p:sp>
          <p:nvSpPr>
            <p:cNvPr id="71" name="object 71"/>
            <p:cNvSpPr/>
            <p:nvPr/>
          </p:nvSpPr>
          <p:spPr>
            <a:xfrm>
              <a:off x="4264534" y="5331577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98" y="0"/>
                  </a:move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  <a:lnTo>
                    <a:pt x="23418" y="91052"/>
                  </a:lnTo>
                  <a:lnTo>
                    <a:pt x="5854" y="134263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3"/>
                  </a:lnTo>
                  <a:lnTo>
                    <a:pt x="179898" y="359797"/>
                  </a:lnTo>
                  <a:lnTo>
                    <a:pt x="225534" y="353943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3"/>
                  </a:lnTo>
                  <a:lnTo>
                    <a:pt x="336379" y="91052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264533" y="533157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52691" y="52691"/>
                  </a:moveTo>
                  <a:lnTo>
                    <a:pt x="23418" y="91051"/>
                  </a:lnTo>
                  <a:lnTo>
                    <a:pt x="5854" y="134262"/>
                  </a:lnTo>
                  <a:lnTo>
                    <a:pt x="0" y="179898"/>
                  </a:lnTo>
                  <a:lnTo>
                    <a:pt x="5854" y="225534"/>
                  </a:lnTo>
                  <a:lnTo>
                    <a:pt x="23418" y="268745"/>
                  </a:lnTo>
                  <a:lnTo>
                    <a:pt x="52691" y="307106"/>
                  </a:lnTo>
                  <a:lnTo>
                    <a:pt x="91052" y="336379"/>
                  </a:lnTo>
                  <a:lnTo>
                    <a:pt x="134263" y="353942"/>
                  </a:lnTo>
                  <a:lnTo>
                    <a:pt x="179899" y="359797"/>
                  </a:lnTo>
                  <a:lnTo>
                    <a:pt x="225534" y="353942"/>
                  </a:lnTo>
                  <a:lnTo>
                    <a:pt x="268745" y="336379"/>
                  </a:lnTo>
                  <a:lnTo>
                    <a:pt x="307106" y="307106"/>
                  </a:lnTo>
                  <a:lnTo>
                    <a:pt x="336379" y="268745"/>
                  </a:lnTo>
                  <a:lnTo>
                    <a:pt x="353943" y="225534"/>
                  </a:lnTo>
                  <a:lnTo>
                    <a:pt x="359797" y="179898"/>
                  </a:lnTo>
                  <a:lnTo>
                    <a:pt x="353943" y="134262"/>
                  </a:lnTo>
                  <a:lnTo>
                    <a:pt x="336379" y="91051"/>
                  </a:lnTo>
                  <a:lnTo>
                    <a:pt x="307106" y="52691"/>
                  </a:lnTo>
                  <a:lnTo>
                    <a:pt x="268745" y="23418"/>
                  </a:lnTo>
                  <a:lnTo>
                    <a:pt x="225534" y="5854"/>
                  </a:lnTo>
                  <a:lnTo>
                    <a:pt x="179899" y="0"/>
                  </a:lnTo>
                  <a:lnTo>
                    <a:pt x="134263" y="5854"/>
                  </a:lnTo>
                  <a:lnTo>
                    <a:pt x="91052" y="23418"/>
                  </a:lnTo>
                  <a:lnTo>
                    <a:pt x="52691" y="52691"/>
                  </a:lnTo>
                </a:path>
              </a:pathLst>
            </a:custGeom>
            <a:ln w="127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796335" y="7811302"/>
              <a:ext cx="744855" cy="688975"/>
            </a:xfrm>
            <a:custGeom>
              <a:avLst/>
              <a:gdLst/>
              <a:ahLst/>
              <a:cxnLst/>
              <a:rect l="l" t="t" r="r" b="b"/>
              <a:pathLst>
                <a:path w="744854" h="688975">
                  <a:moveTo>
                    <a:pt x="602924" y="0"/>
                  </a:moveTo>
                  <a:lnTo>
                    <a:pt x="0" y="525966"/>
                  </a:lnTo>
                  <a:lnTo>
                    <a:pt x="141926" y="688660"/>
                  </a:lnTo>
                  <a:lnTo>
                    <a:pt x="744852" y="162694"/>
                  </a:lnTo>
                  <a:lnTo>
                    <a:pt x="602924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 rot="19140000">
            <a:off x="7835682" y="8071598"/>
            <a:ext cx="67472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5"/>
              </a:lnSpc>
            </a:pPr>
            <a:r>
              <a:rPr sz="1400" dirty="0">
                <a:latin typeface="Lucida Sans Unicode"/>
                <a:cs typeface="Lucida Sans Unicode"/>
              </a:rPr>
              <a:t>10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998101" y="7825923"/>
            <a:ext cx="779145" cy="727710"/>
          </a:xfrm>
          <a:custGeom>
            <a:avLst/>
            <a:gdLst/>
            <a:ahLst/>
            <a:cxnLst/>
            <a:rect l="l" t="t" r="r" b="b"/>
            <a:pathLst>
              <a:path w="779145" h="727709">
                <a:moveTo>
                  <a:pt x="143623" y="0"/>
                </a:moveTo>
                <a:lnTo>
                  <a:pt x="0" y="161199"/>
                </a:lnTo>
                <a:lnTo>
                  <a:pt x="635314" y="727244"/>
                </a:lnTo>
                <a:lnTo>
                  <a:pt x="778937" y="566045"/>
                </a:lnTo>
                <a:lnTo>
                  <a:pt x="14362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 rot="2460000">
            <a:off x="3043908" y="8106808"/>
            <a:ext cx="67717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2100" baseline="1984" dirty="0">
                <a:solidFill>
                  <a:srgbClr val="0048AA"/>
                </a:solidFill>
                <a:latin typeface="Lucida Sans Unicode"/>
                <a:cs typeface="Lucida Sans Unicode"/>
              </a:rPr>
              <a:t>10</a:t>
            </a:r>
            <a:r>
              <a:rPr sz="2100" spc="-89" baseline="1984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0048AA"/>
                </a:solidFill>
                <a:latin typeface="Lucida Sans Unicode"/>
                <a:cs typeface="Lucida Sans Unicode"/>
              </a:rPr>
              <a:t>/</a:t>
            </a:r>
            <a:r>
              <a:rPr sz="1400" spc="-6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807200" y="6134100"/>
            <a:ext cx="698500" cy="381000"/>
          </a:xfrm>
          <a:custGeom>
            <a:avLst/>
            <a:gdLst/>
            <a:ahLst/>
            <a:cxnLst/>
            <a:rect l="l" t="t" r="r" b="b"/>
            <a:pathLst>
              <a:path w="698500" h="381000">
                <a:moveTo>
                  <a:pt x="698500" y="0"/>
                </a:moveTo>
                <a:lnTo>
                  <a:pt x="0" y="0"/>
                </a:lnTo>
                <a:lnTo>
                  <a:pt x="0" y="381000"/>
                </a:lnTo>
                <a:lnTo>
                  <a:pt x="698500" y="381000"/>
                </a:lnTo>
                <a:lnTo>
                  <a:pt x="6985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6874827" y="6186627"/>
            <a:ext cx="5632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400" spc="-4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BABABA"/>
                </a:solidFill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53200" y="8719616"/>
            <a:ext cx="27374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6750" algn="l"/>
                <a:tab pos="923925" algn="l"/>
                <a:tab pos="2209800" algn="l"/>
                <a:tab pos="2466975" algn="l"/>
              </a:tabLst>
            </a:pP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value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	</a:t>
            </a:r>
            <a:r>
              <a:rPr sz="1600" spc="-32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	5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+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10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+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10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	</a:t>
            </a:r>
            <a:r>
              <a:rPr sz="1600" spc="-32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	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25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169787" y="6215360"/>
            <a:ext cx="571500" cy="381000"/>
          </a:xfrm>
          <a:custGeom>
            <a:avLst/>
            <a:gdLst/>
            <a:ahLst/>
            <a:cxnLst/>
            <a:rect l="l" t="t" r="r" b="b"/>
            <a:pathLst>
              <a:path w="571500" h="381000">
                <a:moveTo>
                  <a:pt x="571500" y="0"/>
                </a:moveTo>
                <a:lnTo>
                  <a:pt x="0" y="0"/>
                </a:lnTo>
                <a:lnTo>
                  <a:pt x="0" y="381000"/>
                </a:lnTo>
                <a:lnTo>
                  <a:pt x="571500" y="381000"/>
                </a:lnTo>
                <a:lnTo>
                  <a:pt x="5715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4230188" y="6267887"/>
            <a:ext cx="45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400" spc="-4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BABABA"/>
                </a:solidFill>
                <a:latin typeface="Lucida Sans Unicode"/>
                <a:cs typeface="Lucida Sans Unicode"/>
              </a:rPr>
              <a:t>4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541300" y="8006784"/>
            <a:ext cx="597535" cy="492125"/>
          </a:xfrm>
          <a:custGeom>
            <a:avLst/>
            <a:gdLst/>
            <a:ahLst/>
            <a:cxnLst/>
            <a:rect l="l" t="t" r="r" b="b"/>
            <a:pathLst>
              <a:path w="597535" h="492125">
                <a:moveTo>
                  <a:pt x="117271" y="0"/>
                </a:moveTo>
                <a:lnTo>
                  <a:pt x="0" y="181274"/>
                </a:lnTo>
                <a:lnTo>
                  <a:pt x="479842" y="491698"/>
                </a:lnTo>
                <a:lnTo>
                  <a:pt x="597114" y="310424"/>
                </a:lnTo>
                <a:lnTo>
                  <a:pt x="11727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 rot="1920000">
            <a:off x="5603754" y="8170386"/>
            <a:ext cx="46403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5"/>
              </a:lnSpc>
            </a:pPr>
            <a:r>
              <a:rPr sz="2100" baseline="1984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2100" spc="-97" baseline="1984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6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BABABA"/>
                </a:solidFill>
                <a:latin typeface="Lucida Sans Unicode"/>
                <a:cs typeface="Lucida Sans Unicode"/>
              </a:rPr>
              <a:t>6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341264" y="7980032"/>
            <a:ext cx="2143760" cy="1277620"/>
          </a:xfrm>
          <a:custGeom>
            <a:avLst/>
            <a:gdLst/>
            <a:ahLst/>
            <a:cxnLst/>
            <a:rect l="l" t="t" r="r" b="b"/>
            <a:pathLst>
              <a:path w="2143759" h="1277620">
                <a:moveTo>
                  <a:pt x="876300" y="959827"/>
                </a:moveTo>
                <a:lnTo>
                  <a:pt x="0" y="959827"/>
                </a:lnTo>
                <a:lnTo>
                  <a:pt x="0" y="1277327"/>
                </a:lnTo>
                <a:lnTo>
                  <a:pt x="876300" y="1277327"/>
                </a:lnTo>
                <a:lnTo>
                  <a:pt x="876300" y="959827"/>
                </a:lnTo>
                <a:close/>
              </a:path>
              <a:path w="2143759" h="1277620">
                <a:moveTo>
                  <a:pt x="2143645" y="0"/>
                </a:moveTo>
                <a:lnTo>
                  <a:pt x="1445145" y="0"/>
                </a:lnTo>
                <a:lnTo>
                  <a:pt x="1445145" y="342900"/>
                </a:lnTo>
                <a:lnTo>
                  <a:pt x="2143645" y="342900"/>
                </a:lnTo>
                <a:lnTo>
                  <a:pt x="2143645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854037" y="8019850"/>
            <a:ext cx="5632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0</a:t>
            </a:r>
            <a:r>
              <a:rPr sz="1400" spc="-40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BABABA"/>
                </a:solidFill>
                <a:latin typeface="Lucida Sans Unicode"/>
                <a:cs typeface="Lucida Sans Unicode"/>
              </a:rPr>
              <a:t>/</a:t>
            </a:r>
            <a:r>
              <a:rPr sz="1400" spc="-35" dirty="0">
                <a:solidFill>
                  <a:srgbClr val="BABABA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BABABA"/>
                </a:solidFill>
                <a:latin typeface="Lucida Sans Unicode"/>
                <a:cs typeface="Lucida Sans Unicode"/>
              </a:rPr>
              <a:t>15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768600" y="86995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292683" y="50216"/>
                </a:moveTo>
                <a:lnTo>
                  <a:pt x="320581" y="86775"/>
                </a:lnTo>
                <a:lnTo>
                  <a:pt x="337320" y="127957"/>
                </a:lnTo>
                <a:lnTo>
                  <a:pt x="342900" y="171449"/>
                </a:lnTo>
                <a:lnTo>
                  <a:pt x="337320" y="214942"/>
                </a:lnTo>
                <a:lnTo>
                  <a:pt x="320581" y="256124"/>
                </a:lnTo>
                <a:lnTo>
                  <a:pt x="292683" y="292683"/>
                </a:lnTo>
                <a:lnTo>
                  <a:pt x="256124" y="320581"/>
                </a:lnTo>
                <a:lnTo>
                  <a:pt x="214942" y="337320"/>
                </a:lnTo>
                <a:lnTo>
                  <a:pt x="171449" y="342900"/>
                </a:lnTo>
                <a:lnTo>
                  <a:pt x="127957" y="337320"/>
                </a:lnTo>
                <a:lnTo>
                  <a:pt x="86775" y="320581"/>
                </a:lnTo>
                <a:lnTo>
                  <a:pt x="50216" y="292683"/>
                </a:lnTo>
                <a:lnTo>
                  <a:pt x="22318" y="256124"/>
                </a:lnTo>
                <a:lnTo>
                  <a:pt x="5579" y="214942"/>
                </a:lnTo>
                <a:lnTo>
                  <a:pt x="0" y="171449"/>
                </a:lnTo>
                <a:lnTo>
                  <a:pt x="5579" y="127957"/>
                </a:lnTo>
                <a:lnTo>
                  <a:pt x="22318" y="86775"/>
                </a:lnTo>
                <a:lnTo>
                  <a:pt x="50216" y="50216"/>
                </a:lnTo>
                <a:lnTo>
                  <a:pt x="86775" y="22318"/>
                </a:lnTo>
                <a:lnTo>
                  <a:pt x="127957" y="5579"/>
                </a:lnTo>
                <a:lnTo>
                  <a:pt x="171449" y="0"/>
                </a:lnTo>
                <a:lnTo>
                  <a:pt x="214942" y="5579"/>
                </a:lnTo>
                <a:lnTo>
                  <a:pt x="256124" y="22318"/>
                </a:lnTo>
                <a:lnTo>
                  <a:pt x="292683" y="50216"/>
                </a:lnTo>
              </a:path>
            </a:pathLst>
          </a:custGeom>
          <a:ln w="127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5441522" y="8978360"/>
            <a:ext cx="676275" cy="236854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dirty="0">
                <a:latin typeface="Lucida Sans Unicode"/>
                <a:cs typeface="Lucida Sans Unicode"/>
              </a:rPr>
              <a:t>10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/</a:t>
            </a:r>
            <a:r>
              <a:rPr sz="1400" spc="-40" dirty="0">
                <a:latin typeface="Lucida Sans Unicode"/>
                <a:cs typeface="Lucida Sans Unicode"/>
              </a:rPr>
              <a:t> </a:t>
            </a:r>
            <a:r>
              <a:rPr sz="1400" spc="-25" dirty="0">
                <a:latin typeface="Lucida Sans Unicode"/>
                <a:cs typeface="Lucida Sans Unicode"/>
              </a:rPr>
              <a:t>16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0" name="object 10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9</a:t>
            </a:fld>
            <a:endParaRPr spc="-50" dirty="0"/>
          </a:p>
        </p:txBody>
      </p:sp>
      <p:pic>
        <p:nvPicPr>
          <p:cNvPr id="102" name="图片 101" descr="文本, 信件&#10;&#10;AI 生成的内容可能不正确。">
            <a:extLst>
              <a:ext uri="{FF2B5EF4-FFF2-40B4-BE49-F238E27FC236}">
                <a16:creationId xmlns:a16="http://schemas.microsoft.com/office/drawing/2014/main" id="{2F6CD87E-B735-E0D8-A3F7-75EE50A58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0" y="1248047"/>
            <a:ext cx="12062462" cy="3518218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Simple</a:t>
            </a:r>
            <a:r>
              <a:rPr spc="215" dirty="0"/>
              <a:t> </a:t>
            </a:r>
            <a:r>
              <a:rPr spc="-80" dirty="0"/>
              <a:t>unit-</a:t>
            </a:r>
            <a:r>
              <a:rPr dirty="0"/>
              <a:t>capacity</a:t>
            </a:r>
            <a:r>
              <a:rPr spc="215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10174605" cy="235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Phase</a:t>
            </a: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normal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Construct</a:t>
            </a:r>
            <a:r>
              <a:rPr sz="2400" spc="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level</a:t>
            </a:r>
            <a:r>
              <a:rPr sz="2400" spc="1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graph</a:t>
            </a:r>
            <a:r>
              <a:rPr sz="2400" spc="1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Start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advance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along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baseline="-6944" dirty="0">
                <a:latin typeface="Times New Roman"/>
                <a:cs typeface="Times New Roman"/>
              </a:rPr>
              <a:t>G</a:t>
            </a:r>
            <a:r>
              <a:rPr sz="2400" i="1" spc="509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until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reach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stuck.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If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reach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CBCBCB"/>
                </a:solidFill>
                <a:latin typeface="Lucida Sans Unicode"/>
                <a:cs typeface="Lucida Sans Unicode"/>
              </a:rPr>
              <a:t>,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augment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flow;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update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15" dirty="0">
                <a:solidFill>
                  <a:srgbClr val="CBCBCB"/>
                </a:solidFill>
                <a:latin typeface="Lucida Sans Unicode"/>
                <a:cs typeface="Lucida Sans Unicode"/>
              </a:rPr>
              <a:t>;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and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restart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from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If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get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stuck,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delete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node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from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502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and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go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to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previous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node.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729" y="5735769"/>
            <a:ext cx="12221581" cy="348059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0900" y="6613525"/>
            <a:ext cx="1098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0" dirty="0">
                <a:latin typeface="Times New Roman"/>
                <a:cs typeface="Times New Roman"/>
              </a:rPr>
              <a:t>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90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12490322" y="6600825"/>
            <a:ext cx="857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0" dirty="0">
                <a:latin typeface="Times New Roman"/>
                <a:cs typeface="Times New Roman"/>
              </a:rPr>
              <a:t>t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1826" y="4498379"/>
            <a:ext cx="987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D3124"/>
                </a:solidFill>
                <a:latin typeface="Tahoma"/>
                <a:cs typeface="Tahoma"/>
              </a:rPr>
              <a:t>advance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8605837"/>
            <a:ext cx="15341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level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graph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L</a:t>
            </a:r>
            <a:r>
              <a:rPr sz="1575" b="1" spc="-37" baseline="-5291" dirty="0">
                <a:latin typeface="Tahoma"/>
                <a:cs typeface="Tahoma"/>
              </a:rPr>
              <a:t>G</a:t>
            </a:r>
            <a:endParaRPr sz="1575" baseline="-5291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Simple</a:t>
            </a:r>
            <a:r>
              <a:rPr spc="215" dirty="0"/>
              <a:t> </a:t>
            </a:r>
            <a:r>
              <a:rPr spc="-80" dirty="0"/>
              <a:t>unit-</a:t>
            </a:r>
            <a:r>
              <a:rPr dirty="0"/>
              <a:t>capacity</a:t>
            </a:r>
            <a:r>
              <a:rPr spc="215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10174605" cy="235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Phase</a:t>
            </a: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normal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Construct</a:t>
            </a:r>
            <a:r>
              <a:rPr sz="2400" spc="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level</a:t>
            </a:r>
            <a:r>
              <a:rPr sz="2400" spc="1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graph</a:t>
            </a:r>
            <a:r>
              <a:rPr sz="2400" spc="1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Start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at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srgbClr val="CBCBCB"/>
                </a:solidFill>
                <a:latin typeface="Lucida Sans Unicode"/>
                <a:cs typeface="Lucida Sans Unicode"/>
              </a:rPr>
              <a:t>,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advance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along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an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edge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in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6944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509" baseline="-6944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until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reach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i="1" spc="135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or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get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stuck.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If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reach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CBCBCB"/>
                </a:solidFill>
                <a:latin typeface="Lucida Sans Unicode"/>
                <a:cs typeface="Lucida Sans Unicode"/>
              </a:rPr>
              <a:t>,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augment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flow;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update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15" dirty="0">
                <a:solidFill>
                  <a:srgbClr val="CBCBCB"/>
                </a:solidFill>
                <a:latin typeface="Lucida Sans Unicode"/>
                <a:cs typeface="Lucida Sans Unicode"/>
              </a:rPr>
              <a:t>;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and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restart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from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stuck,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delete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from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baseline="-19097" dirty="0">
                <a:latin typeface="Times New Roman"/>
                <a:cs typeface="Times New Roman"/>
              </a:rPr>
              <a:t>G</a:t>
            </a:r>
            <a:r>
              <a:rPr sz="2400" i="1" spc="502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go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previous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node.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729" y="5735769"/>
            <a:ext cx="12221581" cy="348059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0900" y="6613525"/>
            <a:ext cx="1098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0" dirty="0">
                <a:latin typeface="Times New Roman"/>
                <a:cs typeface="Times New Roman"/>
              </a:rPr>
              <a:t>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91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12490322" y="6600825"/>
            <a:ext cx="857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0" dirty="0">
                <a:latin typeface="Times New Roman"/>
                <a:cs typeface="Times New Roman"/>
              </a:rPr>
              <a:t>t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1826" y="4498379"/>
            <a:ext cx="820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D3124"/>
                </a:solidFill>
                <a:latin typeface="Tahoma"/>
                <a:cs typeface="Tahoma"/>
              </a:rPr>
              <a:t>retreat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8605837"/>
            <a:ext cx="15341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level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graph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L</a:t>
            </a:r>
            <a:r>
              <a:rPr sz="1575" b="1" spc="-37" baseline="-5291" dirty="0">
                <a:latin typeface="Tahoma"/>
                <a:cs typeface="Tahoma"/>
              </a:rPr>
              <a:t>G</a:t>
            </a:r>
            <a:endParaRPr sz="1575" baseline="-5291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Simple</a:t>
            </a:r>
            <a:r>
              <a:rPr spc="215" dirty="0"/>
              <a:t> </a:t>
            </a:r>
            <a:r>
              <a:rPr spc="-80" dirty="0"/>
              <a:t>unit-</a:t>
            </a:r>
            <a:r>
              <a:rPr dirty="0"/>
              <a:t>capacity</a:t>
            </a:r>
            <a:r>
              <a:rPr spc="215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10174605" cy="235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Phase</a:t>
            </a: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normal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Construct</a:t>
            </a:r>
            <a:r>
              <a:rPr sz="2400" spc="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level</a:t>
            </a:r>
            <a:r>
              <a:rPr sz="2400" spc="1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graph</a:t>
            </a:r>
            <a:r>
              <a:rPr sz="2400" spc="1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Start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advance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along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baseline="-6944" dirty="0">
                <a:latin typeface="Times New Roman"/>
                <a:cs typeface="Times New Roman"/>
              </a:rPr>
              <a:t>G</a:t>
            </a:r>
            <a:r>
              <a:rPr sz="2400" i="1" spc="509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until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reach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stuck.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If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reach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spc="-15" dirty="0">
                <a:solidFill>
                  <a:srgbClr val="CBCBCB"/>
                </a:solidFill>
                <a:latin typeface="Lucida Sans Unicode"/>
                <a:cs typeface="Lucida Sans Unicode"/>
              </a:rPr>
              <a:t>,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augment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flow;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update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15" dirty="0">
                <a:solidFill>
                  <a:srgbClr val="CBCBCB"/>
                </a:solidFill>
                <a:latin typeface="Lucida Sans Unicode"/>
                <a:cs typeface="Lucida Sans Unicode"/>
              </a:rPr>
              <a:t>;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and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restart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from</a:t>
            </a:r>
            <a:r>
              <a:rPr sz="2400" spc="-3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If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get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stuck,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delete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node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from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502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and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go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to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previous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node.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729" y="5735769"/>
            <a:ext cx="12221581" cy="348059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0900" y="6613525"/>
            <a:ext cx="1098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0" dirty="0">
                <a:latin typeface="Times New Roman"/>
                <a:cs typeface="Times New Roman"/>
              </a:rPr>
              <a:t>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92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12490322" y="6600825"/>
            <a:ext cx="857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0" dirty="0">
                <a:latin typeface="Times New Roman"/>
                <a:cs typeface="Times New Roman"/>
              </a:rPr>
              <a:t>t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1826" y="4498379"/>
            <a:ext cx="987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D3124"/>
                </a:solidFill>
                <a:latin typeface="Tahoma"/>
                <a:cs typeface="Tahoma"/>
              </a:rPr>
              <a:t>advance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8605837"/>
            <a:ext cx="15341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level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graph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L</a:t>
            </a:r>
            <a:r>
              <a:rPr sz="1575" b="1" spc="-37" baseline="-5291" dirty="0">
                <a:latin typeface="Tahoma"/>
                <a:cs typeface="Tahoma"/>
              </a:rPr>
              <a:t>G</a:t>
            </a:r>
            <a:endParaRPr sz="1575" baseline="-5291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Simple</a:t>
            </a:r>
            <a:r>
              <a:rPr spc="215" dirty="0"/>
              <a:t> </a:t>
            </a:r>
            <a:r>
              <a:rPr spc="-80" dirty="0"/>
              <a:t>unit-</a:t>
            </a:r>
            <a:r>
              <a:rPr dirty="0"/>
              <a:t>capacity</a:t>
            </a:r>
            <a:r>
              <a:rPr spc="215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10174605" cy="235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Phase</a:t>
            </a: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normal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Construct</a:t>
            </a:r>
            <a:r>
              <a:rPr sz="2400" spc="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level</a:t>
            </a:r>
            <a:r>
              <a:rPr sz="2400" spc="1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graph</a:t>
            </a:r>
            <a:r>
              <a:rPr sz="2400" spc="1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spc="-25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Start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at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srgbClr val="CBCBCB"/>
                </a:solidFill>
                <a:latin typeface="Lucida Sans Unicode"/>
                <a:cs typeface="Lucida Sans Unicode"/>
              </a:rPr>
              <a:t>,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advance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along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an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edge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in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6944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509" baseline="-6944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until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reach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t</a:t>
            </a:r>
            <a:r>
              <a:rPr sz="2400" i="1" spc="135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or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get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stuck.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reach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augment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flow;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update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baseline="-19097" dirty="0">
                <a:latin typeface="Times New Roman"/>
                <a:cs typeface="Times New Roman"/>
              </a:rPr>
              <a:t>G</a:t>
            </a:r>
            <a:r>
              <a:rPr sz="2400" spc="-15" dirty="0">
                <a:latin typeface="Lucida Sans Unicode"/>
                <a:cs typeface="Lucida Sans Unicode"/>
              </a:rPr>
              <a:t>;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restart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from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solidFill>
                  <a:srgbClr val="CBCBCB"/>
                </a:solidFill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If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get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stuck,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delete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node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from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i="1" dirty="0">
                <a:solidFill>
                  <a:srgbClr val="CBCBCB"/>
                </a:solidFill>
                <a:latin typeface="Times New Roman"/>
                <a:cs typeface="Times New Roman"/>
              </a:rPr>
              <a:t>L</a:t>
            </a:r>
            <a:r>
              <a:rPr sz="2400" i="1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G</a:t>
            </a:r>
            <a:r>
              <a:rPr sz="2400" i="1" spc="502" baseline="-19097" dirty="0">
                <a:solidFill>
                  <a:srgbClr val="CBCBC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and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go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to</a:t>
            </a:r>
            <a:r>
              <a:rPr sz="2400" spc="-25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CBCBCB"/>
                </a:solidFill>
                <a:latin typeface="Lucida Sans Unicode"/>
                <a:cs typeface="Lucida Sans Unicode"/>
              </a:rPr>
              <a:t>previous</a:t>
            </a:r>
            <a:r>
              <a:rPr sz="2400" spc="-20" dirty="0">
                <a:solidFill>
                  <a:srgbClr val="CBCBCB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CBCBCB"/>
                </a:solidFill>
                <a:latin typeface="Lucida Sans Unicode"/>
                <a:cs typeface="Lucida Sans Unicode"/>
              </a:rPr>
              <a:t>node.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729" y="5735769"/>
            <a:ext cx="12221581" cy="348059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0900" y="6613525"/>
            <a:ext cx="1098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0" dirty="0">
                <a:latin typeface="Times New Roman"/>
                <a:cs typeface="Times New Roman"/>
              </a:rPr>
              <a:t>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93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12490322" y="6600825"/>
            <a:ext cx="857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0" dirty="0">
                <a:latin typeface="Times New Roman"/>
                <a:cs typeface="Times New Roman"/>
              </a:rPr>
              <a:t>t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1826" y="4498379"/>
            <a:ext cx="1058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D3124"/>
                </a:solidFill>
                <a:latin typeface="Tahoma"/>
                <a:cs typeface="Tahoma"/>
              </a:rPr>
              <a:t>augment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8605837"/>
            <a:ext cx="15341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level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graph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L</a:t>
            </a:r>
            <a:r>
              <a:rPr sz="1575" b="1" spc="-37" baseline="-5291" dirty="0">
                <a:latin typeface="Tahoma"/>
                <a:cs typeface="Tahoma"/>
              </a:rPr>
              <a:t>G</a:t>
            </a:r>
            <a:endParaRPr sz="1575" baseline="-5291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Simple</a:t>
            </a:r>
            <a:r>
              <a:rPr spc="215" dirty="0"/>
              <a:t> </a:t>
            </a:r>
            <a:r>
              <a:rPr spc="-80" dirty="0"/>
              <a:t>unit-</a:t>
            </a:r>
            <a:r>
              <a:rPr dirty="0"/>
              <a:t>capacity</a:t>
            </a:r>
            <a:r>
              <a:rPr spc="215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10174605" cy="235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Phase</a:t>
            </a: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normal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Construct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level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latin typeface="Times New Roman"/>
                <a:cs typeface="Times New Roman"/>
              </a:rPr>
              <a:t>G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Start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advance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along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baseline="-6944" dirty="0">
                <a:latin typeface="Times New Roman"/>
                <a:cs typeface="Times New Roman"/>
              </a:rPr>
              <a:t>G</a:t>
            </a:r>
            <a:r>
              <a:rPr sz="2400" i="1" spc="509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until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reach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stuck.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reach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augment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flow;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update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baseline="-19097" dirty="0">
                <a:latin typeface="Times New Roman"/>
                <a:cs typeface="Times New Roman"/>
              </a:rPr>
              <a:t>G</a:t>
            </a:r>
            <a:r>
              <a:rPr sz="2400" spc="-15" dirty="0">
                <a:latin typeface="Lucida Sans Unicode"/>
                <a:cs typeface="Lucida Sans Unicode"/>
              </a:rPr>
              <a:t>;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restart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from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stuck,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delete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from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baseline="-19097" dirty="0">
                <a:latin typeface="Times New Roman"/>
                <a:cs typeface="Times New Roman"/>
              </a:rPr>
              <a:t>G</a:t>
            </a:r>
            <a:r>
              <a:rPr sz="2400" i="1" spc="502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go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previous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node.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2729" y="6612069"/>
            <a:ext cx="302895" cy="302895"/>
            <a:chOff x="462729" y="6612069"/>
            <a:chExt cx="302895" cy="302895"/>
          </a:xfrm>
        </p:grpSpPr>
        <p:sp>
          <p:nvSpPr>
            <p:cNvPr id="5" name="object 5"/>
            <p:cNvSpPr/>
            <p:nvPr/>
          </p:nvSpPr>
          <p:spPr>
            <a:xfrm>
              <a:off x="469079" y="6618418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499" y="0"/>
                  </a:moveTo>
                  <a:lnTo>
                    <a:pt x="122572" y="0"/>
                  </a:lnTo>
                  <a:lnTo>
                    <a:pt x="79354" y="13754"/>
                  </a:lnTo>
                  <a:lnTo>
                    <a:pt x="41264" y="41264"/>
                  </a:lnTo>
                  <a:lnTo>
                    <a:pt x="13754" y="79354"/>
                  </a:lnTo>
                  <a:lnTo>
                    <a:pt x="0" y="122572"/>
                  </a:lnTo>
                  <a:lnTo>
                    <a:pt x="0" y="167500"/>
                  </a:lnTo>
                  <a:lnTo>
                    <a:pt x="13754" y="210718"/>
                  </a:lnTo>
                  <a:lnTo>
                    <a:pt x="41264" y="248808"/>
                  </a:lnTo>
                  <a:lnTo>
                    <a:pt x="79354" y="276318"/>
                  </a:lnTo>
                  <a:lnTo>
                    <a:pt x="122572" y="290072"/>
                  </a:lnTo>
                  <a:lnTo>
                    <a:pt x="167499" y="290072"/>
                  </a:lnTo>
                  <a:lnTo>
                    <a:pt x="210717" y="276318"/>
                  </a:lnTo>
                  <a:lnTo>
                    <a:pt x="248808" y="248808"/>
                  </a:lnTo>
                  <a:lnTo>
                    <a:pt x="276317" y="210718"/>
                  </a:lnTo>
                  <a:lnTo>
                    <a:pt x="290072" y="167500"/>
                  </a:lnTo>
                  <a:lnTo>
                    <a:pt x="290072" y="122572"/>
                  </a:lnTo>
                  <a:lnTo>
                    <a:pt x="276317" y="79354"/>
                  </a:lnTo>
                  <a:lnTo>
                    <a:pt x="248808" y="41264"/>
                  </a:lnTo>
                  <a:lnTo>
                    <a:pt x="210717" y="13754"/>
                  </a:lnTo>
                  <a:lnTo>
                    <a:pt x="16749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9079" y="6618419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808" y="41264"/>
                  </a:moveTo>
                  <a:lnTo>
                    <a:pt x="276317" y="79354"/>
                  </a:lnTo>
                  <a:lnTo>
                    <a:pt x="290072" y="122572"/>
                  </a:lnTo>
                  <a:lnTo>
                    <a:pt x="290072" y="167499"/>
                  </a:lnTo>
                  <a:lnTo>
                    <a:pt x="276317" y="210717"/>
                  </a:lnTo>
                  <a:lnTo>
                    <a:pt x="248808" y="248808"/>
                  </a:lnTo>
                  <a:lnTo>
                    <a:pt x="210717" y="276317"/>
                  </a:lnTo>
                  <a:lnTo>
                    <a:pt x="167499" y="290072"/>
                  </a:lnTo>
                  <a:lnTo>
                    <a:pt x="122572" y="290072"/>
                  </a:lnTo>
                  <a:lnTo>
                    <a:pt x="79354" y="276317"/>
                  </a:lnTo>
                  <a:lnTo>
                    <a:pt x="41264" y="248808"/>
                  </a:lnTo>
                  <a:lnTo>
                    <a:pt x="13754" y="210717"/>
                  </a:lnTo>
                  <a:lnTo>
                    <a:pt x="0" y="167499"/>
                  </a:lnTo>
                  <a:lnTo>
                    <a:pt x="0" y="122572"/>
                  </a:lnTo>
                  <a:lnTo>
                    <a:pt x="13754" y="79354"/>
                  </a:lnTo>
                  <a:lnTo>
                    <a:pt x="41264" y="41264"/>
                  </a:lnTo>
                  <a:lnTo>
                    <a:pt x="79354" y="13754"/>
                  </a:lnTo>
                  <a:lnTo>
                    <a:pt x="122572" y="0"/>
                  </a:lnTo>
                  <a:lnTo>
                    <a:pt x="167499" y="0"/>
                  </a:lnTo>
                  <a:lnTo>
                    <a:pt x="210717" y="13754"/>
                  </a:lnTo>
                  <a:lnTo>
                    <a:pt x="248808" y="4126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0900" y="6613525"/>
            <a:ext cx="1098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0" dirty="0">
                <a:latin typeface="Times New Roman"/>
                <a:cs typeface="Times New Roman"/>
              </a:rPr>
              <a:t>s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38076" y="5735769"/>
            <a:ext cx="11246485" cy="3481070"/>
            <a:chOff x="1438076" y="5735769"/>
            <a:chExt cx="11246485" cy="3481070"/>
          </a:xfrm>
        </p:grpSpPr>
        <p:sp>
          <p:nvSpPr>
            <p:cNvPr id="9" name="object 9"/>
            <p:cNvSpPr/>
            <p:nvPr/>
          </p:nvSpPr>
          <p:spPr>
            <a:xfrm>
              <a:off x="11121262" y="7434324"/>
              <a:ext cx="288290" cy="290195"/>
            </a:xfrm>
            <a:custGeom>
              <a:avLst/>
              <a:gdLst/>
              <a:ahLst/>
              <a:cxnLst/>
              <a:rect l="l" t="t" r="r" b="b"/>
              <a:pathLst>
                <a:path w="288290" h="290195">
                  <a:moveTo>
                    <a:pt x="166211" y="0"/>
                  </a:moveTo>
                  <a:lnTo>
                    <a:pt x="121629" y="0"/>
                  </a:lnTo>
                  <a:lnTo>
                    <a:pt x="78744" y="13754"/>
                  </a:lnTo>
                  <a:lnTo>
                    <a:pt x="40946" y="41264"/>
                  </a:lnTo>
                  <a:lnTo>
                    <a:pt x="13648" y="79354"/>
                  </a:lnTo>
                  <a:lnTo>
                    <a:pt x="0" y="122572"/>
                  </a:lnTo>
                  <a:lnTo>
                    <a:pt x="0" y="167499"/>
                  </a:lnTo>
                  <a:lnTo>
                    <a:pt x="13648" y="210717"/>
                  </a:lnTo>
                  <a:lnTo>
                    <a:pt x="40946" y="248807"/>
                  </a:lnTo>
                  <a:lnTo>
                    <a:pt x="78744" y="276316"/>
                  </a:lnTo>
                  <a:lnTo>
                    <a:pt x="121629" y="290071"/>
                  </a:lnTo>
                  <a:lnTo>
                    <a:pt x="166211" y="290071"/>
                  </a:lnTo>
                  <a:lnTo>
                    <a:pt x="209096" y="276316"/>
                  </a:lnTo>
                  <a:lnTo>
                    <a:pt x="246893" y="248807"/>
                  </a:lnTo>
                  <a:lnTo>
                    <a:pt x="274191" y="210717"/>
                  </a:lnTo>
                  <a:lnTo>
                    <a:pt x="287840" y="167499"/>
                  </a:lnTo>
                  <a:lnTo>
                    <a:pt x="287840" y="122572"/>
                  </a:lnTo>
                  <a:lnTo>
                    <a:pt x="274191" y="79354"/>
                  </a:lnTo>
                  <a:lnTo>
                    <a:pt x="246893" y="41264"/>
                  </a:lnTo>
                  <a:lnTo>
                    <a:pt x="209096" y="13754"/>
                  </a:lnTo>
                  <a:lnTo>
                    <a:pt x="166211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21262" y="7434323"/>
              <a:ext cx="288290" cy="290195"/>
            </a:xfrm>
            <a:custGeom>
              <a:avLst/>
              <a:gdLst/>
              <a:ahLst/>
              <a:cxnLst/>
              <a:rect l="l" t="t" r="r" b="b"/>
              <a:pathLst>
                <a:path w="288290" h="290195">
                  <a:moveTo>
                    <a:pt x="246894" y="41264"/>
                  </a:moveTo>
                  <a:lnTo>
                    <a:pt x="274192" y="79354"/>
                  </a:lnTo>
                  <a:lnTo>
                    <a:pt x="287841" y="122572"/>
                  </a:lnTo>
                  <a:lnTo>
                    <a:pt x="287841" y="167499"/>
                  </a:lnTo>
                  <a:lnTo>
                    <a:pt x="274192" y="210717"/>
                  </a:lnTo>
                  <a:lnTo>
                    <a:pt x="246894" y="248808"/>
                  </a:lnTo>
                  <a:lnTo>
                    <a:pt x="209096" y="276317"/>
                  </a:lnTo>
                  <a:lnTo>
                    <a:pt x="166211" y="290072"/>
                  </a:lnTo>
                  <a:lnTo>
                    <a:pt x="121629" y="290072"/>
                  </a:lnTo>
                  <a:lnTo>
                    <a:pt x="78744" y="276317"/>
                  </a:lnTo>
                  <a:lnTo>
                    <a:pt x="40946" y="248808"/>
                  </a:lnTo>
                  <a:lnTo>
                    <a:pt x="13648" y="210717"/>
                  </a:lnTo>
                  <a:lnTo>
                    <a:pt x="0" y="167499"/>
                  </a:lnTo>
                  <a:lnTo>
                    <a:pt x="0" y="122572"/>
                  </a:lnTo>
                  <a:lnTo>
                    <a:pt x="13648" y="79354"/>
                  </a:lnTo>
                  <a:lnTo>
                    <a:pt x="40946" y="41264"/>
                  </a:lnTo>
                  <a:lnTo>
                    <a:pt x="78744" y="13754"/>
                  </a:lnTo>
                  <a:lnTo>
                    <a:pt x="121629" y="0"/>
                  </a:lnTo>
                  <a:lnTo>
                    <a:pt x="166211" y="0"/>
                  </a:lnTo>
                  <a:lnTo>
                    <a:pt x="209096" y="13754"/>
                  </a:lnTo>
                  <a:lnTo>
                    <a:pt x="246894" y="4126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8076" y="5735769"/>
              <a:ext cx="11246234" cy="348059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487830" y="6600825"/>
            <a:ext cx="857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0" dirty="0">
                <a:latin typeface="Times New Roman"/>
                <a:cs typeface="Times New Roman"/>
              </a:rPr>
              <a:t>t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38076" y="7427972"/>
            <a:ext cx="1818005" cy="302895"/>
            <a:chOff x="1438076" y="7427972"/>
            <a:chExt cx="1818005" cy="302895"/>
          </a:xfrm>
        </p:grpSpPr>
        <p:sp>
          <p:nvSpPr>
            <p:cNvPr id="14" name="object 14"/>
            <p:cNvSpPr/>
            <p:nvPr/>
          </p:nvSpPr>
          <p:spPr>
            <a:xfrm>
              <a:off x="1444426" y="7434323"/>
              <a:ext cx="288290" cy="290195"/>
            </a:xfrm>
            <a:custGeom>
              <a:avLst/>
              <a:gdLst/>
              <a:ahLst/>
              <a:cxnLst/>
              <a:rect l="l" t="t" r="r" b="b"/>
              <a:pathLst>
                <a:path w="288289" h="290195">
                  <a:moveTo>
                    <a:pt x="166211" y="0"/>
                  </a:moveTo>
                  <a:lnTo>
                    <a:pt x="121629" y="0"/>
                  </a:lnTo>
                  <a:lnTo>
                    <a:pt x="78744" y="13754"/>
                  </a:lnTo>
                  <a:lnTo>
                    <a:pt x="40946" y="41264"/>
                  </a:lnTo>
                  <a:lnTo>
                    <a:pt x="13648" y="79354"/>
                  </a:lnTo>
                  <a:lnTo>
                    <a:pt x="0" y="122572"/>
                  </a:lnTo>
                  <a:lnTo>
                    <a:pt x="0" y="167499"/>
                  </a:lnTo>
                  <a:lnTo>
                    <a:pt x="13648" y="210717"/>
                  </a:lnTo>
                  <a:lnTo>
                    <a:pt x="40946" y="248807"/>
                  </a:lnTo>
                  <a:lnTo>
                    <a:pt x="78744" y="276316"/>
                  </a:lnTo>
                  <a:lnTo>
                    <a:pt x="121629" y="290071"/>
                  </a:lnTo>
                  <a:lnTo>
                    <a:pt x="166211" y="290071"/>
                  </a:lnTo>
                  <a:lnTo>
                    <a:pt x="209096" y="276316"/>
                  </a:lnTo>
                  <a:lnTo>
                    <a:pt x="246893" y="248807"/>
                  </a:lnTo>
                  <a:lnTo>
                    <a:pt x="274191" y="210717"/>
                  </a:lnTo>
                  <a:lnTo>
                    <a:pt x="287840" y="167499"/>
                  </a:lnTo>
                  <a:lnTo>
                    <a:pt x="287840" y="122572"/>
                  </a:lnTo>
                  <a:lnTo>
                    <a:pt x="274191" y="79354"/>
                  </a:lnTo>
                  <a:lnTo>
                    <a:pt x="246893" y="41264"/>
                  </a:lnTo>
                  <a:lnTo>
                    <a:pt x="209096" y="13754"/>
                  </a:lnTo>
                  <a:lnTo>
                    <a:pt x="166211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44426" y="7434322"/>
              <a:ext cx="288290" cy="290195"/>
            </a:xfrm>
            <a:custGeom>
              <a:avLst/>
              <a:gdLst/>
              <a:ahLst/>
              <a:cxnLst/>
              <a:rect l="l" t="t" r="r" b="b"/>
              <a:pathLst>
                <a:path w="288289" h="290195">
                  <a:moveTo>
                    <a:pt x="246894" y="41264"/>
                  </a:moveTo>
                  <a:lnTo>
                    <a:pt x="274192" y="79354"/>
                  </a:lnTo>
                  <a:lnTo>
                    <a:pt x="287841" y="122572"/>
                  </a:lnTo>
                  <a:lnTo>
                    <a:pt x="287841" y="167499"/>
                  </a:lnTo>
                  <a:lnTo>
                    <a:pt x="274192" y="210717"/>
                  </a:lnTo>
                  <a:lnTo>
                    <a:pt x="246894" y="248808"/>
                  </a:lnTo>
                  <a:lnTo>
                    <a:pt x="209096" y="276317"/>
                  </a:lnTo>
                  <a:lnTo>
                    <a:pt x="166211" y="290072"/>
                  </a:lnTo>
                  <a:lnTo>
                    <a:pt x="121629" y="290072"/>
                  </a:lnTo>
                  <a:lnTo>
                    <a:pt x="78744" y="276317"/>
                  </a:lnTo>
                  <a:lnTo>
                    <a:pt x="40946" y="248808"/>
                  </a:lnTo>
                  <a:lnTo>
                    <a:pt x="13648" y="210717"/>
                  </a:lnTo>
                  <a:lnTo>
                    <a:pt x="0" y="167499"/>
                  </a:lnTo>
                  <a:lnTo>
                    <a:pt x="0" y="122572"/>
                  </a:lnTo>
                  <a:lnTo>
                    <a:pt x="13648" y="79354"/>
                  </a:lnTo>
                  <a:lnTo>
                    <a:pt x="40946" y="41264"/>
                  </a:lnTo>
                  <a:lnTo>
                    <a:pt x="78744" y="13754"/>
                  </a:lnTo>
                  <a:lnTo>
                    <a:pt x="121629" y="0"/>
                  </a:lnTo>
                  <a:lnTo>
                    <a:pt x="166211" y="0"/>
                  </a:lnTo>
                  <a:lnTo>
                    <a:pt x="209096" y="13754"/>
                  </a:lnTo>
                  <a:lnTo>
                    <a:pt x="246894" y="4126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61653" y="7434323"/>
              <a:ext cx="288290" cy="290195"/>
            </a:xfrm>
            <a:custGeom>
              <a:avLst/>
              <a:gdLst/>
              <a:ahLst/>
              <a:cxnLst/>
              <a:rect l="l" t="t" r="r" b="b"/>
              <a:pathLst>
                <a:path w="288289" h="290195">
                  <a:moveTo>
                    <a:pt x="166211" y="0"/>
                  </a:moveTo>
                  <a:lnTo>
                    <a:pt x="121629" y="0"/>
                  </a:lnTo>
                  <a:lnTo>
                    <a:pt x="78744" y="13754"/>
                  </a:lnTo>
                  <a:lnTo>
                    <a:pt x="40946" y="41264"/>
                  </a:lnTo>
                  <a:lnTo>
                    <a:pt x="13648" y="79354"/>
                  </a:lnTo>
                  <a:lnTo>
                    <a:pt x="0" y="122572"/>
                  </a:lnTo>
                  <a:lnTo>
                    <a:pt x="0" y="167499"/>
                  </a:lnTo>
                  <a:lnTo>
                    <a:pt x="13648" y="210717"/>
                  </a:lnTo>
                  <a:lnTo>
                    <a:pt x="40946" y="248807"/>
                  </a:lnTo>
                  <a:lnTo>
                    <a:pt x="78744" y="276316"/>
                  </a:lnTo>
                  <a:lnTo>
                    <a:pt x="121629" y="290071"/>
                  </a:lnTo>
                  <a:lnTo>
                    <a:pt x="166211" y="290071"/>
                  </a:lnTo>
                  <a:lnTo>
                    <a:pt x="209096" y="276316"/>
                  </a:lnTo>
                  <a:lnTo>
                    <a:pt x="246893" y="248807"/>
                  </a:lnTo>
                  <a:lnTo>
                    <a:pt x="274191" y="210717"/>
                  </a:lnTo>
                  <a:lnTo>
                    <a:pt x="287840" y="167499"/>
                  </a:lnTo>
                  <a:lnTo>
                    <a:pt x="287840" y="122572"/>
                  </a:lnTo>
                  <a:lnTo>
                    <a:pt x="274191" y="79354"/>
                  </a:lnTo>
                  <a:lnTo>
                    <a:pt x="246893" y="41264"/>
                  </a:lnTo>
                  <a:lnTo>
                    <a:pt x="209096" y="13754"/>
                  </a:lnTo>
                  <a:lnTo>
                    <a:pt x="166211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61653" y="7434322"/>
              <a:ext cx="288290" cy="290195"/>
            </a:xfrm>
            <a:custGeom>
              <a:avLst/>
              <a:gdLst/>
              <a:ahLst/>
              <a:cxnLst/>
              <a:rect l="l" t="t" r="r" b="b"/>
              <a:pathLst>
                <a:path w="288289" h="290195">
                  <a:moveTo>
                    <a:pt x="246894" y="41264"/>
                  </a:moveTo>
                  <a:lnTo>
                    <a:pt x="274192" y="79354"/>
                  </a:lnTo>
                  <a:lnTo>
                    <a:pt x="287841" y="122572"/>
                  </a:lnTo>
                  <a:lnTo>
                    <a:pt x="287841" y="167499"/>
                  </a:lnTo>
                  <a:lnTo>
                    <a:pt x="274192" y="210717"/>
                  </a:lnTo>
                  <a:lnTo>
                    <a:pt x="246894" y="248808"/>
                  </a:lnTo>
                  <a:lnTo>
                    <a:pt x="209096" y="276317"/>
                  </a:lnTo>
                  <a:lnTo>
                    <a:pt x="166211" y="290072"/>
                  </a:lnTo>
                  <a:lnTo>
                    <a:pt x="121629" y="290072"/>
                  </a:lnTo>
                  <a:lnTo>
                    <a:pt x="78744" y="276317"/>
                  </a:lnTo>
                  <a:lnTo>
                    <a:pt x="40946" y="248808"/>
                  </a:lnTo>
                  <a:lnTo>
                    <a:pt x="13648" y="210717"/>
                  </a:lnTo>
                  <a:lnTo>
                    <a:pt x="0" y="167499"/>
                  </a:lnTo>
                  <a:lnTo>
                    <a:pt x="0" y="122572"/>
                  </a:lnTo>
                  <a:lnTo>
                    <a:pt x="13648" y="79354"/>
                  </a:lnTo>
                  <a:lnTo>
                    <a:pt x="40946" y="41264"/>
                  </a:lnTo>
                  <a:lnTo>
                    <a:pt x="78744" y="13754"/>
                  </a:lnTo>
                  <a:lnTo>
                    <a:pt x="121629" y="0"/>
                  </a:lnTo>
                  <a:lnTo>
                    <a:pt x="166211" y="0"/>
                  </a:lnTo>
                  <a:lnTo>
                    <a:pt x="209096" y="13754"/>
                  </a:lnTo>
                  <a:lnTo>
                    <a:pt x="246894" y="4126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51826" y="4498379"/>
            <a:ext cx="770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end</a:t>
            </a:r>
            <a:r>
              <a:rPr sz="1800" b="1" spc="14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of</a:t>
            </a:r>
            <a:r>
              <a:rPr sz="1800" b="1" spc="150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phase</a:t>
            </a:r>
            <a:r>
              <a:rPr sz="1800" b="1" spc="14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(length</a:t>
            </a:r>
            <a:r>
              <a:rPr sz="1800" b="1" spc="150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of</a:t>
            </a:r>
            <a:r>
              <a:rPr sz="1800" b="1" spc="14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shortest</a:t>
            </a:r>
            <a:r>
              <a:rPr sz="1800" b="1" spc="150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augmenting</a:t>
            </a:r>
            <a:r>
              <a:rPr sz="1800" b="1" spc="14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path</a:t>
            </a:r>
            <a:r>
              <a:rPr sz="1800" b="1" spc="150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8D3124"/>
                </a:solidFill>
                <a:latin typeface="Tahoma"/>
                <a:cs typeface="Tahoma"/>
              </a:rPr>
              <a:t>has</a:t>
            </a:r>
            <a:r>
              <a:rPr sz="1800" b="1" spc="145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8D3124"/>
                </a:solidFill>
                <a:latin typeface="Tahoma"/>
                <a:cs typeface="Tahoma"/>
              </a:rPr>
              <a:t>increased)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94</a:t>
            </a:fld>
            <a:endParaRPr spc="-25" dirty="0"/>
          </a:p>
        </p:txBody>
      </p:sp>
      <p:sp>
        <p:nvSpPr>
          <p:cNvPr id="19" name="object 19"/>
          <p:cNvSpPr txBox="1"/>
          <p:nvPr/>
        </p:nvSpPr>
        <p:spPr>
          <a:xfrm>
            <a:off x="774700" y="8605837"/>
            <a:ext cx="15341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level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graph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L</a:t>
            </a:r>
            <a:r>
              <a:rPr sz="1575" b="1" spc="-37" baseline="-5291" dirty="0">
                <a:latin typeface="Tahoma"/>
                <a:cs typeface="Tahoma"/>
              </a:rPr>
              <a:t>G</a:t>
            </a:r>
            <a:endParaRPr sz="1575" baseline="-5291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6381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84445" algn="l"/>
              </a:tabLst>
            </a:pPr>
            <a:r>
              <a:rPr dirty="0"/>
              <a:t>Simple</a:t>
            </a:r>
            <a:r>
              <a:rPr spc="215" dirty="0"/>
              <a:t> </a:t>
            </a:r>
            <a:r>
              <a:rPr spc="-80" dirty="0"/>
              <a:t>unit-</a:t>
            </a:r>
            <a:r>
              <a:rPr dirty="0"/>
              <a:t>capacity</a:t>
            </a:r>
            <a:r>
              <a:rPr spc="215" dirty="0"/>
              <a:t> </a:t>
            </a:r>
            <a:r>
              <a:rPr spc="-10" dirty="0"/>
              <a:t>networks:</a:t>
            </a:r>
            <a:r>
              <a:rPr dirty="0"/>
              <a:t>	</a:t>
            </a:r>
            <a:r>
              <a:rPr spc="-10" dirty="0"/>
              <a:t>analysis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95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49300" y="1338580"/>
            <a:ext cx="11242675" cy="573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Phase</a:t>
            </a: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normal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augmentations.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3945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Construct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level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latin typeface="Times New Roman"/>
                <a:cs typeface="Times New Roman"/>
              </a:rPr>
              <a:t>G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Start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advance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along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baseline="-6944" dirty="0">
                <a:latin typeface="Times New Roman"/>
                <a:cs typeface="Times New Roman"/>
              </a:rPr>
              <a:t>G</a:t>
            </a:r>
            <a:r>
              <a:rPr sz="2400" i="1" spc="509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until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reach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stuck.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380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reach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spc="-15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augment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flow;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update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baseline="-19097" dirty="0">
                <a:latin typeface="Times New Roman"/>
                <a:cs typeface="Times New Roman"/>
              </a:rPr>
              <a:t>G</a:t>
            </a:r>
            <a:r>
              <a:rPr sz="2400" spc="-15" dirty="0">
                <a:latin typeface="Lucida Sans Unicode"/>
                <a:cs typeface="Lucida Sans Unicode"/>
              </a:rPr>
              <a:t>;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restart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from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421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stuck,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delete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from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baseline="-19097" dirty="0">
                <a:latin typeface="Times New Roman"/>
                <a:cs typeface="Times New Roman"/>
              </a:rPr>
              <a:t>G</a:t>
            </a:r>
            <a:r>
              <a:rPr sz="2400" i="1" spc="502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go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previous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node.</a:t>
            </a:r>
            <a:endParaRPr sz="2400">
              <a:latin typeface="Lucida Sans Unicode"/>
              <a:cs typeface="Lucida Sans Unicode"/>
            </a:endParaRPr>
          </a:p>
          <a:p>
            <a:pPr marL="63500" marR="2034539">
              <a:lnSpc>
                <a:spcPct val="131900"/>
              </a:lnSpc>
              <a:spcBef>
                <a:spcPts val="3510"/>
              </a:spcBef>
              <a:tabLst>
                <a:tab pos="171132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Lemma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1.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phase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normal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augmentations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takes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3679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spc="7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create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level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L</a:t>
            </a:r>
            <a:r>
              <a:rPr sz="2400" i="1" spc="-37" baseline="-19097" dirty="0">
                <a:latin typeface="Times New Roman"/>
                <a:cs typeface="Times New Roman"/>
              </a:rPr>
              <a:t>G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647700" marR="55880" indent="-457200">
              <a:lnSpc>
                <a:spcPts val="3800"/>
              </a:lnSpc>
              <a:spcBef>
                <a:spcPts val="400"/>
              </a:spcBef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(1)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(each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involved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most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advance,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retreat,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and </a:t>
            </a:r>
            <a:r>
              <a:rPr sz="2400" spc="-10" dirty="0">
                <a:latin typeface="Lucida Sans Unicode"/>
                <a:cs typeface="Lucida Sans Unicode"/>
              </a:rPr>
              <a:t>augmentation).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3810"/>
              </a:lnSpc>
              <a:tabLst>
                <a:tab pos="7980680" algn="l"/>
              </a:tabLst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(1)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per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(each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deleted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most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once).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500" y="99049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663163" y="232962"/>
            <a:ext cx="490220" cy="579755"/>
            <a:chOff x="11663163" y="232962"/>
            <a:chExt cx="490220" cy="579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362" y="469167"/>
              <a:ext cx="97795" cy="98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163" y="232962"/>
              <a:ext cx="489949" cy="57958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8802" y="354235"/>
            <a:ext cx="3558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3490" algn="l"/>
              </a:tabLst>
            </a:pPr>
            <a:r>
              <a:rPr spc="90" dirty="0"/>
              <a:t>Network</a:t>
            </a:r>
            <a:r>
              <a:rPr spc="114" dirty="0"/>
              <a:t> </a:t>
            </a:r>
            <a:r>
              <a:rPr spc="55" dirty="0"/>
              <a:t>flow:</a:t>
            </a:r>
            <a:r>
              <a:rPr dirty="0"/>
              <a:t>	</a:t>
            </a:r>
            <a:r>
              <a:rPr spc="65" dirty="0"/>
              <a:t>quiz</a:t>
            </a:r>
            <a:r>
              <a:rPr spc="85" dirty="0"/>
              <a:t> </a:t>
            </a:r>
            <a:r>
              <a:rPr spc="105" dirty="0"/>
              <a:t>8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016000" y="2844800"/>
            <a:ext cx="685800" cy="685800"/>
            <a:chOff x="1016000" y="2844800"/>
            <a:chExt cx="685800" cy="685800"/>
          </a:xfrm>
        </p:grpSpPr>
        <p:sp>
          <p:nvSpPr>
            <p:cNvPr id="9" name="object 9"/>
            <p:cNvSpPr/>
            <p:nvPr/>
          </p:nvSpPr>
          <p:spPr>
            <a:xfrm>
              <a:off x="1054100" y="28829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508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4100" y="28829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76200">
              <a:solidFill>
                <a:srgbClr val="FBE8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500328" y="2990579"/>
            <a:ext cx="1823720" cy="49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20"/>
              </a:lnSpc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useful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for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this</a:t>
            </a:r>
            <a:endParaRPr sz="16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week’s</a:t>
            </a:r>
            <a:r>
              <a:rPr sz="1600" spc="-6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homework!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43782" y="2908010"/>
            <a:ext cx="2693035" cy="643890"/>
          </a:xfrm>
          <a:custGeom>
            <a:avLst/>
            <a:gdLst/>
            <a:ahLst/>
            <a:cxnLst/>
            <a:rect l="l" t="t" r="r" b="b"/>
            <a:pathLst>
              <a:path w="2693035" h="643889">
                <a:moveTo>
                  <a:pt x="2692845" y="0"/>
                </a:moveTo>
                <a:lnTo>
                  <a:pt x="0" y="0"/>
                </a:lnTo>
                <a:lnTo>
                  <a:pt x="0" y="643483"/>
                </a:lnTo>
                <a:lnTo>
                  <a:pt x="2692845" y="643483"/>
                </a:lnTo>
                <a:lnTo>
                  <a:pt x="2692845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6102" y="1219200"/>
            <a:ext cx="11295380" cy="4152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35400"/>
              </a:lnSpc>
              <a:spcBef>
                <a:spcPts val="100"/>
              </a:spcBef>
            </a:pPr>
            <a:r>
              <a:rPr sz="2400" b="1" spc="50" dirty="0">
                <a:latin typeface="Tahoma"/>
                <a:cs typeface="Tahoma"/>
              </a:rPr>
              <a:t>Consider</a:t>
            </a:r>
            <a:r>
              <a:rPr sz="2400" b="1" spc="15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running</a:t>
            </a:r>
            <a:r>
              <a:rPr sz="2400" b="1" spc="150" dirty="0">
                <a:latin typeface="Tahoma"/>
                <a:cs typeface="Tahoma"/>
              </a:rPr>
              <a:t> </a:t>
            </a:r>
            <a:r>
              <a:rPr sz="2400" b="1" spc="-10" dirty="0">
                <a:latin typeface="Tahoma"/>
                <a:cs typeface="Tahoma"/>
              </a:rPr>
              <a:t>advance–retreat</a:t>
            </a:r>
            <a:r>
              <a:rPr sz="2400" b="1" spc="15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algorithm</a:t>
            </a:r>
            <a:r>
              <a:rPr sz="2400" b="1" spc="15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in</a:t>
            </a:r>
            <a:r>
              <a:rPr sz="2400" b="1" spc="15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a</a:t>
            </a:r>
            <a:r>
              <a:rPr sz="2400" b="1" spc="150" dirty="0">
                <a:latin typeface="Tahoma"/>
                <a:cs typeface="Tahoma"/>
              </a:rPr>
              <a:t> </a:t>
            </a:r>
            <a:r>
              <a:rPr sz="2400" b="1" spc="110" dirty="0">
                <a:latin typeface="Tahoma"/>
                <a:cs typeface="Tahoma"/>
              </a:rPr>
              <a:t>unit-</a:t>
            </a:r>
            <a:r>
              <a:rPr sz="2400" b="1" dirty="0">
                <a:latin typeface="Tahoma"/>
                <a:cs typeface="Tahoma"/>
              </a:rPr>
              <a:t>capacity</a:t>
            </a:r>
            <a:r>
              <a:rPr sz="2400" b="1" spc="150" dirty="0">
                <a:latin typeface="Tahoma"/>
                <a:cs typeface="Tahoma"/>
              </a:rPr>
              <a:t> </a:t>
            </a:r>
            <a:r>
              <a:rPr sz="2400" b="1" spc="-10" dirty="0">
                <a:latin typeface="Tahoma"/>
                <a:cs typeface="Tahoma"/>
              </a:rPr>
              <a:t>network </a:t>
            </a:r>
            <a:r>
              <a:rPr sz="2400" b="1" dirty="0">
                <a:latin typeface="Tahoma"/>
                <a:cs typeface="Tahoma"/>
              </a:rPr>
              <a:t>(but</a:t>
            </a:r>
            <a:r>
              <a:rPr sz="2400" b="1" spc="11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not</a:t>
            </a:r>
            <a:r>
              <a:rPr sz="2400" b="1" spc="114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necessarily</a:t>
            </a:r>
            <a:r>
              <a:rPr sz="2400" b="1" spc="114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a</a:t>
            </a:r>
            <a:r>
              <a:rPr sz="2400" b="1" spc="114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simple</a:t>
            </a:r>
            <a:r>
              <a:rPr sz="2400" b="1" spc="114" dirty="0">
                <a:latin typeface="Tahoma"/>
                <a:cs typeface="Tahoma"/>
              </a:rPr>
              <a:t> </a:t>
            </a:r>
            <a:r>
              <a:rPr sz="2400" b="1" spc="-20" dirty="0">
                <a:latin typeface="Tahoma"/>
                <a:cs typeface="Tahoma"/>
              </a:rPr>
              <a:t>one).</a:t>
            </a:r>
            <a:r>
              <a:rPr sz="2400" b="1" spc="114" dirty="0">
                <a:latin typeface="Tahoma"/>
                <a:cs typeface="Tahoma"/>
              </a:rPr>
              <a:t> </a:t>
            </a:r>
            <a:r>
              <a:rPr sz="2400" b="1" spc="-25" dirty="0">
                <a:latin typeface="Tahoma"/>
                <a:cs typeface="Tahoma"/>
              </a:rPr>
              <a:t>What</a:t>
            </a:r>
            <a:r>
              <a:rPr sz="2400" b="1" spc="114" dirty="0">
                <a:latin typeface="Tahoma"/>
                <a:cs typeface="Tahoma"/>
              </a:rPr>
              <a:t> </a:t>
            </a:r>
            <a:r>
              <a:rPr sz="2400" b="1" spc="80" dirty="0">
                <a:latin typeface="Tahoma"/>
                <a:cs typeface="Tahoma"/>
              </a:rPr>
              <a:t>is</a:t>
            </a:r>
            <a:r>
              <a:rPr sz="2400" b="1" spc="114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running</a:t>
            </a:r>
            <a:r>
              <a:rPr sz="2400" b="1" spc="114" dirty="0">
                <a:latin typeface="Tahoma"/>
                <a:cs typeface="Tahoma"/>
              </a:rPr>
              <a:t> </a:t>
            </a:r>
            <a:r>
              <a:rPr sz="2400" b="1" spc="-10" dirty="0">
                <a:latin typeface="Tahoma"/>
                <a:cs typeface="Tahoma"/>
              </a:rPr>
              <a:t>time?</a:t>
            </a:r>
            <a:endParaRPr sz="2400">
              <a:latin typeface="Tahoma"/>
              <a:cs typeface="Tahoma"/>
            </a:endParaRPr>
          </a:p>
          <a:p>
            <a:pPr marL="5118735" marR="3184525" indent="51435">
              <a:lnSpc>
                <a:spcPct val="104200"/>
              </a:lnSpc>
              <a:spcBef>
                <a:spcPts val="1485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both</a:t>
            </a:r>
            <a:r>
              <a:rPr sz="1600" spc="-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indegree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and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outdegree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node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can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be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larger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than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  <a:p>
            <a:pPr marL="1033144" indent="-647700">
              <a:lnSpc>
                <a:spcPct val="100000"/>
              </a:lnSpc>
              <a:spcBef>
                <a:spcPts val="735"/>
              </a:spcBef>
              <a:buClr>
                <a:srgbClr val="005493"/>
              </a:buClr>
              <a:buFont typeface="Tahoma"/>
              <a:buAutoNum type="alphaUcPeriod"/>
              <a:tabLst>
                <a:tab pos="1033144" algn="l"/>
              </a:tabLst>
            </a:pPr>
            <a:r>
              <a:rPr sz="2400" i="1" spc="-10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i="1" spc="-10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033144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1033144" algn="l"/>
              </a:tabLst>
            </a:pPr>
            <a:r>
              <a:rPr sz="2400" i="1" spc="-10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i="1" spc="-10" dirty="0">
                <a:latin typeface="Times New Roman"/>
                <a:cs typeface="Times New Roman"/>
              </a:rPr>
              <a:t>m</a:t>
            </a:r>
            <a:r>
              <a:rPr sz="2400" spc="-15" baseline="29513" dirty="0">
                <a:latin typeface="Times New Roman"/>
                <a:cs typeface="Times New Roman"/>
              </a:rPr>
              <a:t>3/2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033144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1033144" algn="l"/>
              </a:tabLst>
            </a:pP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033144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1033144" algn="l"/>
              </a:tabLst>
            </a:pPr>
            <a:r>
              <a:rPr sz="2400" dirty="0">
                <a:latin typeface="Lucida Sans Unicode"/>
                <a:cs typeface="Lucida Sans Unicode"/>
              </a:rPr>
              <a:t>May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terminate.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403471" y="2300013"/>
            <a:ext cx="440055" cy="206375"/>
            <a:chOff x="5403471" y="2300013"/>
            <a:chExt cx="440055" cy="206375"/>
          </a:xfrm>
        </p:grpSpPr>
        <p:sp>
          <p:nvSpPr>
            <p:cNvPr id="15" name="object 15"/>
            <p:cNvSpPr/>
            <p:nvPr/>
          </p:nvSpPr>
          <p:spPr>
            <a:xfrm>
              <a:off x="5475658" y="2338654"/>
              <a:ext cx="355600" cy="154940"/>
            </a:xfrm>
            <a:custGeom>
              <a:avLst/>
              <a:gdLst/>
              <a:ahLst/>
              <a:cxnLst/>
              <a:rect l="l" t="t" r="r" b="b"/>
              <a:pathLst>
                <a:path w="355600" h="154939">
                  <a:moveTo>
                    <a:pt x="0" y="0"/>
                  </a:moveTo>
                  <a:lnTo>
                    <a:pt x="11643" y="5072"/>
                  </a:lnTo>
                  <a:lnTo>
                    <a:pt x="355076" y="154690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03471" y="2300013"/>
              <a:ext cx="136525" cy="112395"/>
            </a:xfrm>
            <a:custGeom>
              <a:avLst/>
              <a:gdLst/>
              <a:ahLst/>
              <a:cxnLst/>
              <a:rect l="l" t="t" r="r" b="b"/>
              <a:pathLst>
                <a:path w="136525" h="112394">
                  <a:moveTo>
                    <a:pt x="136121" y="0"/>
                  </a:moveTo>
                  <a:lnTo>
                    <a:pt x="0" y="7192"/>
                  </a:lnTo>
                  <a:lnTo>
                    <a:pt x="87426" y="111773"/>
                  </a:lnTo>
                  <a:lnTo>
                    <a:pt x="83830" y="43713"/>
                  </a:lnTo>
                  <a:lnTo>
                    <a:pt x="136121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662627" y="9515381"/>
            <a:ext cx="21844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25" dirty="0">
                <a:latin typeface="Lucida Sans Unicode"/>
                <a:cs typeface="Lucida Sans Unicode"/>
              </a:rPr>
              <a:t>93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7446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685925" algn="l"/>
                <a:tab pos="5208270" algn="l"/>
                <a:tab pos="5528310" algn="l"/>
                <a:tab pos="6594475" algn="l"/>
                <a:tab pos="689927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Lemma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2.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After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7777" dirty="0">
                <a:latin typeface="Times New Roman"/>
                <a:cs typeface="Times New Roman"/>
              </a:rPr>
              <a:t>1/2</a:t>
            </a:r>
            <a:r>
              <a:rPr sz="2400" spc="472" baseline="2777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phases,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val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≥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val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spc="-37" baseline="19097" dirty="0">
                <a:latin typeface="Times New Roman"/>
                <a:cs typeface="Times New Roman"/>
              </a:rPr>
              <a:t>*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–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latin typeface="Times New Roman"/>
                <a:cs typeface="Times New Roman"/>
              </a:rPr>
              <a:t>n</a:t>
            </a:r>
            <a:r>
              <a:rPr sz="2400" spc="-15" baseline="27777" dirty="0">
                <a:latin typeface="Times New Roman"/>
                <a:cs typeface="Times New Roman"/>
              </a:rPr>
              <a:t>1/2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1638300"/>
            <a:ext cx="8997950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5775" spc="-67" baseline="-2886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After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7777" dirty="0">
                <a:latin typeface="Times New Roman"/>
                <a:cs typeface="Times New Roman"/>
              </a:rPr>
              <a:t>1/2</a:t>
            </a:r>
            <a:r>
              <a:rPr sz="2400" spc="442" baseline="2777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phases,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length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&gt;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16090" y="1720431"/>
            <a:ext cx="584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i="1" spc="-15" baseline="-18518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1/2</a:t>
            </a:r>
            <a:r>
              <a:rPr sz="3600" spc="-15" baseline="-18518" dirty="0">
                <a:latin typeface="Lucida Sans Unicode"/>
                <a:cs typeface="Lucida Sans Unicode"/>
              </a:rPr>
              <a:t>.</a:t>
            </a:r>
            <a:endParaRPr sz="3600" baseline="-18518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00" y="2120900"/>
            <a:ext cx="10375900" cy="10934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90"/>
              </a:spcBef>
            </a:pPr>
            <a:r>
              <a:rPr sz="5775" spc="-67" baseline="-2886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Thus,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level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≥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7777" dirty="0">
                <a:latin typeface="Times New Roman"/>
                <a:cs typeface="Times New Roman"/>
              </a:rPr>
              <a:t>1/2</a:t>
            </a:r>
            <a:r>
              <a:rPr sz="2400" spc="525" baseline="2777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levels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(not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including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levels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-36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).</a:t>
            </a:r>
            <a:endParaRPr sz="2400">
              <a:latin typeface="Lucida Sans Unicode"/>
              <a:cs typeface="Lucida Sans Unicode"/>
            </a:endParaRPr>
          </a:p>
          <a:p>
            <a:pPr marL="38100">
              <a:lnSpc>
                <a:spcPts val="4210"/>
              </a:lnSpc>
              <a:tabLst>
                <a:tab pos="1372870" algn="l"/>
                <a:tab pos="1692275" algn="l"/>
                <a:tab pos="2240915" algn="l"/>
                <a:tab pos="8386445" algn="l"/>
                <a:tab pos="8879840" algn="l"/>
                <a:tab pos="9828530" algn="l"/>
              </a:tabLst>
            </a:pPr>
            <a:r>
              <a:rPr sz="5775" spc="-67" baseline="-3607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Let </a:t>
            </a:r>
            <a:r>
              <a:rPr sz="2400" spc="-50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h 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7777" dirty="0">
                <a:latin typeface="Times New Roman"/>
                <a:cs typeface="Times New Roman"/>
              </a:rPr>
              <a:t>1/2</a:t>
            </a:r>
            <a:r>
              <a:rPr sz="2400" spc="532" baseline="2777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 a level with min number of </a:t>
            </a:r>
            <a:r>
              <a:rPr sz="2400" spc="-10" dirty="0">
                <a:latin typeface="Lucida Sans Unicode"/>
                <a:cs typeface="Lucida Sans Unicode"/>
              </a:rPr>
              <a:t>nodes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Symbol"/>
                <a:cs typeface="Symbol"/>
              </a:rPr>
              <a:t>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3300" spc="-352" baseline="2525" dirty="0">
                <a:latin typeface="Symbol"/>
                <a:cs typeface="Symbol"/>
              </a:rPr>
              <a:t></a:t>
            </a:r>
            <a:r>
              <a:rPr sz="2400" i="1" spc="-235" dirty="0">
                <a:latin typeface="Times New Roman"/>
                <a:cs typeface="Times New Roman"/>
              </a:rPr>
              <a:t>V</a:t>
            </a:r>
            <a:r>
              <a:rPr sz="2400" i="1" spc="-352" baseline="-6944" dirty="0">
                <a:latin typeface="Times New Roman"/>
                <a:cs typeface="Times New Roman"/>
              </a:rPr>
              <a:t>h</a:t>
            </a:r>
            <a:r>
              <a:rPr sz="2400" i="1" spc="15" baseline="-6944" dirty="0">
                <a:latin typeface="Times New Roman"/>
                <a:cs typeface="Times New Roman"/>
              </a:rPr>
              <a:t> </a:t>
            </a:r>
            <a:r>
              <a:rPr sz="3300" spc="-1027" baseline="2525" dirty="0">
                <a:latin typeface="Symbol"/>
                <a:cs typeface="Symbol"/>
              </a:rPr>
              <a:t></a:t>
            </a:r>
            <a:r>
              <a:rPr sz="3300" spc="97" baseline="252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latin typeface="Times New Roman"/>
                <a:cs typeface="Times New Roman"/>
              </a:rPr>
              <a:t>n</a:t>
            </a:r>
            <a:r>
              <a:rPr sz="2400" spc="-15" baseline="27777" dirty="0">
                <a:latin typeface="Times New Roman"/>
                <a:cs typeface="Times New Roman"/>
              </a:rPr>
              <a:t>1/2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62729" y="5207000"/>
            <a:ext cx="12221845" cy="4136390"/>
            <a:chOff x="462729" y="5207000"/>
            <a:chExt cx="12221845" cy="4136390"/>
          </a:xfrm>
        </p:grpSpPr>
        <p:sp>
          <p:nvSpPr>
            <p:cNvPr id="9" name="object 9"/>
            <p:cNvSpPr/>
            <p:nvPr/>
          </p:nvSpPr>
          <p:spPr>
            <a:xfrm>
              <a:off x="4229099" y="5207000"/>
              <a:ext cx="1193800" cy="3467100"/>
            </a:xfrm>
            <a:custGeom>
              <a:avLst/>
              <a:gdLst/>
              <a:ahLst/>
              <a:cxnLst/>
              <a:rect l="l" t="t" r="r" b="b"/>
              <a:pathLst>
                <a:path w="1193800" h="3467100">
                  <a:moveTo>
                    <a:pt x="1193800" y="0"/>
                  </a:moveTo>
                  <a:lnTo>
                    <a:pt x="0" y="0"/>
                  </a:lnTo>
                  <a:lnTo>
                    <a:pt x="0" y="3467100"/>
                  </a:lnTo>
                  <a:lnTo>
                    <a:pt x="1193800" y="3467100"/>
                  </a:lnTo>
                  <a:lnTo>
                    <a:pt x="1193800" y="0"/>
                  </a:lnTo>
                  <a:close/>
                </a:path>
              </a:pathLst>
            </a:custGeom>
            <a:solidFill>
              <a:srgbClr val="003F83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729" y="5735769"/>
              <a:ext cx="12221581" cy="360759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6381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84445" algn="l"/>
              </a:tabLst>
            </a:pPr>
            <a:r>
              <a:rPr dirty="0"/>
              <a:t>Simple</a:t>
            </a:r>
            <a:r>
              <a:rPr spc="215" dirty="0"/>
              <a:t> </a:t>
            </a:r>
            <a:r>
              <a:rPr spc="-80" dirty="0"/>
              <a:t>unit-</a:t>
            </a:r>
            <a:r>
              <a:rPr dirty="0"/>
              <a:t>capacity</a:t>
            </a:r>
            <a:r>
              <a:rPr spc="215" dirty="0"/>
              <a:t> </a:t>
            </a:r>
            <a:r>
              <a:rPr spc="-10" dirty="0"/>
              <a:t>networks:</a:t>
            </a:r>
            <a:r>
              <a:rPr dirty="0"/>
              <a:t>	</a:t>
            </a:r>
            <a:r>
              <a:rPr spc="-10" dirty="0"/>
              <a:t>analysis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63718" y="8874769"/>
            <a:ext cx="285750" cy="3429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5" dirty="0">
                <a:latin typeface="Tahoma"/>
                <a:cs typeface="Tahoma"/>
              </a:rPr>
              <a:t>V</a:t>
            </a:r>
            <a:r>
              <a:rPr sz="1800" b="1" spc="-37" baseline="-23148" dirty="0">
                <a:latin typeface="Tahoma"/>
                <a:cs typeface="Tahoma"/>
              </a:rPr>
              <a:t>1</a:t>
            </a:r>
            <a:endParaRPr sz="1800" baseline="-23148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89741" y="8891703"/>
            <a:ext cx="285750" cy="3429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5" dirty="0">
                <a:latin typeface="Tahoma"/>
                <a:cs typeface="Tahoma"/>
              </a:rPr>
              <a:t>V</a:t>
            </a:r>
            <a:r>
              <a:rPr sz="1800" b="1" spc="-37" baseline="-23148" dirty="0">
                <a:latin typeface="Tahoma"/>
                <a:cs typeface="Tahoma"/>
              </a:rPr>
              <a:t>h</a:t>
            </a:r>
            <a:endParaRPr sz="1800" baseline="-23148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55037" y="8976369"/>
            <a:ext cx="508634" cy="3429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10" dirty="0">
                <a:latin typeface="Tahoma"/>
                <a:cs typeface="Tahoma"/>
              </a:rPr>
              <a:t>V</a:t>
            </a:r>
            <a:r>
              <a:rPr sz="1800" b="1" spc="-15" baseline="-23148" dirty="0">
                <a:latin typeface="Tahoma"/>
                <a:cs typeface="Tahoma"/>
              </a:rPr>
              <a:t>n</a:t>
            </a:r>
            <a:r>
              <a:rPr sz="900" b="1" spc="-10" dirty="0">
                <a:latin typeface="Tahoma"/>
                <a:cs typeface="Tahoma"/>
              </a:rPr>
              <a:t>1/2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97</a:t>
            </a:fld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560900" y="6588125"/>
            <a:ext cx="1098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0" dirty="0">
                <a:latin typeface="Times New Roman"/>
                <a:cs typeface="Times New Roman"/>
              </a:rPr>
              <a:t>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490322" y="6575425"/>
            <a:ext cx="857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0" dirty="0">
                <a:latin typeface="Times New Roman"/>
                <a:cs typeface="Times New Roman"/>
              </a:rPr>
              <a:t>t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9100" y="4846637"/>
            <a:ext cx="25463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level</a:t>
            </a:r>
            <a:r>
              <a:rPr sz="1600" b="1" spc="9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graph</a:t>
            </a:r>
            <a:r>
              <a:rPr sz="1600" b="1" spc="9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L</a:t>
            </a:r>
            <a:r>
              <a:rPr sz="1575" b="1" baseline="-5291" dirty="0">
                <a:latin typeface="Tahoma"/>
                <a:cs typeface="Tahoma"/>
              </a:rPr>
              <a:t>G</a:t>
            </a:r>
            <a:r>
              <a:rPr sz="1575" b="1" spc="97" baseline="-5291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for</a:t>
            </a:r>
            <a:r>
              <a:rPr sz="1600" b="1" spc="9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flow</a:t>
            </a:r>
            <a:r>
              <a:rPr sz="1600" b="1" spc="95" dirty="0">
                <a:latin typeface="Tahoma"/>
                <a:cs typeface="Tahoma"/>
              </a:rPr>
              <a:t> </a:t>
            </a:r>
            <a:r>
              <a:rPr sz="1600" b="1" spc="-50" dirty="0">
                <a:latin typeface="Tahoma"/>
                <a:cs typeface="Tahoma"/>
              </a:rPr>
              <a:t>f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6381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84445" algn="l"/>
              </a:tabLst>
            </a:pPr>
            <a:r>
              <a:rPr dirty="0"/>
              <a:t>Simple</a:t>
            </a:r>
            <a:r>
              <a:rPr spc="215" dirty="0"/>
              <a:t> </a:t>
            </a:r>
            <a:r>
              <a:rPr spc="-80" dirty="0"/>
              <a:t>unit-</a:t>
            </a:r>
            <a:r>
              <a:rPr dirty="0"/>
              <a:t>capacity</a:t>
            </a:r>
            <a:r>
              <a:rPr spc="215" dirty="0"/>
              <a:t> </a:t>
            </a:r>
            <a:r>
              <a:rPr spc="-10" dirty="0"/>
              <a:t>networks:</a:t>
            </a:r>
            <a:r>
              <a:rPr dirty="0"/>
              <a:t>	</a:t>
            </a:r>
            <a:r>
              <a:rPr spc="-1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8580"/>
            <a:ext cx="7446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685925" algn="l"/>
                <a:tab pos="5208270" algn="l"/>
                <a:tab pos="5528310" algn="l"/>
                <a:tab pos="6594475" algn="l"/>
                <a:tab pos="689927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Lemma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2.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After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7777" dirty="0">
                <a:latin typeface="Times New Roman"/>
                <a:cs typeface="Times New Roman"/>
              </a:rPr>
              <a:t>1/2</a:t>
            </a:r>
            <a:r>
              <a:rPr sz="2400" spc="472" baseline="2777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phases,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val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≥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val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spc="-37" baseline="19097" dirty="0">
                <a:latin typeface="Times New Roman"/>
                <a:cs typeface="Times New Roman"/>
              </a:rPr>
              <a:t>*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–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latin typeface="Times New Roman"/>
                <a:cs typeface="Times New Roman"/>
              </a:rPr>
              <a:t>n</a:t>
            </a:r>
            <a:r>
              <a:rPr sz="2400" spc="-15" baseline="27777" dirty="0">
                <a:latin typeface="Times New Roman"/>
                <a:cs typeface="Times New Roman"/>
              </a:rPr>
              <a:t>1/2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1638300"/>
            <a:ext cx="8997950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5775" spc="-67" baseline="-2886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After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7777" dirty="0">
                <a:latin typeface="Times New Roman"/>
                <a:cs typeface="Times New Roman"/>
              </a:rPr>
              <a:t>1/2</a:t>
            </a:r>
            <a:r>
              <a:rPr sz="2400" spc="442" baseline="2777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phases,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length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shortest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augmenting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&gt;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16090" y="1720431"/>
            <a:ext cx="584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i="1" spc="-15" baseline="-18518" dirty="0">
                <a:latin typeface="Times New Roman"/>
                <a:cs typeface="Times New Roman"/>
              </a:rPr>
              <a:t>n</a:t>
            </a:r>
            <a:r>
              <a:rPr sz="1600" spc="-10" dirty="0">
                <a:latin typeface="Times New Roman"/>
                <a:cs typeface="Times New Roman"/>
              </a:rPr>
              <a:t>1/2</a:t>
            </a:r>
            <a:r>
              <a:rPr sz="3600" spc="-15" baseline="-18518" dirty="0">
                <a:latin typeface="Lucida Sans Unicode"/>
                <a:cs typeface="Lucida Sans Unicode"/>
              </a:rPr>
              <a:t>.</a:t>
            </a:r>
            <a:endParaRPr sz="3600" baseline="-18518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00" y="2120900"/>
            <a:ext cx="10958195" cy="157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90"/>
              </a:spcBef>
            </a:pPr>
            <a:r>
              <a:rPr sz="5775" spc="-67" baseline="-2886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Thus,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level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≥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7777" dirty="0">
                <a:latin typeface="Times New Roman"/>
                <a:cs typeface="Times New Roman"/>
              </a:rPr>
              <a:t>1/2</a:t>
            </a:r>
            <a:r>
              <a:rPr sz="2400" spc="525" baseline="2777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levels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(not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including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levels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-36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).</a:t>
            </a:r>
            <a:endParaRPr sz="2400">
              <a:latin typeface="Lucida Sans Unicode"/>
              <a:cs typeface="Lucida Sans Unicode"/>
            </a:endParaRPr>
          </a:p>
          <a:p>
            <a:pPr marL="38100">
              <a:lnSpc>
                <a:spcPts val="3800"/>
              </a:lnSpc>
              <a:tabLst>
                <a:tab pos="1372870" algn="l"/>
                <a:tab pos="1692275" algn="l"/>
                <a:tab pos="2240915" algn="l"/>
                <a:tab pos="8386445" algn="l"/>
                <a:tab pos="8879840" algn="l"/>
                <a:tab pos="9828530" algn="l"/>
              </a:tabLst>
            </a:pPr>
            <a:r>
              <a:rPr sz="5775" spc="-67" baseline="-3607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Let </a:t>
            </a:r>
            <a:r>
              <a:rPr sz="2400" spc="-50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h 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7777" dirty="0">
                <a:latin typeface="Times New Roman"/>
                <a:cs typeface="Times New Roman"/>
              </a:rPr>
              <a:t>1/2</a:t>
            </a:r>
            <a:r>
              <a:rPr sz="2400" spc="532" baseline="2777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 a level with min number of </a:t>
            </a:r>
            <a:r>
              <a:rPr sz="2400" spc="-10" dirty="0">
                <a:latin typeface="Lucida Sans Unicode"/>
                <a:cs typeface="Lucida Sans Unicode"/>
              </a:rPr>
              <a:t>nodes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Symbol"/>
                <a:cs typeface="Symbol"/>
              </a:rPr>
              <a:t>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3300" spc="-352" baseline="2525" dirty="0">
                <a:latin typeface="Symbol"/>
                <a:cs typeface="Symbol"/>
              </a:rPr>
              <a:t></a:t>
            </a:r>
            <a:r>
              <a:rPr sz="2400" i="1" spc="-235" dirty="0">
                <a:latin typeface="Times New Roman"/>
                <a:cs typeface="Times New Roman"/>
              </a:rPr>
              <a:t>V</a:t>
            </a:r>
            <a:r>
              <a:rPr sz="2400" i="1" spc="-352" baseline="-6944" dirty="0">
                <a:latin typeface="Times New Roman"/>
                <a:cs typeface="Times New Roman"/>
              </a:rPr>
              <a:t>h</a:t>
            </a:r>
            <a:r>
              <a:rPr sz="2400" i="1" spc="15" baseline="-6944" dirty="0">
                <a:latin typeface="Times New Roman"/>
                <a:cs typeface="Times New Roman"/>
              </a:rPr>
              <a:t> </a:t>
            </a:r>
            <a:r>
              <a:rPr sz="3300" spc="-1027" baseline="2525" dirty="0">
                <a:latin typeface="Symbol"/>
                <a:cs typeface="Symbol"/>
              </a:rPr>
              <a:t></a:t>
            </a:r>
            <a:r>
              <a:rPr sz="3300" spc="97" baseline="252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latin typeface="Times New Roman"/>
                <a:cs typeface="Times New Roman"/>
              </a:rPr>
              <a:t>n</a:t>
            </a:r>
            <a:r>
              <a:rPr sz="2400" spc="-15" baseline="27777" dirty="0">
                <a:latin typeface="Times New Roman"/>
                <a:cs typeface="Times New Roman"/>
              </a:rPr>
              <a:t>1/2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38100">
              <a:lnSpc>
                <a:spcPts val="4210"/>
              </a:lnSpc>
              <a:tabLst>
                <a:tab pos="1406525" algn="l"/>
                <a:tab pos="1731010" algn="l"/>
                <a:tab pos="3134360" algn="l"/>
              </a:tabLst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Let </a:t>
            </a:r>
            <a:r>
              <a:rPr sz="2400" i="1" spc="-50" dirty="0">
                <a:latin typeface="Times New Roman"/>
                <a:cs typeface="Times New Roman"/>
              </a:rPr>
              <a:t>A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=</a:t>
            </a:r>
            <a:r>
              <a:rPr sz="2400" dirty="0">
                <a:latin typeface="Times New Roman"/>
                <a:cs typeface="Times New Roman"/>
              </a:rPr>
              <a:t>	{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ℓ</a:t>
            </a:r>
            <a:r>
              <a:rPr sz="2400" spc="-50" dirty="0">
                <a:latin typeface="Times New Roman"/>
                <a:cs typeface="Times New Roman"/>
              </a:rPr>
              <a:t>(</a:t>
            </a:r>
            <a:r>
              <a:rPr sz="2400" i="1" spc="-50" dirty="0">
                <a:latin typeface="Times New Roman"/>
                <a:cs typeface="Times New Roman"/>
              </a:rPr>
              <a:t>v</a:t>
            </a:r>
            <a:r>
              <a:rPr sz="2400" spc="-50" dirty="0">
                <a:latin typeface="Times New Roman"/>
                <a:cs typeface="Times New Roman"/>
              </a:rPr>
              <a:t>)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&lt;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}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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ℓ</a:t>
            </a:r>
            <a:r>
              <a:rPr sz="2400" spc="-50" dirty="0">
                <a:latin typeface="Times New Roman"/>
                <a:cs typeface="Times New Roman"/>
              </a:rPr>
              <a:t>(</a:t>
            </a:r>
            <a:r>
              <a:rPr sz="2400" i="1" spc="-50" dirty="0">
                <a:latin typeface="Times New Roman"/>
                <a:cs typeface="Times New Roman"/>
              </a:rPr>
              <a:t>v</a:t>
            </a:r>
            <a:r>
              <a:rPr sz="2400" spc="-5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h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18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has</a:t>
            </a:r>
            <a:r>
              <a:rPr sz="2400" spc="-1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outgoing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residual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edge</a:t>
            </a:r>
            <a:r>
              <a:rPr sz="2400" spc="-10" dirty="0">
                <a:latin typeface="Times New Roman"/>
                <a:cs typeface="Times New Roman"/>
              </a:rPr>
              <a:t>}.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700" y="3568700"/>
            <a:ext cx="3183890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1952625" algn="l"/>
                <a:tab pos="2272665" algn="l"/>
                <a:tab pos="2978150" algn="l"/>
              </a:tabLst>
            </a:pPr>
            <a:r>
              <a:rPr sz="5775" spc="-67" baseline="-3607" dirty="0">
                <a:latin typeface="Microsoft JhengHei UI"/>
                <a:cs typeface="Microsoft JhengHei UI"/>
              </a:rPr>
              <a:t>・</a:t>
            </a:r>
            <a:r>
              <a:rPr sz="2400" i="1" dirty="0">
                <a:latin typeface="Times New Roman"/>
                <a:cs typeface="Times New Roman"/>
              </a:rPr>
              <a:t>cap</a:t>
            </a:r>
            <a:r>
              <a:rPr sz="2400" i="1" baseline="-6944" dirty="0">
                <a:latin typeface="Times New Roman"/>
                <a:cs typeface="Times New Roman"/>
              </a:rPr>
              <a:t>f</a:t>
            </a:r>
            <a:r>
              <a:rPr sz="2400" i="1" spc="-15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B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3300" spc="-352" baseline="2525" dirty="0">
                <a:latin typeface="Symbol"/>
                <a:cs typeface="Symbol"/>
              </a:rPr>
              <a:t></a:t>
            </a:r>
            <a:r>
              <a:rPr sz="2400" i="1" spc="-235" dirty="0">
                <a:latin typeface="Times New Roman"/>
                <a:cs typeface="Times New Roman"/>
              </a:rPr>
              <a:t>V</a:t>
            </a:r>
            <a:r>
              <a:rPr sz="2400" i="1" spc="-352" baseline="-6944" dirty="0">
                <a:latin typeface="Times New Roman"/>
                <a:cs typeface="Times New Roman"/>
              </a:rPr>
              <a:t>h</a:t>
            </a:r>
            <a:r>
              <a:rPr sz="2400" i="1" spc="30" baseline="-6944" dirty="0">
                <a:latin typeface="Times New Roman"/>
                <a:cs typeface="Times New Roman"/>
              </a:rPr>
              <a:t> </a:t>
            </a:r>
            <a:r>
              <a:rPr sz="3300" spc="-1102" baseline="2525" dirty="0">
                <a:latin typeface="Symbol"/>
                <a:cs typeface="Symbol"/>
              </a:rPr>
              <a:t></a:t>
            </a:r>
            <a:r>
              <a:rPr sz="3300" baseline="2525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7901" y="3650831"/>
            <a:ext cx="488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i="1" spc="-30" baseline="-18518" dirty="0">
                <a:latin typeface="Times New Roman"/>
                <a:cs typeface="Times New Roman"/>
              </a:rPr>
              <a:t>n</a:t>
            </a:r>
            <a:r>
              <a:rPr sz="1600" spc="-20" dirty="0">
                <a:latin typeface="Times New Roman"/>
                <a:cs typeface="Times New Roman"/>
              </a:rPr>
              <a:t>1/2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78556" y="3751579"/>
            <a:ext cx="4076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67055" algn="l"/>
                <a:tab pos="1532255" algn="l"/>
                <a:tab pos="1851660" algn="l"/>
                <a:tab pos="2917825" algn="l"/>
                <a:tab pos="3222625" algn="l"/>
                <a:tab pos="3883660" algn="l"/>
              </a:tabLst>
            </a:pPr>
            <a:r>
              <a:rPr sz="2400" spc="-50" dirty="0">
                <a:latin typeface="Symbol"/>
                <a:cs typeface="Symbol"/>
              </a:rPr>
              <a:t>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val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≥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val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spc="-37" baseline="19097" dirty="0">
                <a:latin typeface="Times New Roman"/>
                <a:cs typeface="Times New Roman"/>
              </a:rPr>
              <a:t>*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–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latin typeface="Times New Roman"/>
                <a:cs typeface="Times New Roman"/>
              </a:rPr>
              <a:t>n</a:t>
            </a:r>
            <a:r>
              <a:rPr sz="2400" spc="-15" baseline="27777" dirty="0">
                <a:latin typeface="Times New Roman"/>
                <a:cs typeface="Times New Roman"/>
              </a:rPr>
              <a:t>1/2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324" y="5219475"/>
            <a:ext cx="12444986" cy="412388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60900" y="6588125"/>
            <a:ext cx="1098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0" dirty="0">
                <a:latin typeface="Times New Roman"/>
                <a:cs typeface="Times New Roman"/>
              </a:rPr>
              <a:t>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90322" y="6575425"/>
            <a:ext cx="857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0" dirty="0">
                <a:latin typeface="Times New Roman"/>
                <a:cs typeface="Times New Roman"/>
              </a:rPr>
              <a:t>t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28982" y="5113337"/>
            <a:ext cx="15589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8D3124"/>
                </a:solidFill>
                <a:latin typeface="Tahoma"/>
                <a:cs typeface="Tahoma"/>
              </a:rPr>
              <a:t>residual</a:t>
            </a:r>
            <a:r>
              <a:rPr sz="1600" b="1" spc="200" dirty="0">
                <a:solidFill>
                  <a:srgbClr val="8D3124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8D3124"/>
                </a:solidFill>
                <a:latin typeface="Tahoma"/>
                <a:cs typeface="Tahoma"/>
              </a:rPr>
              <a:t>edges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9100" y="4846637"/>
            <a:ext cx="21253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residual</a:t>
            </a:r>
            <a:r>
              <a:rPr sz="1600" b="1" spc="12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network</a:t>
            </a:r>
            <a:r>
              <a:rPr sz="1600" b="1" spc="125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G</a:t>
            </a:r>
            <a:r>
              <a:rPr sz="1575" b="1" spc="-37" baseline="-5291" dirty="0">
                <a:latin typeface="Tahoma"/>
                <a:cs typeface="Tahoma"/>
              </a:rPr>
              <a:t>f</a:t>
            </a:r>
            <a:endParaRPr sz="1575" baseline="-5291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9300" y="5900737"/>
            <a:ext cx="1752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25" dirty="0">
                <a:latin typeface="Tahoma"/>
                <a:cs typeface="Tahoma"/>
              </a:rPr>
              <a:t>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77060" y="4428105"/>
            <a:ext cx="1554480" cy="5232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indent="131445">
              <a:lnSpc>
                <a:spcPct val="104200"/>
              </a:lnSpc>
              <a:spcBef>
                <a:spcPts val="20"/>
              </a:spcBef>
            </a:pPr>
            <a:r>
              <a:rPr sz="1600" spc="-40" dirty="0">
                <a:solidFill>
                  <a:srgbClr val="8D3124"/>
                </a:solidFill>
                <a:latin typeface="Lucida Sans Unicode"/>
                <a:cs typeface="Lucida Sans Unicode"/>
              </a:rPr>
              <a:t>unit-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capacity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simple</a:t>
            </a:r>
            <a:r>
              <a:rPr sz="1600" spc="-6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network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15871" y="4199505"/>
            <a:ext cx="337820" cy="337820"/>
            <a:chOff x="3015871" y="4199505"/>
            <a:chExt cx="337820" cy="337820"/>
          </a:xfrm>
        </p:grpSpPr>
        <p:sp>
          <p:nvSpPr>
            <p:cNvPr id="18" name="object 18"/>
            <p:cNvSpPr/>
            <p:nvPr/>
          </p:nvSpPr>
          <p:spPr>
            <a:xfrm>
              <a:off x="3071549" y="4255182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0" y="0"/>
                  </a:moveTo>
                  <a:lnTo>
                    <a:pt x="8980" y="8980"/>
                  </a:lnTo>
                  <a:lnTo>
                    <a:pt x="269439" y="269439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15871" y="4199505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39" h="129539">
                  <a:moveTo>
                    <a:pt x="0" y="0"/>
                  </a:moveTo>
                  <a:lnTo>
                    <a:pt x="43106" y="129316"/>
                  </a:lnTo>
                  <a:lnTo>
                    <a:pt x="64658" y="64658"/>
                  </a:lnTo>
                  <a:lnTo>
                    <a:pt x="129316" y="43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63718" y="8874769"/>
            <a:ext cx="285750" cy="3429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5" dirty="0">
                <a:latin typeface="Tahoma"/>
                <a:cs typeface="Tahoma"/>
              </a:rPr>
              <a:t>V</a:t>
            </a:r>
            <a:r>
              <a:rPr sz="1800" b="1" spc="-37" baseline="-23148" dirty="0">
                <a:latin typeface="Tahoma"/>
                <a:cs typeface="Tahoma"/>
              </a:rPr>
              <a:t>1</a:t>
            </a:r>
            <a:endParaRPr sz="1800" baseline="-23148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89741" y="8891703"/>
            <a:ext cx="285750" cy="3429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5" dirty="0">
                <a:latin typeface="Tahoma"/>
                <a:cs typeface="Tahoma"/>
              </a:rPr>
              <a:t>V</a:t>
            </a:r>
            <a:r>
              <a:rPr sz="1800" b="1" spc="-37" baseline="-23148" dirty="0">
                <a:latin typeface="Tahoma"/>
                <a:cs typeface="Tahoma"/>
              </a:rPr>
              <a:t>h</a:t>
            </a:r>
            <a:endParaRPr sz="1800" baseline="-23148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055037" y="8976369"/>
            <a:ext cx="508634" cy="3429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10" dirty="0">
                <a:latin typeface="Tahoma"/>
                <a:cs typeface="Tahoma"/>
              </a:rPr>
              <a:t>V</a:t>
            </a:r>
            <a:r>
              <a:rPr sz="1800" b="1" spc="-15" baseline="-23148" dirty="0">
                <a:latin typeface="Tahoma"/>
                <a:cs typeface="Tahoma"/>
              </a:rPr>
              <a:t>n</a:t>
            </a:r>
            <a:r>
              <a:rPr sz="900" b="1" spc="-10" dirty="0">
                <a:latin typeface="Tahoma"/>
                <a:cs typeface="Tahoma"/>
              </a:rPr>
              <a:t>1/2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98</a:t>
            </a:fld>
            <a:endParaRPr spc="-25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61531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84445" algn="l"/>
              </a:tabLst>
            </a:pPr>
            <a:r>
              <a:rPr dirty="0"/>
              <a:t>Simple</a:t>
            </a:r>
            <a:r>
              <a:rPr spc="215" dirty="0"/>
              <a:t> </a:t>
            </a:r>
            <a:r>
              <a:rPr spc="-80" dirty="0"/>
              <a:t>unit-</a:t>
            </a:r>
            <a:r>
              <a:rPr dirty="0"/>
              <a:t>capacity</a:t>
            </a:r>
            <a:r>
              <a:rPr spc="215" dirty="0"/>
              <a:t> </a:t>
            </a:r>
            <a:r>
              <a:rPr spc="-10" dirty="0"/>
              <a:t>networks:</a:t>
            </a:r>
            <a:r>
              <a:rPr dirty="0"/>
              <a:t>	</a:t>
            </a:r>
            <a:r>
              <a:rPr spc="-10" dirty="0"/>
              <a:t>review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99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49300" y="1221740"/>
            <a:ext cx="10995025" cy="436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1357630">
              <a:lnSpc>
                <a:spcPct val="131900"/>
              </a:lnSpc>
              <a:spcBef>
                <a:spcPts val="100"/>
              </a:spcBef>
              <a:tabLst>
                <a:tab pos="1670050" algn="l"/>
                <a:tab pos="471551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[Even–Tarjan</a:t>
            </a:r>
            <a:r>
              <a:rPr sz="24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1975]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simple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unit-</a:t>
            </a:r>
            <a:r>
              <a:rPr sz="2400" spc="-30" dirty="0">
                <a:latin typeface="Lucida Sans Unicode"/>
                <a:cs typeface="Lucida Sans Unicode"/>
              </a:rPr>
              <a:t>capacity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networks, Dinitz’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computes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maximum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7777" dirty="0">
                <a:latin typeface="Times New Roman"/>
                <a:cs typeface="Times New Roman"/>
              </a:rPr>
              <a:t>1/2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</a:t>
            </a:r>
            <a:endParaRPr sz="2400">
              <a:latin typeface="Lucida Sans Unicode"/>
              <a:cs typeface="Lucida Sans Unicode"/>
            </a:endParaRPr>
          </a:p>
          <a:p>
            <a:pPr marL="63500">
              <a:lnSpc>
                <a:spcPts val="2615"/>
              </a:lnSpc>
              <a:spcBef>
                <a:spcPts val="919"/>
              </a:spcBef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3945"/>
              </a:lnSpc>
              <a:tabLst>
                <a:tab pos="2326005" algn="l"/>
              </a:tabLst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Lemma </a:t>
            </a:r>
            <a:r>
              <a:rPr sz="2400" spc="-25" dirty="0">
                <a:latin typeface="Lucida Sans Unicode"/>
                <a:cs typeface="Lucida Sans Unicode"/>
              </a:rPr>
              <a:t>1.</a:t>
            </a:r>
            <a:r>
              <a:rPr sz="2400" dirty="0">
                <a:latin typeface="Lucida Sans Unicode"/>
                <a:cs typeface="Lucida Sans Unicode"/>
              </a:rPr>
              <a:t>	Each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phase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takes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3800"/>
              </a:lnSpc>
              <a:tabLst>
                <a:tab pos="2326005" algn="l"/>
                <a:tab pos="5848350" algn="l"/>
                <a:tab pos="6168390" algn="l"/>
                <a:tab pos="7234555" algn="l"/>
                <a:tab pos="7539355" algn="l"/>
              </a:tabLst>
            </a:pPr>
            <a:r>
              <a:rPr sz="5775" spc="-67" baseline="-2886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Lemma </a:t>
            </a:r>
            <a:r>
              <a:rPr sz="2400" spc="-25" dirty="0">
                <a:latin typeface="Lucida Sans Unicode"/>
                <a:cs typeface="Lucida Sans Unicode"/>
              </a:rPr>
              <a:t>2.</a:t>
            </a:r>
            <a:r>
              <a:rPr sz="2400" dirty="0">
                <a:latin typeface="Lucida Sans Unicode"/>
                <a:cs typeface="Lucida Sans Unicode"/>
              </a:rPr>
              <a:t>	After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7777" dirty="0">
                <a:latin typeface="Times New Roman"/>
                <a:cs typeface="Times New Roman"/>
              </a:rPr>
              <a:t>1/2</a:t>
            </a:r>
            <a:r>
              <a:rPr sz="2400" spc="472" baseline="2777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phases,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val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≥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val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spc="-37" baseline="19097" dirty="0">
                <a:latin typeface="Times New Roman"/>
                <a:cs typeface="Times New Roman"/>
              </a:rPr>
              <a:t>*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–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latin typeface="Times New Roman"/>
                <a:cs typeface="Times New Roman"/>
              </a:rPr>
              <a:t>n</a:t>
            </a:r>
            <a:r>
              <a:rPr sz="2400" spc="-15" baseline="27777" dirty="0">
                <a:latin typeface="Times New Roman"/>
                <a:cs typeface="Times New Roman"/>
              </a:rPr>
              <a:t>1/2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4210"/>
              </a:lnSpc>
              <a:tabLst>
                <a:tab pos="2326005" algn="l"/>
                <a:tab pos="10385425" algn="l"/>
              </a:tabLst>
            </a:pPr>
            <a:r>
              <a:rPr sz="5775" spc="-67" baseline="-2886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Lemma </a:t>
            </a:r>
            <a:r>
              <a:rPr sz="2400" spc="-25" dirty="0">
                <a:latin typeface="Lucida Sans Unicode"/>
                <a:cs typeface="Lucida Sans Unicode"/>
              </a:rPr>
              <a:t>3.</a:t>
            </a:r>
            <a:r>
              <a:rPr sz="2400" dirty="0">
                <a:latin typeface="Lucida Sans Unicode"/>
                <a:cs typeface="Lucida Sans Unicode"/>
              </a:rPr>
              <a:t>	After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7777" dirty="0">
                <a:latin typeface="Times New Roman"/>
                <a:cs typeface="Times New Roman"/>
              </a:rPr>
              <a:t>1/2</a:t>
            </a:r>
            <a:r>
              <a:rPr sz="2400" spc="480" baseline="2777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additional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augmentations,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flow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optimal.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  <a:p>
            <a:pPr marL="63500" marR="43180">
              <a:lnSpc>
                <a:spcPct val="131900"/>
              </a:lnSpc>
              <a:spcBef>
                <a:spcPts val="3510"/>
              </a:spcBef>
              <a:tabLst>
                <a:tab pos="1704339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Corollary.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Lucida Sans Unicode"/>
                <a:cs typeface="Lucida Sans Unicode"/>
              </a:rPr>
              <a:t>Dinitz’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computes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max-</a:t>
            </a:r>
            <a:r>
              <a:rPr sz="2400" spc="-25" dirty="0">
                <a:latin typeface="Lucida Sans Unicode"/>
                <a:cs typeface="Lucida Sans Unicode"/>
              </a:rPr>
              <a:t>cardinality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bipartite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matching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7777" dirty="0">
                <a:latin typeface="Times New Roman"/>
                <a:cs typeface="Times New Roman"/>
              </a:rPr>
              <a:t>1/2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ytbvideo/id/LdOnanfc5T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ytbvideo/id/M6cm8UeeziI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196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3313</TotalTime>
  <Words>9301</Words>
  <Application>Microsoft Macintosh PowerPoint</Application>
  <PresentationFormat>自定义</PresentationFormat>
  <Paragraphs>1528</Paragraphs>
  <Slides>99</Slides>
  <Notes>0</Notes>
  <HiddenSlides>11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15" baseType="lpstr">
      <vt:lpstr>Microsoft Yahei</vt:lpstr>
      <vt:lpstr>Arial MT</vt:lpstr>
      <vt:lpstr>Microsoft JhengHei UI</vt:lpstr>
      <vt:lpstr>SimSun-ExtB</vt:lpstr>
      <vt:lpstr>Arial</vt:lpstr>
      <vt:lpstr>Calibri</vt:lpstr>
      <vt:lpstr>Cambria</vt:lpstr>
      <vt:lpstr>Cambria Math</vt:lpstr>
      <vt:lpstr>Lucida Sans Unicode</vt:lpstr>
      <vt:lpstr>Palatino Linotype</vt:lpstr>
      <vt:lpstr>Symbol</vt:lpstr>
      <vt:lpstr>Tahoma</vt:lpstr>
      <vt:lpstr>Times New Roman</vt:lpstr>
      <vt:lpstr>Trebuchet MS</vt:lpstr>
      <vt:lpstr>Verdana</vt:lpstr>
      <vt:lpstr>Office Theme</vt:lpstr>
      <vt:lpstr>7. Network Flow I</vt:lpstr>
      <vt:lpstr>7. Network Flow I</vt:lpstr>
      <vt:lpstr>Flow network</vt:lpstr>
      <vt:lpstr>Minimum-cut problem</vt:lpstr>
      <vt:lpstr>Minimum-cut problem</vt:lpstr>
      <vt:lpstr>Minimum-cut problem</vt:lpstr>
      <vt:lpstr>Network flow: quiz 1</vt:lpstr>
      <vt:lpstr>Maximum-flow problem</vt:lpstr>
      <vt:lpstr>Maximum-flow problem</vt:lpstr>
      <vt:lpstr>Maximum-flow problem</vt:lpstr>
      <vt:lpstr>7. Network Flow I</vt:lpstr>
      <vt:lpstr>Toward a max-flow algorithm</vt:lpstr>
      <vt:lpstr>Toward a max-flow algorithm</vt:lpstr>
      <vt:lpstr>Toward a max-flow algorithm</vt:lpstr>
      <vt:lpstr>Toward a max-flow algorithm</vt:lpstr>
      <vt:lpstr>Toward a max-flow algorithm</vt:lpstr>
      <vt:lpstr>Toward a max-flow algorithm</vt:lpstr>
      <vt:lpstr>Toward a max-flow algorithm</vt:lpstr>
      <vt:lpstr>Why the greedy algorithm fails</vt:lpstr>
      <vt:lpstr>Residual network</vt:lpstr>
      <vt:lpstr>Augmenting path</vt:lpstr>
      <vt:lpstr>Network flow: quiz 2</vt:lpstr>
      <vt:lpstr>Ford–Fulkerson algorithm</vt:lpstr>
      <vt:lpstr>7. Network Flow I</vt:lpstr>
      <vt:lpstr>Relationship between flows and cuts</vt:lpstr>
      <vt:lpstr>Relationship between flows and cuts</vt:lpstr>
      <vt:lpstr>Relationship between flows and cuts</vt:lpstr>
      <vt:lpstr>Network flow: quiz 3</vt:lpstr>
      <vt:lpstr>Relationship between flows and cuts</vt:lpstr>
      <vt:lpstr>Relationship between flows and cuts</vt:lpstr>
      <vt:lpstr>Certificate of optimality</vt:lpstr>
      <vt:lpstr>Max-flow min-cut theorem</vt:lpstr>
      <vt:lpstr>Max-flow min-cut theorem</vt:lpstr>
      <vt:lpstr>Max-flow min-cut theorem</vt:lpstr>
      <vt:lpstr>Max-flow min-cut theorem</vt:lpstr>
      <vt:lpstr>Computing a minimum cut from a maximum flow</vt:lpstr>
      <vt:lpstr>Max Flow problem</vt:lpstr>
      <vt:lpstr>7. Network Flow I</vt:lpstr>
      <vt:lpstr>Analysis of Ford–Fulkerson algorithm (when capacities are integral)</vt:lpstr>
      <vt:lpstr>Ford–Fulkerson: exponential example</vt:lpstr>
      <vt:lpstr>Network flow: quiz 4</vt:lpstr>
      <vt:lpstr>Choosing good augmenting paths</vt:lpstr>
      <vt:lpstr>Choosing good augmenting paths</vt:lpstr>
      <vt:lpstr>Capacity-scaling algorithm</vt:lpstr>
      <vt:lpstr>Capacity-scaling algorithm</vt:lpstr>
      <vt:lpstr>Capacity-scaling algorithm: proof of correctness</vt:lpstr>
      <vt:lpstr>Capacity-scaling algorithm: analysis of running time</vt:lpstr>
      <vt:lpstr>Capacity-scaling algorithm: analysis of running time</vt:lpstr>
      <vt:lpstr>7. Network Flow I</vt:lpstr>
      <vt:lpstr>Shortest augmenting path</vt:lpstr>
      <vt:lpstr>Shortest augmenting path: overview of analysis</vt:lpstr>
      <vt:lpstr>Shortest augmenting path: analysis</vt:lpstr>
      <vt:lpstr>Network flow: quiz 5</vt:lpstr>
      <vt:lpstr>Shortest augmenting path: analysis</vt:lpstr>
      <vt:lpstr>Shortest augmenting path: analysis</vt:lpstr>
      <vt:lpstr>Shortest augmenting path: analysis</vt:lpstr>
      <vt:lpstr>Shortest augmenting path: review of analysis</vt:lpstr>
      <vt:lpstr>Shortest augmenting path: improving the running time</vt:lpstr>
      <vt:lpstr>7. Network Flow I</vt:lpstr>
      <vt:lpstr>Dinitz’ algorithm</vt:lpstr>
      <vt:lpstr>Dinitz’ algorithm</vt:lpstr>
      <vt:lpstr>Dinitz’ algorithm</vt:lpstr>
      <vt:lpstr>Dinitz’ algorithm</vt:lpstr>
      <vt:lpstr>Dinitz’ algorithm</vt:lpstr>
      <vt:lpstr>Dinitz’ algorithm</vt:lpstr>
      <vt:lpstr>Dinitz’ algorithm</vt:lpstr>
      <vt:lpstr>Dinitz’ algorithm</vt:lpstr>
      <vt:lpstr>Dinitz’ algorithm</vt:lpstr>
      <vt:lpstr>Dinitz’ algorithm</vt:lpstr>
      <vt:lpstr>Dinitz’ algorithm</vt:lpstr>
      <vt:lpstr>Dinitz’ algorithm (as refined by Even and Itai)</vt:lpstr>
      <vt:lpstr>Network flow: quiz 6</vt:lpstr>
      <vt:lpstr>Dinitz’ algorithm: analysis</vt:lpstr>
      <vt:lpstr>PowerPoint 演示文稿</vt:lpstr>
      <vt:lpstr>Augmenting-path algorithms: summary</vt:lpstr>
      <vt:lpstr>Maximum-flow algorithms: theory highlights</vt:lpstr>
      <vt:lpstr>PowerPoint 演示文稿</vt:lpstr>
      <vt:lpstr>Maximum-flow algorithms: practice</vt:lpstr>
      <vt:lpstr>Maximum-flow algorithms: practice</vt:lpstr>
      <vt:lpstr>Maximum-flow algorithms: practice</vt:lpstr>
      <vt:lpstr>Maximum-flow algorithms: Matlab</vt:lpstr>
      <vt:lpstr>Maximum-flow algorithms: Google</vt:lpstr>
      <vt:lpstr>7. Network Flow I</vt:lpstr>
      <vt:lpstr>Network flow: quiz 7</vt:lpstr>
      <vt:lpstr>Simple unit-capacity networks</vt:lpstr>
      <vt:lpstr>Simple unit-capacity networks</vt:lpstr>
      <vt:lpstr>Simple unit-capacity networks</vt:lpstr>
      <vt:lpstr>Simple unit-capacity networks</vt:lpstr>
      <vt:lpstr>Simple unit-capacity networks</vt:lpstr>
      <vt:lpstr>Simple unit-capacity networks</vt:lpstr>
      <vt:lpstr>Simple unit-capacity networks</vt:lpstr>
      <vt:lpstr>Simple unit-capacity networks</vt:lpstr>
      <vt:lpstr>Simple unit-capacity networks</vt:lpstr>
      <vt:lpstr>Simple unit-capacity networks</vt:lpstr>
      <vt:lpstr>Simple unit-capacity networks: analysis</vt:lpstr>
      <vt:lpstr>Network flow: quiz 8</vt:lpstr>
      <vt:lpstr>Simple unit-capacity networks: analysis</vt:lpstr>
      <vt:lpstr>Simple unit-capacity networks: analysis</vt:lpstr>
      <vt:lpstr>Simple unit-capacity networks: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07NetworkFlowI</dc:title>
  <cp:lastModifiedBy>Fan B</cp:lastModifiedBy>
  <cp:revision>3</cp:revision>
  <dcterms:created xsi:type="dcterms:W3CDTF">2025-11-10T12:31:47Z</dcterms:created>
  <dcterms:modified xsi:type="dcterms:W3CDTF">2025-12-04T01:54:57Z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Keynote</vt:lpwstr>
  </property>
  <property fmtid="{D5CDD505-2E9C-101B-9397-08002B2CF9AE}" pid="4" name="LastSaved">
    <vt:filetime>2025-11-10T00:00:00Z</vt:filetime>
  </property>
  <property fmtid="{D5CDD505-2E9C-101B-9397-08002B2CF9AE}" pid="5" name="Producer">
    <vt:lpwstr>macOS Version 10.15.7 (Build 19H1419) Quartz PDFContext</vt:lpwstr>
  </property>
</Properties>
</file>